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1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9.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91"/>
  </p:notesMasterIdLst>
  <p:sldIdLst>
    <p:sldId id="256" r:id="rId2"/>
    <p:sldId id="475" r:id="rId3"/>
    <p:sldId id="444" r:id="rId4"/>
    <p:sldId id="472" r:id="rId5"/>
    <p:sldId id="471" r:id="rId6"/>
    <p:sldId id="446" r:id="rId7"/>
    <p:sldId id="447" r:id="rId8"/>
    <p:sldId id="473" r:id="rId9"/>
    <p:sldId id="448" r:id="rId10"/>
    <p:sldId id="474" r:id="rId11"/>
    <p:sldId id="476" r:id="rId12"/>
    <p:sldId id="450" r:id="rId13"/>
    <p:sldId id="451" r:id="rId14"/>
    <p:sldId id="452" r:id="rId15"/>
    <p:sldId id="454" r:id="rId16"/>
    <p:sldId id="478" r:id="rId17"/>
    <p:sldId id="537" r:id="rId18"/>
    <p:sldId id="536" r:id="rId19"/>
    <p:sldId id="535" r:id="rId20"/>
    <p:sldId id="457" r:id="rId21"/>
    <p:sldId id="458" r:id="rId22"/>
    <p:sldId id="461" r:id="rId23"/>
    <p:sldId id="462" r:id="rId24"/>
    <p:sldId id="459" r:id="rId25"/>
    <p:sldId id="460" r:id="rId26"/>
    <p:sldId id="463" r:id="rId27"/>
    <p:sldId id="464" r:id="rId28"/>
    <p:sldId id="470" r:id="rId29"/>
    <p:sldId id="465" r:id="rId30"/>
    <p:sldId id="469" r:id="rId31"/>
    <p:sldId id="466" r:id="rId32"/>
    <p:sldId id="467" r:id="rId33"/>
    <p:sldId id="468" r:id="rId34"/>
    <p:sldId id="479" r:id="rId35"/>
    <p:sldId id="480" r:id="rId36"/>
    <p:sldId id="481" r:id="rId37"/>
    <p:sldId id="482" r:id="rId38"/>
    <p:sldId id="483" r:id="rId39"/>
    <p:sldId id="484" r:id="rId40"/>
    <p:sldId id="485" r:id="rId41"/>
    <p:sldId id="486" r:id="rId42"/>
    <p:sldId id="487" r:id="rId43"/>
    <p:sldId id="488" r:id="rId44"/>
    <p:sldId id="489" r:id="rId45"/>
    <p:sldId id="490" r:id="rId46"/>
    <p:sldId id="491" r:id="rId47"/>
    <p:sldId id="492" r:id="rId48"/>
    <p:sldId id="493" r:id="rId49"/>
    <p:sldId id="494" r:id="rId50"/>
    <p:sldId id="495" r:id="rId51"/>
    <p:sldId id="496" r:id="rId52"/>
    <p:sldId id="497" r:id="rId53"/>
    <p:sldId id="498" r:id="rId54"/>
    <p:sldId id="499" r:id="rId55"/>
    <p:sldId id="500" r:id="rId56"/>
    <p:sldId id="501" r:id="rId57"/>
    <p:sldId id="502" r:id="rId58"/>
    <p:sldId id="503" r:id="rId59"/>
    <p:sldId id="504" r:id="rId60"/>
    <p:sldId id="505" r:id="rId61"/>
    <p:sldId id="506" r:id="rId62"/>
    <p:sldId id="507" r:id="rId63"/>
    <p:sldId id="508" r:id="rId64"/>
    <p:sldId id="509" r:id="rId65"/>
    <p:sldId id="510" r:id="rId66"/>
    <p:sldId id="511" r:id="rId67"/>
    <p:sldId id="512" r:id="rId68"/>
    <p:sldId id="513" r:id="rId69"/>
    <p:sldId id="514" r:id="rId70"/>
    <p:sldId id="515" r:id="rId71"/>
    <p:sldId id="516" r:id="rId72"/>
    <p:sldId id="517" r:id="rId73"/>
    <p:sldId id="518" r:id="rId74"/>
    <p:sldId id="519" r:id="rId75"/>
    <p:sldId id="520" r:id="rId76"/>
    <p:sldId id="521" r:id="rId77"/>
    <p:sldId id="522" r:id="rId78"/>
    <p:sldId id="523" r:id="rId79"/>
    <p:sldId id="524" r:id="rId80"/>
    <p:sldId id="525" r:id="rId81"/>
    <p:sldId id="526" r:id="rId82"/>
    <p:sldId id="527" r:id="rId83"/>
    <p:sldId id="528" r:id="rId84"/>
    <p:sldId id="529" r:id="rId85"/>
    <p:sldId id="530" r:id="rId86"/>
    <p:sldId id="531" r:id="rId87"/>
    <p:sldId id="532" r:id="rId88"/>
    <p:sldId id="533" r:id="rId89"/>
    <p:sldId id="534" r:id="rId9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065" autoAdjust="0"/>
  </p:normalViewPr>
  <p:slideViewPr>
    <p:cSldViewPr snapToGrid="0">
      <p:cViewPr varScale="1">
        <p:scale>
          <a:sx n="95" d="100"/>
          <a:sy n="95" d="100"/>
        </p:scale>
        <p:origin x="8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emf"/><Relationship Id="rId1" Type="http://schemas.openxmlformats.org/officeDocument/2006/relationships/image" Target="../media/image5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image" Target="../media/image71.wmf"/><Relationship Id="rId7" Type="http://schemas.openxmlformats.org/officeDocument/2006/relationships/image" Target="../media/image75.wmf"/><Relationship Id="rId2" Type="http://schemas.openxmlformats.org/officeDocument/2006/relationships/image" Target="../media/image70.wmf"/><Relationship Id="rId1" Type="http://schemas.openxmlformats.org/officeDocument/2006/relationships/image" Target="../media/image69.wmf"/><Relationship Id="rId6" Type="http://schemas.openxmlformats.org/officeDocument/2006/relationships/image" Target="../media/image74.wmf"/><Relationship Id="rId5" Type="http://schemas.openxmlformats.org/officeDocument/2006/relationships/image" Target="../media/image73.wmf"/><Relationship Id="rId4" Type="http://schemas.openxmlformats.org/officeDocument/2006/relationships/image" Target="../media/image7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image" Target="../media/image8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2024/9/10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C48784-343A-43E1-9251-7737032299D0}" type="slidenum">
              <a:rPr lang="en-US" altLang="zh-CN"/>
              <a:pPr/>
              <a:t>3</a:t>
            </a:fld>
            <a:endParaRPr lang="en-US" altLang="zh-CN"/>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B1BA5-14EC-408B-8AC5-C5871D3F5A45}" type="slidenum">
              <a:rPr lang="en-US" altLang="zh-CN"/>
              <a:pPr/>
              <a:t>6</a:t>
            </a:fld>
            <a:endParaRPr lang="en-US" altLang="zh-CN"/>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en-US" dirty="0"/>
              <a:t>关于数字电子技术的发展，可以从两个方面来讨论，首先是以电子器件的发展为基础的讨论。这个发展历经了电子管、晶体管、以及集成电路三个阶段，当然，未来可能还会有新材料新技术出现。下面我们以这个轴线来介绍。</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最早的数字电路，是由电子管构成的，上个世纪初，弗莱明和德·福雷斯特等人发明的电子管。它具有体积大、份量重、耗电多、寿命短等特点，或者说</a:t>
            </a:r>
            <a:r>
              <a:rPr lang="zh-CN" altLang="en-US" sz="1200" kern="1200" dirty="0">
                <a:solidFill>
                  <a:schemeClr val="tx1"/>
                </a:solidFill>
                <a:effectLst/>
                <a:latin typeface="Times New Roman" panose="02020603050405020304" pitchFamily="18" charset="0"/>
                <a:ea typeface="宋体" panose="02010600030101010101" pitchFamily="2" charset="-122"/>
                <a:cs typeface="+mn-cs"/>
              </a:rPr>
              <a:t>是</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缺点。如今在电路体系除了少数大功率发射装置以外，很少见得到电子管的身影。</a:t>
            </a:r>
          </a:p>
          <a:p>
            <a:r>
              <a:rPr lang="en-US" altLang="zh-CN" sz="1200" kern="1200" dirty="0">
                <a:solidFill>
                  <a:schemeClr val="tx1"/>
                </a:solidFill>
                <a:effectLst/>
                <a:latin typeface="Times New Roman" panose="02020603050405020304" pitchFamily="18" charset="0"/>
                <a:ea typeface="宋体" panose="02010600030101010101" pitchFamily="2" charset="-122"/>
                <a:cs typeface="+mn-cs"/>
              </a:rPr>
              <a:t> </a:t>
            </a:r>
            <a:endParaRPr lang="zh-CN" altLang="zh-CN" sz="1200" kern="1200" dirty="0">
              <a:solidFill>
                <a:schemeClr val="tx1"/>
              </a:solidFill>
              <a:effectLst/>
              <a:latin typeface="Times New Roman" panose="02020603050405020304" pitchFamily="18" charset="0"/>
              <a:ea typeface="宋体" panose="02010600030101010101" pitchFamily="2" charset="-122"/>
              <a:cs typeface="+mn-cs"/>
            </a:endParaRPr>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7</a:t>
            </a:fld>
            <a:endParaRPr lang="en-US" altLang="zh-CN"/>
          </a:p>
        </p:txBody>
      </p:sp>
    </p:spTree>
    <p:extLst>
      <p:ext uri="{BB962C8B-B14F-4D97-AF65-F5344CB8AC3E}">
        <p14:creationId xmlns:p14="http://schemas.microsoft.com/office/powerpoint/2010/main" val="4093209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Times New Roman" panose="02020603050405020304" pitchFamily="18" charset="0"/>
                <a:ea typeface="宋体" panose="02010600030101010101" pitchFamily="2" charset="-122"/>
                <a:cs typeface="+mn-cs"/>
              </a:rPr>
              <a:t> </a:t>
            </a:r>
            <a:endParaRPr lang="zh-CN" altLang="zh-CN" sz="1200" kern="1200" dirty="0">
              <a:solidFill>
                <a:schemeClr val="tx1"/>
              </a:solidFill>
              <a:effectLst/>
              <a:latin typeface="Times New Roman" panose="02020603050405020304" pitchFamily="18" charset="0"/>
              <a:ea typeface="宋体" panose="02010600030101010101" pitchFamily="2" charset="-122"/>
              <a:cs typeface="+mn-cs"/>
            </a:endParaRP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电子管构成的数字电路中最著名的莫过于，</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1946</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年研制成功</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ENIAC</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。我们可以欣赏一下它的性能参数。</a:t>
            </a:r>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8</a:t>
            </a:fld>
            <a:endParaRPr lang="en-US" altLang="zh-CN"/>
          </a:p>
        </p:txBody>
      </p:sp>
    </p:spTree>
    <p:extLst>
      <p:ext uri="{BB962C8B-B14F-4D97-AF65-F5344CB8AC3E}">
        <p14:creationId xmlns:p14="http://schemas.microsoft.com/office/powerpoint/2010/main" val="176918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当体积小、功耗低、寿命长的晶体管出现了，电子管迅速的退出了大部分电路领域。</a:t>
            </a:r>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9</a:t>
            </a:fld>
            <a:endParaRPr lang="en-US" altLang="zh-CN"/>
          </a:p>
        </p:txBody>
      </p:sp>
    </p:spTree>
    <p:extLst>
      <p:ext uri="{BB962C8B-B14F-4D97-AF65-F5344CB8AC3E}">
        <p14:creationId xmlns:p14="http://schemas.microsoft.com/office/powerpoint/2010/main" val="3029126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而当集成电路出现之后，速度慢，设计难度大，故障率高的晶体管数字电路也难觅踪影。</a:t>
            </a:r>
          </a:p>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10</a:t>
            </a:fld>
            <a:endParaRPr lang="en-US" altLang="zh-CN"/>
          </a:p>
        </p:txBody>
      </p:sp>
    </p:spTree>
    <p:extLst>
      <p:ext uri="{BB962C8B-B14F-4D97-AF65-F5344CB8AC3E}">
        <p14:creationId xmlns:p14="http://schemas.microsoft.com/office/powerpoint/2010/main" val="100421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B1BA5-14EC-408B-8AC5-C5871D3F5A45}" type="slidenum">
              <a:rPr lang="en-US" altLang="zh-CN"/>
              <a:pPr/>
              <a:t>11</a:t>
            </a:fld>
            <a:endParaRPr lang="en-US" altLang="zh-CN"/>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上个世纪六七十年代，数字集成电路从无到有，发展迅速，一个芯片内从十多个晶体管的小规模集成电路前进到数以万计的超大规模集成电路。</a:t>
            </a: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八十年代晶体管数高达十亿的甚大规模器件大量出现。为特定用途设计实现的专用集成电路</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ASIC</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也大量涌现，比如专门的通信芯片，专门的显示芯片等等。</a:t>
            </a: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如今，芯片内部的布线细微到纳米量级，最高时钟频率达到</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3G</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和</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6.8GHz</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之间，</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1G</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就是</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10</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的九次方，大家可以上网搜索一下</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2018</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年上市的麒麟</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980</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芯片，看一看它的布线工艺是多少纳米，它的总晶体管数是多少，以及它的尺寸又是多少。</a:t>
            </a: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未来的集成电路会寻求高分子材料或生物材料以向更高密度、三维空间发展。</a:t>
            </a:r>
            <a:endParaRPr lang="zh-CN" altLang="en-US" dirty="0"/>
          </a:p>
        </p:txBody>
      </p:sp>
    </p:spTree>
    <p:extLst>
      <p:ext uri="{BB962C8B-B14F-4D97-AF65-F5344CB8AC3E}">
        <p14:creationId xmlns:p14="http://schemas.microsoft.com/office/powerpoint/2010/main" val="138575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12</a:t>
            </a:fld>
            <a:endParaRPr lang="en-US" altLang="zh-CN"/>
          </a:p>
        </p:txBody>
      </p:sp>
    </p:spTree>
    <p:extLst>
      <p:ext uri="{BB962C8B-B14F-4D97-AF65-F5344CB8AC3E}">
        <p14:creationId xmlns:p14="http://schemas.microsoft.com/office/powerpoint/2010/main" val="3811544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现代设计方法，在计算机上完成代码设计，功能仿真，逻辑综合，布局布线，最后通过数据线，将硬件配置数据，也就是编程文件，下载到芯片内。实现系统功能。使硬件设计软件化，无需焊接电路。</a:t>
            </a: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在设计阶段，设计者可以根据自己的习惯，选择不同的设计方法，比如原理图输入还是代码输入。</a:t>
            </a:r>
          </a:p>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13</a:t>
            </a:fld>
            <a:endParaRPr lang="en-US" altLang="zh-CN"/>
          </a:p>
        </p:txBody>
      </p:sp>
    </p:spTree>
    <p:extLst>
      <p:ext uri="{BB962C8B-B14F-4D97-AF65-F5344CB8AC3E}">
        <p14:creationId xmlns:p14="http://schemas.microsoft.com/office/powerpoint/2010/main" val="2580800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当代码设计没有语法错误之后，便可进行仿真，看一看设计结果是否与期望相符，可以将许多逻辑错误提前去除。</a:t>
            </a: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连接数据线到有可编程器件的电路板，实施下载后，就可以验证设计结果。</a:t>
            </a:r>
          </a:p>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14</a:t>
            </a:fld>
            <a:endParaRPr lang="en-US" altLang="zh-CN"/>
          </a:p>
        </p:txBody>
      </p:sp>
    </p:spTree>
    <p:extLst>
      <p:ext uri="{BB962C8B-B14F-4D97-AF65-F5344CB8AC3E}">
        <p14:creationId xmlns:p14="http://schemas.microsoft.com/office/powerpoint/2010/main" val="2400462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681BAC-B939-4C73-9DF1-93E54C476B85}" type="slidenum">
              <a:rPr lang="en-US" altLang="zh-CN"/>
              <a:pPr/>
              <a:t>15</a:t>
            </a:fld>
            <a:endParaRPr lang="en-US" altLang="zh-CN"/>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r>
              <a:rPr lang="en-US" altLang="zh-CN" dirty="0"/>
              <a:t>        </a:t>
            </a:r>
            <a:r>
              <a:rPr lang="zh-CN" altLang="en-US" dirty="0"/>
              <a:t>放大电路存在电抗元件，如电容、电感。因此输入信号的频率不同，电路的输出响应也不同。</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20</a:t>
            </a:fld>
            <a:endParaRPr lang="en-US" altLang="zh-CN"/>
          </a:p>
        </p:txBody>
      </p:sp>
    </p:spTree>
    <p:extLst>
      <p:ext uri="{BB962C8B-B14F-4D97-AF65-F5344CB8AC3E}">
        <p14:creationId xmlns:p14="http://schemas.microsoft.com/office/powerpoint/2010/main" val="204079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21</a:t>
            </a:fld>
            <a:endParaRPr lang="en-US" altLang="zh-CN"/>
          </a:p>
        </p:txBody>
      </p:sp>
    </p:spTree>
    <p:extLst>
      <p:ext uri="{BB962C8B-B14F-4D97-AF65-F5344CB8AC3E}">
        <p14:creationId xmlns:p14="http://schemas.microsoft.com/office/powerpoint/2010/main" val="332260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之前我们绘制波形的时候，总是在高低电平切换时用一根竖线连接，但实际上呢，不少电路场合下，无论高电平和低电平的切换总是有几十到上百纳秒的时间用于变化，这是由于电路中无处不在的电容、分布电容决定的。这个时间是波形的一个重要参数。</a:t>
            </a:r>
          </a:p>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31</a:t>
            </a:fld>
            <a:endParaRPr lang="en-US" altLang="zh-CN"/>
          </a:p>
        </p:txBody>
      </p:sp>
    </p:spTree>
    <p:extLst>
      <p:ext uri="{BB962C8B-B14F-4D97-AF65-F5344CB8AC3E}">
        <p14:creationId xmlns:p14="http://schemas.microsoft.com/office/powerpoint/2010/main" val="3948914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脉冲宽度指的是一个周期内两次穿越幅值</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50%</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的时间点间隔。默认情况下，一般指高电平段。</a:t>
            </a:r>
          </a:p>
          <a:p>
            <a:r>
              <a:rPr lang="zh-CN" altLang="zh-CN" sz="1200" kern="1200" dirty="0">
                <a:solidFill>
                  <a:schemeClr val="tx1"/>
                </a:solidFill>
                <a:effectLst/>
                <a:latin typeface="Times New Roman" panose="02020603050405020304" pitchFamily="18" charset="0"/>
                <a:ea typeface="宋体" panose="02010600030101010101" pitchFamily="2" charset="-122"/>
                <a:cs typeface="+mn-cs"/>
              </a:rPr>
              <a:t>之前我们说过电平切换总是有个几纳秒到百余纳秒的时间，这个时间定义为上升时间和下降时间，在上升时间的和下降时间计算和测量时，我们采用从电平转换幅值的</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10%</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到</a:t>
            </a:r>
            <a:r>
              <a:rPr lang="en-US" altLang="zh-CN" sz="1200" kern="1200" dirty="0">
                <a:solidFill>
                  <a:schemeClr val="tx1"/>
                </a:solidFill>
                <a:effectLst/>
                <a:latin typeface="Times New Roman" panose="02020603050405020304" pitchFamily="18" charset="0"/>
                <a:ea typeface="宋体" panose="02010600030101010101" pitchFamily="2" charset="-122"/>
                <a:cs typeface="+mn-cs"/>
              </a:rPr>
              <a:t>90%</a:t>
            </a:r>
            <a:r>
              <a:rPr lang="zh-CN" altLang="zh-CN" sz="1200" kern="1200" dirty="0">
                <a:solidFill>
                  <a:schemeClr val="tx1"/>
                </a:solidFill>
                <a:effectLst/>
                <a:latin typeface="Times New Roman" panose="02020603050405020304" pitchFamily="18" charset="0"/>
                <a:ea typeface="宋体" panose="02010600030101010101" pitchFamily="2" charset="-122"/>
                <a:cs typeface="+mn-cs"/>
              </a:rPr>
              <a:t>所经历时间来体现。注意，我们没有把电平转换幅值的起点和终点立为标记。可以考虑一下为什么？</a:t>
            </a:r>
          </a:p>
          <a:p>
            <a:endParaRPr lang="zh-CN" altLang="en-US" dirty="0"/>
          </a:p>
        </p:txBody>
      </p:sp>
      <p:sp>
        <p:nvSpPr>
          <p:cNvPr id="4" name="灯片编号占位符 3"/>
          <p:cNvSpPr>
            <a:spLocks noGrp="1"/>
          </p:cNvSpPr>
          <p:nvPr>
            <p:ph type="sldNum" sz="quarter" idx="10"/>
          </p:nvPr>
        </p:nvSpPr>
        <p:spPr/>
        <p:txBody>
          <a:bodyPr/>
          <a:lstStyle/>
          <a:p>
            <a:fld id="{43829482-5389-4E2E-9EF4-F449717FC5F4}" type="slidenum">
              <a:rPr lang="en-US" altLang="zh-CN" smtClean="0"/>
              <a:pPr/>
              <a:t>32</a:t>
            </a:fld>
            <a:endParaRPr lang="en-US" altLang="zh-CN"/>
          </a:p>
        </p:txBody>
      </p:sp>
    </p:spTree>
    <p:extLst>
      <p:ext uri="{BB962C8B-B14F-4D97-AF65-F5344CB8AC3E}">
        <p14:creationId xmlns:p14="http://schemas.microsoft.com/office/powerpoint/2010/main" val="2009934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18E3EA-4946-426A-A60E-ED9CFEDBB70B}"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extLst>
      <p:ext uri="{BB962C8B-B14F-4D97-AF65-F5344CB8AC3E}">
        <p14:creationId xmlns:p14="http://schemas.microsoft.com/office/powerpoint/2010/main" val="4212952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F29C15-C4D5-4C7C-AF4B-9F5128C89C7F}"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r>
              <a:rPr lang="zh-CN" altLang="en-US"/>
              <a:t>此处说明电压电流等为什麽用相量形式</a:t>
            </a:r>
            <a:r>
              <a:rPr lang="en-US" altLang="zh-CN"/>
              <a:t>.</a:t>
            </a:r>
          </a:p>
        </p:txBody>
      </p:sp>
    </p:spTree>
    <p:extLst>
      <p:ext uri="{BB962C8B-B14F-4D97-AF65-F5344CB8AC3E}">
        <p14:creationId xmlns:p14="http://schemas.microsoft.com/office/powerpoint/2010/main" val="195424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E0F853-F8BD-4A03-BD47-007F29AAC5C8}"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en-US"/>
              <a:t>等效电路由三个基本元件构成</a:t>
            </a:r>
          </a:p>
        </p:txBody>
      </p:sp>
    </p:spTree>
    <p:extLst>
      <p:ext uri="{BB962C8B-B14F-4D97-AF65-F5344CB8AC3E}">
        <p14:creationId xmlns:p14="http://schemas.microsoft.com/office/powerpoint/2010/main" val="3977797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3E8178-167B-454B-9017-3984200C709B}" type="slidenum">
              <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zh-CN" sz="1200" b="0" i="0" u="none" strike="noStrike" kern="1200" cap="none" spc="0" normalizeH="0" baseline="0" noProof="0">
              <a:ln>
                <a:noFill/>
              </a:ln>
              <a:solidFill>
                <a:srgbClr val="000000"/>
              </a:solidFill>
              <a:effectLst/>
              <a:uLnTx/>
              <a:uFillTx/>
              <a:latin typeface="Verdana" panose="020B0604030504040204" pitchFamily="34" charset="0"/>
              <a:ea typeface="宋体" panose="02010600030101010101" pitchFamily="2" charset="-122"/>
              <a:cs typeface="+mn-cs"/>
            </a:endParaRPr>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r>
              <a:rPr lang="en-US" altLang="zh-CN"/>
              <a:t>        </a:t>
            </a:r>
            <a:r>
              <a:rPr lang="zh-CN" altLang="en-US"/>
              <a:t>放大电路存在电抗元件，如电容、电感。因此输入信号的频率不同，电路的输出响应也不同。</a:t>
            </a:r>
          </a:p>
        </p:txBody>
      </p:sp>
    </p:spTree>
    <p:extLst>
      <p:ext uri="{BB962C8B-B14F-4D97-AF65-F5344CB8AC3E}">
        <p14:creationId xmlns:p14="http://schemas.microsoft.com/office/powerpoint/2010/main" val="377482357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9/10/2024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9/10/2024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9/10/2024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9/10/2024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9/10/2024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9/10/2024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9/10/2024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9/10/2024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9/10/2024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9/10/2024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9/10/2024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9/10/2024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ch7/ch07-1.ppt" TargetMode="External"/><Relationship Id="rId3" Type="http://schemas.openxmlformats.org/officeDocument/2006/relationships/hyperlink" Target="ch2/ch02-1.ppt" TargetMode="External"/><Relationship Id="rId7" Type="http://schemas.openxmlformats.org/officeDocument/2006/relationships/hyperlink" Target="ch6/ch06-1.ppt" TargetMode="External"/><Relationship Id="rId2" Type="http://schemas.openxmlformats.org/officeDocument/2006/relationships/hyperlink" Target="ch1/ch01-1.ppt" TargetMode="External"/><Relationship Id="rId1" Type="http://schemas.openxmlformats.org/officeDocument/2006/relationships/slideLayout" Target="../slideLayouts/slideLayout7.xml"/><Relationship Id="rId6" Type="http://schemas.openxmlformats.org/officeDocument/2006/relationships/hyperlink" Target="ch5/ch05-1.ppt" TargetMode="External"/><Relationship Id="rId11" Type="http://schemas.openxmlformats.org/officeDocument/2006/relationships/hyperlink" Target="ch8/ch08-1.ppt" TargetMode="External"/><Relationship Id="rId5" Type="http://schemas.openxmlformats.org/officeDocument/2006/relationships/hyperlink" Target="ch4/ch04-1.ppt" TargetMode="External"/><Relationship Id="rId10" Type="http://schemas.openxmlformats.org/officeDocument/2006/relationships/hyperlink" Target="ch9/ch09-1.ppt" TargetMode="External"/><Relationship Id="rId4" Type="http://schemas.openxmlformats.org/officeDocument/2006/relationships/hyperlink" Target="ch3/ch03-1.ppt" TargetMode="External"/><Relationship Id="rId9" Type="http://schemas.openxmlformats.org/officeDocument/2006/relationships/hyperlink" Target="ch10/ch10-1.ppt"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ch01-5.ppt" TargetMode="External"/><Relationship Id="rId3" Type="http://schemas.openxmlformats.org/officeDocument/2006/relationships/audio" Target="../media/audio1.wav"/><Relationship Id="rId7" Type="http://schemas.openxmlformats.org/officeDocument/2006/relationships/hyperlink" Target="ch01-4.pp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ch01-3.ppt" TargetMode="External"/><Relationship Id="rId5" Type="http://schemas.openxmlformats.org/officeDocument/2006/relationships/hyperlink" Target="ch01-2.ppt" TargetMode="External"/><Relationship Id="rId4" Type="http://schemas.openxmlformats.org/officeDocument/2006/relationships/slide" Target="slide5.xml"/><Relationship Id="rId9" Type="http://schemas.openxmlformats.org/officeDocument/2006/relationships/hyperlink" Target="ch01-6.ppt"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dch1-1.pp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6.xml"/><Relationship Id="rId1" Type="http://schemas.openxmlformats.org/officeDocument/2006/relationships/slideLayout" Target="../slideLayouts/slideLayout1.xml"/><Relationship Id="rId5" Type="http://schemas.openxmlformats.org/officeDocument/2006/relationships/slide" Target="slide25.xml"/><Relationship Id="rId4" Type="http://schemas.openxmlformats.org/officeDocument/2006/relationships/slide" Target="slide2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audio" Target="../media/audio1.wav"/><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audio" Target="../media/audio1.wav"/></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9.png"/><Relationship Id="rId18" Type="http://schemas.microsoft.com/office/2007/relationships/hdphoto" Target="../media/hdphoto8.wdp"/><Relationship Id="rId3" Type="http://schemas.openxmlformats.org/officeDocument/2006/relationships/notesSlide" Target="../notesSlides/notesSlide11.xml"/><Relationship Id="rId7" Type="http://schemas.openxmlformats.org/officeDocument/2006/relationships/image" Target="../media/image26.png"/><Relationship Id="rId12" Type="http://schemas.microsoft.com/office/2007/relationships/hdphoto" Target="../media/hdphoto5.wdp"/><Relationship Id="rId17" Type="http://schemas.openxmlformats.org/officeDocument/2006/relationships/image" Target="../media/image31.png"/><Relationship Id="rId2" Type="http://schemas.openxmlformats.org/officeDocument/2006/relationships/slideLayout" Target="../slideLayouts/slideLayout7.xml"/><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tags" Target="../tags/tag7.xml"/><Relationship Id="rId6" Type="http://schemas.openxmlformats.org/officeDocument/2006/relationships/image" Target="../media/image25.jpeg"/><Relationship Id="rId11" Type="http://schemas.openxmlformats.org/officeDocument/2006/relationships/image" Target="../media/image28.png"/><Relationship Id="rId5" Type="http://schemas.openxmlformats.org/officeDocument/2006/relationships/image" Target="../media/image24.png"/><Relationship Id="rId15" Type="http://schemas.openxmlformats.org/officeDocument/2006/relationships/image" Target="../media/image30.png"/><Relationship Id="rId10" Type="http://schemas.microsoft.com/office/2007/relationships/hdphoto" Target="../media/hdphoto4.wdp"/><Relationship Id="rId19" Type="http://schemas.openxmlformats.org/officeDocument/2006/relationships/image" Target="../media/image32.png"/><Relationship Id="rId4" Type="http://schemas.openxmlformats.org/officeDocument/2006/relationships/audio" Target="../media/audio1.wav"/><Relationship Id="rId9" Type="http://schemas.openxmlformats.org/officeDocument/2006/relationships/image" Target="../media/image27.png"/><Relationship Id="rId14" Type="http://schemas.microsoft.com/office/2007/relationships/hdphoto" Target="../media/hdphoto6.wdp"/></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slide" Target="slide3.xml"/><Relationship Id="rId4"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vmlDrawing" Target="../drawings/vmlDrawing1.vml"/><Relationship Id="rId5" Type="http://schemas.openxmlformats.org/officeDocument/2006/relationships/image" Target="../media/image33.png"/><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5.wmf"/><Relationship Id="rId2" Type="http://schemas.openxmlformats.org/officeDocument/2006/relationships/tags" Target="../tags/tag18.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4.wmf"/><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9.xml"/><Relationship Id="rId1" Type="http://schemas.openxmlformats.org/officeDocument/2006/relationships/vmlDrawing" Target="../drawings/vmlDrawing3.vml"/><Relationship Id="rId5" Type="http://schemas.openxmlformats.org/officeDocument/2006/relationships/image" Target="../media/image36.png"/><Relationship Id="rId4" Type="http://schemas.openxmlformats.org/officeDocument/2006/relationships/oleObject" Target="../embeddings/oleObject4.bin"/></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vmlDrawing" Target="../drawings/vmlDrawing4.vml"/><Relationship Id="rId5" Type="http://schemas.openxmlformats.org/officeDocument/2006/relationships/image" Target="../media/image37.wmf"/><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9.wmf"/><Relationship Id="rId2" Type="http://schemas.openxmlformats.org/officeDocument/2006/relationships/tags" Target="../tags/tag21.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image" Target="../media/image38.e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2.xml"/><Relationship Id="rId1" Type="http://schemas.openxmlformats.org/officeDocument/2006/relationships/vmlDrawing" Target="../drawings/vmlDrawing6.vml"/><Relationship Id="rId5" Type="http://schemas.openxmlformats.org/officeDocument/2006/relationships/image" Target="../media/image40.wmf"/><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3.xml"/><Relationship Id="rId1" Type="http://schemas.openxmlformats.org/officeDocument/2006/relationships/vmlDrawing" Target="../drawings/vmlDrawing7.vml"/><Relationship Id="rId6" Type="http://schemas.openxmlformats.org/officeDocument/2006/relationships/image" Target="../media/image41.png"/><Relationship Id="rId5" Type="http://schemas.openxmlformats.org/officeDocument/2006/relationships/oleObject" Target="../embeddings/oleObject9.bin"/><Relationship Id="rId4" Type="http://schemas.openxmlformats.org/officeDocument/2006/relationships/notesSlide" Target="../notesSlides/notesSlide1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33.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vmlDrawing" Target="../drawings/vmlDrawing8.vml"/><Relationship Id="rId5" Type="http://schemas.openxmlformats.org/officeDocument/2006/relationships/image" Target="../media/image43.emf"/><Relationship Id="rId4" Type="http://schemas.openxmlformats.org/officeDocument/2006/relationships/oleObject" Target="../embeddings/oleObject10.bin"/></Relationships>
</file>

<file path=ppt/slides/_rels/slide35.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slide" Target="slide47.xml"/><Relationship Id="rId5" Type="http://schemas.openxmlformats.org/officeDocument/2006/relationships/slide" Target="slide42.xml"/><Relationship Id="rId4" Type="http://schemas.openxmlformats.org/officeDocument/2006/relationships/slide" Target="slide3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45.emf"/><Relationship Id="rId2" Type="http://schemas.openxmlformats.org/officeDocument/2006/relationships/tags" Target="../tags/tag28.xml"/><Relationship Id="rId1" Type="http://schemas.openxmlformats.org/officeDocument/2006/relationships/vmlDrawing" Target="../drawings/vmlDrawing9.vml"/><Relationship Id="rId6" Type="http://schemas.openxmlformats.org/officeDocument/2006/relationships/oleObject" Target="../embeddings/oleObject12.bin"/><Relationship Id="rId5" Type="http://schemas.openxmlformats.org/officeDocument/2006/relationships/image" Target="../media/image44.emf"/><Relationship Id="rId4" Type="http://schemas.openxmlformats.org/officeDocument/2006/relationships/oleObject" Target="../embeddings/oleObject11.bin"/></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9.xml"/><Relationship Id="rId1" Type="http://schemas.openxmlformats.org/officeDocument/2006/relationships/vmlDrawing" Target="../drawings/vmlDrawing10.vml"/><Relationship Id="rId5" Type="http://schemas.openxmlformats.org/officeDocument/2006/relationships/image" Target="../media/image46.emf"/><Relationship Id="rId4" Type="http://schemas.openxmlformats.org/officeDocument/2006/relationships/oleObject" Target="../embeddings/oleObject13.bin"/></Relationships>
</file>

<file path=ppt/slides/_rels/slide38.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slideLayout" Target="../slideLayouts/slideLayout7.xml"/><Relationship Id="rId7" Type="http://schemas.openxmlformats.org/officeDocument/2006/relationships/oleObject" Target="../embeddings/oleObject15.bin"/><Relationship Id="rId2" Type="http://schemas.openxmlformats.org/officeDocument/2006/relationships/tags" Target="../tags/tag30.xml"/><Relationship Id="rId1" Type="http://schemas.openxmlformats.org/officeDocument/2006/relationships/vmlDrawing" Target="../drawings/vmlDrawing11.vml"/><Relationship Id="rId6" Type="http://schemas.openxmlformats.org/officeDocument/2006/relationships/image" Target="../media/image47.wmf"/><Relationship Id="rId5" Type="http://schemas.openxmlformats.org/officeDocument/2006/relationships/oleObject" Target="../embeddings/oleObject14.bin"/><Relationship Id="rId4" Type="http://schemas.openxmlformats.org/officeDocument/2006/relationships/notesSlide" Target="../notesSlides/notesSlide1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vmlDrawing" Target="../drawings/vmlDrawing12.vml"/><Relationship Id="rId5" Type="http://schemas.openxmlformats.org/officeDocument/2006/relationships/image" Target="../media/image49.wmf"/><Relationship Id="rId4" Type="http://schemas.openxmlformats.org/officeDocument/2006/relationships/oleObject" Target="../embeddings/oleObject16.bin"/></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1.wmf"/><Relationship Id="rId2" Type="http://schemas.openxmlformats.org/officeDocument/2006/relationships/tags" Target="../tags/tag32.xml"/><Relationship Id="rId1" Type="http://schemas.openxmlformats.org/officeDocument/2006/relationships/vmlDrawing" Target="../drawings/vmlDrawing13.vml"/><Relationship Id="rId6" Type="http://schemas.openxmlformats.org/officeDocument/2006/relationships/oleObject" Target="../embeddings/oleObject18.bin"/><Relationship Id="rId5" Type="http://schemas.openxmlformats.org/officeDocument/2006/relationships/image" Target="../media/image50.wmf"/><Relationship Id="rId4" Type="http://schemas.openxmlformats.org/officeDocument/2006/relationships/oleObject" Target="../embeddings/oleObject17.bin"/></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3.wmf"/><Relationship Id="rId2" Type="http://schemas.openxmlformats.org/officeDocument/2006/relationships/tags" Target="../tags/tag33.xml"/><Relationship Id="rId1" Type="http://schemas.openxmlformats.org/officeDocument/2006/relationships/vmlDrawing" Target="../drawings/vmlDrawing14.vml"/><Relationship Id="rId6" Type="http://schemas.openxmlformats.org/officeDocument/2006/relationships/oleObject" Target="../embeddings/oleObject20.bin"/><Relationship Id="rId5" Type="http://schemas.openxmlformats.org/officeDocument/2006/relationships/image" Target="../media/image52.wmf"/><Relationship Id="rId4" Type="http://schemas.openxmlformats.org/officeDocument/2006/relationships/oleObject" Target="../embeddings/oleObject19.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vmlDrawing" Target="../drawings/vmlDrawing15.vml"/><Relationship Id="rId5" Type="http://schemas.openxmlformats.org/officeDocument/2006/relationships/image" Target="../media/image54.wmf"/><Relationship Id="rId4" Type="http://schemas.openxmlformats.org/officeDocument/2006/relationships/oleObject" Target="../embeddings/oleObject21.bin"/></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45.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56.wmf"/><Relationship Id="rId5" Type="http://schemas.openxmlformats.org/officeDocument/2006/relationships/oleObject" Target="../embeddings/oleObject23.bin"/><Relationship Id="rId4" Type="http://schemas.openxmlformats.org/officeDocument/2006/relationships/image" Target="../media/image55.w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58.emf"/><Relationship Id="rId5" Type="http://schemas.openxmlformats.org/officeDocument/2006/relationships/oleObject" Target="../embeddings/oleObject25.bin"/><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slideLayout" Target="../slideLayouts/slideLayout7.xml"/><Relationship Id="rId7" Type="http://schemas.openxmlformats.org/officeDocument/2006/relationships/oleObject" Target="../embeddings/oleObject27.bin"/><Relationship Id="rId2" Type="http://schemas.openxmlformats.org/officeDocument/2006/relationships/tags" Target="../tags/tag36.xml"/><Relationship Id="rId1" Type="http://schemas.openxmlformats.org/officeDocument/2006/relationships/vmlDrawing" Target="../drawings/vmlDrawing18.vml"/><Relationship Id="rId6" Type="http://schemas.openxmlformats.org/officeDocument/2006/relationships/image" Target="../media/image59.emf"/><Relationship Id="rId5" Type="http://schemas.openxmlformats.org/officeDocument/2006/relationships/oleObject" Target="../embeddings/oleObject26.bin"/><Relationship Id="rId10" Type="http://schemas.openxmlformats.org/officeDocument/2006/relationships/image" Target="../media/image61.wmf"/><Relationship Id="rId4" Type="http://schemas.openxmlformats.org/officeDocument/2006/relationships/audio" Target="../media/audio1.wav"/><Relationship Id="rId9" Type="http://schemas.openxmlformats.org/officeDocument/2006/relationships/oleObject" Target="../embeddings/oleObject28.bin"/></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vmlDrawing" Target="../drawings/vmlDrawing19.vml"/><Relationship Id="rId5" Type="http://schemas.openxmlformats.org/officeDocument/2006/relationships/image" Target="../media/image62.emf"/><Relationship Id="rId4" Type="http://schemas.openxmlformats.org/officeDocument/2006/relationships/oleObject" Target="../embeddings/oleObject29.bin"/></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53.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1.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31.bin"/><Relationship Id="rId5" Type="http://schemas.openxmlformats.org/officeDocument/2006/relationships/image" Target="../media/image63.wmf"/><Relationship Id="rId4" Type="http://schemas.openxmlformats.org/officeDocument/2006/relationships/oleObject" Target="../embeddings/oleObject30.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64.wmf"/></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5.wmf"/><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34.bin"/><Relationship Id="rId5" Type="http://schemas.openxmlformats.org/officeDocument/2006/relationships/image" Target="../media/image61.wmf"/><Relationship Id="rId4" Type="http://schemas.openxmlformats.org/officeDocument/2006/relationships/oleObject" Target="../embeddings/oleObject33.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66.wmf"/><Relationship Id="rId5" Type="http://schemas.openxmlformats.org/officeDocument/2006/relationships/oleObject" Target="../embeddings/oleObject35.bin"/><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0.xml"/><Relationship Id="rId1" Type="http://schemas.openxmlformats.org/officeDocument/2006/relationships/vmlDrawing" Target="../drawings/vmlDrawing24.vml"/><Relationship Id="rId6" Type="http://schemas.openxmlformats.org/officeDocument/2006/relationships/image" Target="../media/image67.wmf"/><Relationship Id="rId5" Type="http://schemas.openxmlformats.org/officeDocument/2006/relationships/oleObject" Target="../embeddings/oleObject36.bin"/><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vmlDrawing" Target="../drawings/vmlDrawing25.vml"/><Relationship Id="rId6" Type="http://schemas.openxmlformats.org/officeDocument/2006/relationships/image" Target="../media/image68.wmf"/><Relationship Id="rId5" Type="http://schemas.openxmlformats.org/officeDocument/2006/relationships/oleObject" Target="../embeddings/oleObject37.bin"/><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8" Type="http://schemas.openxmlformats.org/officeDocument/2006/relationships/image" Target="../media/image70.wmf"/><Relationship Id="rId13" Type="http://schemas.openxmlformats.org/officeDocument/2006/relationships/oleObject" Target="../embeddings/oleObject42.bin"/><Relationship Id="rId18" Type="http://schemas.openxmlformats.org/officeDocument/2006/relationships/image" Target="../media/image75.wmf"/><Relationship Id="rId3" Type="http://schemas.openxmlformats.org/officeDocument/2006/relationships/slideLayout" Target="../slideLayouts/slideLayout7.xml"/><Relationship Id="rId7" Type="http://schemas.openxmlformats.org/officeDocument/2006/relationships/oleObject" Target="../embeddings/oleObject39.bin"/><Relationship Id="rId12" Type="http://schemas.openxmlformats.org/officeDocument/2006/relationships/image" Target="../media/image72.wmf"/><Relationship Id="rId17" Type="http://schemas.openxmlformats.org/officeDocument/2006/relationships/oleObject" Target="../embeddings/oleObject44.bin"/><Relationship Id="rId2" Type="http://schemas.openxmlformats.org/officeDocument/2006/relationships/tags" Target="../tags/tag42.xml"/><Relationship Id="rId16" Type="http://schemas.openxmlformats.org/officeDocument/2006/relationships/image" Target="../media/image74.wmf"/><Relationship Id="rId20" Type="http://schemas.openxmlformats.org/officeDocument/2006/relationships/image" Target="../media/image76.wmf"/><Relationship Id="rId1" Type="http://schemas.openxmlformats.org/officeDocument/2006/relationships/vmlDrawing" Target="../drawings/vmlDrawing26.vml"/><Relationship Id="rId6" Type="http://schemas.openxmlformats.org/officeDocument/2006/relationships/image" Target="../media/image69.wmf"/><Relationship Id="rId11" Type="http://schemas.openxmlformats.org/officeDocument/2006/relationships/oleObject" Target="../embeddings/oleObject41.bin"/><Relationship Id="rId5" Type="http://schemas.openxmlformats.org/officeDocument/2006/relationships/oleObject" Target="../embeddings/oleObject38.bin"/><Relationship Id="rId15" Type="http://schemas.openxmlformats.org/officeDocument/2006/relationships/oleObject" Target="../embeddings/oleObject43.bin"/><Relationship Id="rId10" Type="http://schemas.openxmlformats.org/officeDocument/2006/relationships/image" Target="../media/image71.wmf"/><Relationship Id="rId19" Type="http://schemas.openxmlformats.org/officeDocument/2006/relationships/oleObject" Target="../embeddings/oleObject45.bin"/><Relationship Id="rId4" Type="http://schemas.openxmlformats.org/officeDocument/2006/relationships/audio" Target="../media/audio1.wav"/><Relationship Id="rId9" Type="http://schemas.openxmlformats.org/officeDocument/2006/relationships/oleObject" Target="../embeddings/oleObject40.bin"/><Relationship Id="rId14" Type="http://schemas.openxmlformats.org/officeDocument/2006/relationships/image" Target="../media/image73.wmf"/></Relationships>
</file>

<file path=ppt/slides/_rels/slide62.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64.xml"/><Relationship Id="rId1" Type="http://schemas.openxmlformats.org/officeDocument/2006/relationships/slideLayout" Target="../slideLayouts/slideLayout1.xml"/><Relationship Id="rId4" Type="http://schemas.openxmlformats.org/officeDocument/2006/relationships/slide" Target="slide71.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4.xml"/></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slideLayout" Target="../slideLayouts/slideLayout6.xml"/><Relationship Id="rId1" Type="http://schemas.openxmlformats.org/officeDocument/2006/relationships/tags" Target="../tags/tag45.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6.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7.xml"/><Relationship Id="rId1" Type="http://schemas.openxmlformats.org/officeDocument/2006/relationships/vmlDrawing" Target="../drawings/vmlDrawing27.vml"/><Relationship Id="rId5" Type="http://schemas.openxmlformats.org/officeDocument/2006/relationships/image" Target="../media/image78.emf"/><Relationship Id="rId4" Type="http://schemas.openxmlformats.org/officeDocument/2006/relationships/oleObject" Target="../embeddings/oleObject46.bin"/></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8.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79.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4.xml"/></Relationships>
</file>

<file path=ppt/slides/_rels/slide7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7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7.xml"/><Relationship Id="rId1" Type="http://schemas.openxmlformats.org/officeDocument/2006/relationships/tags" Target="../tags/tag56.xml"/><Relationship Id="rId4" Type="http://schemas.openxmlformats.org/officeDocument/2006/relationships/image" Target="../media/image82.png"/></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57.xml"/><Relationship Id="rId4" Type="http://schemas.openxmlformats.org/officeDocument/2006/relationships/image" Target="../media/image84.png"/></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7.xml"/><Relationship Id="rId1" Type="http://schemas.openxmlformats.org/officeDocument/2006/relationships/tags" Target="../tags/tag58.xml"/><Relationship Id="rId4" Type="http://schemas.openxmlformats.org/officeDocument/2006/relationships/image" Target="../media/image86.png"/></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59.xml"/><Relationship Id="rId4" Type="http://schemas.openxmlformats.org/officeDocument/2006/relationships/image" Target="../media/image88.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0.xml"/></Relationships>
</file>

<file path=ppt/slides/_rels/slide84.xml.rels><?xml version="1.0" encoding="UTF-8" standalone="yes"?>
<Relationships xmlns="http://schemas.openxmlformats.org/package/2006/relationships"><Relationship Id="rId8" Type="http://schemas.openxmlformats.org/officeDocument/2006/relationships/image" Target="NULL"/><Relationship Id="rId7" Type="http://schemas.openxmlformats.org/officeDocument/2006/relationships/image" Target="NULL"/><Relationship Id="rId2" Type="http://schemas.openxmlformats.org/officeDocument/2006/relationships/slideLayout" Target="../slideLayouts/slideLayout7.xml"/><Relationship Id="rId1" Type="http://schemas.openxmlformats.org/officeDocument/2006/relationships/tags" Target="../tags/tag61.xml"/><Relationship Id="rId6" Type="http://schemas.openxmlformats.org/officeDocument/2006/relationships/image" Target="NULL"/><Relationship Id="rId5" Type="http://schemas.openxmlformats.org/officeDocument/2006/relationships/image" Target="NULL"/></Relationships>
</file>

<file path=ppt/slides/_rels/slide85.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vmlDrawing" Target="../drawings/vmlDrawing29.vml"/><Relationship Id="rId5" Type="http://schemas.openxmlformats.org/officeDocument/2006/relationships/image" Target="../media/image80.wmf"/><Relationship Id="rId10" Type="http://schemas.openxmlformats.org/officeDocument/2006/relationships/image" Target="../media/image81.wmf"/><Relationship Id="rId4" Type="http://schemas.openxmlformats.org/officeDocument/2006/relationships/oleObject" Target="../embeddings/oleObject48.bin"/><Relationship Id="rId9" Type="http://schemas.openxmlformats.org/officeDocument/2006/relationships/oleObject" Target="../embeddings/oleObject49.bin"/></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3.xml"/><Relationship Id="rId1" Type="http://schemas.openxmlformats.org/officeDocument/2006/relationships/vmlDrawing" Target="../drawings/vmlDrawing30.vml"/><Relationship Id="rId5" Type="http://schemas.openxmlformats.org/officeDocument/2006/relationships/image" Target="../media/image82.wmf"/><Relationship Id="rId4" Type="http://schemas.openxmlformats.org/officeDocument/2006/relationships/oleObject" Target="../embeddings/oleObject50.bin"/></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4.xml"/><Relationship Id="rId1" Type="http://schemas.openxmlformats.org/officeDocument/2006/relationships/vmlDrawing" Target="../drawings/vmlDrawing31.vml"/><Relationship Id="rId5" Type="http://schemas.openxmlformats.org/officeDocument/2006/relationships/image" Target="../media/image83.emf"/><Relationship Id="rId4" Type="http://schemas.openxmlformats.org/officeDocument/2006/relationships/oleObject" Target="../embeddings/oleObject51.bin"/></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slideLayout" Target="../slideLayouts/slideLayout7.xml"/><Relationship Id="rId7" Type="http://schemas.openxmlformats.org/officeDocument/2006/relationships/image" Target="../media/image85.emf"/><Relationship Id="rId2" Type="http://schemas.openxmlformats.org/officeDocument/2006/relationships/tags" Target="../tags/tag65.xml"/><Relationship Id="rId1" Type="http://schemas.openxmlformats.org/officeDocument/2006/relationships/vmlDrawing" Target="../drawings/vmlDrawing32.vml"/><Relationship Id="rId6" Type="http://schemas.openxmlformats.org/officeDocument/2006/relationships/oleObject" Target="../embeddings/oleObject53.bin"/><Relationship Id="rId5" Type="http://schemas.openxmlformats.org/officeDocument/2006/relationships/image" Target="../media/image84.wmf"/><Relationship Id="rId4" Type="http://schemas.openxmlformats.org/officeDocument/2006/relationships/oleObject" Target="../embeddings/oleObject52.bin"/><Relationship Id="rId9" Type="http://schemas.openxmlformats.org/officeDocument/2006/relationships/image" Target="../media/image86.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r>
              <a:rPr lang="zh-CN" altLang="en-US" dirty="0"/>
              <a:t>从生活应用开始讨论</a:t>
            </a:r>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ChangeArrowheads="1"/>
          </p:cNvSpPr>
          <p:nvPr/>
        </p:nvSpPr>
        <p:spPr bwMode="auto">
          <a:xfrm>
            <a:off x="-215900" y="1125538"/>
            <a:ext cx="4962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2" action="ppaction://hlinkpres?slideindex=1&amp;slidetitle="/>
              </a:rPr>
              <a:t>1.</a:t>
            </a:r>
            <a:r>
              <a:rPr lang="zh-CN" altLang="en-US" sz="3200">
                <a:solidFill>
                  <a:srgbClr val="CC0000"/>
                </a:solidFill>
                <a:latin typeface="楷体_GB2312" pitchFamily="49" charset="-122"/>
                <a:ea typeface="楷体_GB2312" pitchFamily="49" charset="-122"/>
                <a:hlinkClick r:id="rId2" action="ppaction://hlinkpres?slideindex=1&amp;slidetitle="/>
              </a:rPr>
              <a:t>数字逻辑概论</a:t>
            </a:r>
            <a:endParaRPr lang="zh-CN" altLang="en-US" sz="3200">
              <a:solidFill>
                <a:srgbClr val="CC0000"/>
              </a:solidFill>
              <a:latin typeface="楷体_GB2312" pitchFamily="49" charset="-122"/>
              <a:ea typeface="楷体_GB2312" pitchFamily="49" charset="-122"/>
            </a:endParaRPr>
          </a:p>
        </p:txBody>
      </p:sp>
      <p:sp>
        <p:nvSpPr>
          <p:cNvPr id="425987" name="Rectangle 3"/>
          <p:cNvSpPr>
            <a:spLocks noChangeArrowheads="1"/>
          </p:cNvSpPr>
          <p:nvPr/>
        </p:nvSpPr>
        <p:spPr bwMode="auto">
          <a:xfrm>
            <a:off x="0" y="1665288"/>
            <a:ext cx="83534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3" action="ppaction://hlinkpres?slideindex=1&amp;slidetitle="/>
              </a:rPr>
              <a:t>2.</a:t>
            </a:r>
            <a:r>
              <a:rPr lang="zh-CN" altLang="en-US" sz="3200">
                <a:solidFill>
                  <a:srgbClr val="CC0000"/>
                </a:solidFill>
                <a:latin typeface="楷体_GB2312" pitchFamily="49" charset="-122"/>
                <a:ea typeface="楷体_GB2312" pitchFamily="49" charset="-122"/>
                <a:hlinkClick r:id="rId3" action="ppaction://hlinkpres?slideindex=1&amp;slidetitle="/>
              </a:rPr>
              <a:t>逻辑代数与硬件描述语言基础</a:t>
            </a:r>
            <a:endParaRPr lang="zh-CN" altLang="en-US" sz="3200">
              <a:solidFill>
                <a:srgbClr val="CC0000"/>
              </a:solidFill>
              <a:latin typeface="楷体_GB2312" pitchFamily="49" charset="-122"/>
              <a:ea typeface="楷体_GB2312" pitchFamily="49" charset="-122"/>
            </a:endParaRPr>
          </a:p>
        </p:txBody>
      </p:sp>
      <p:sp>
        <p:nvSpPr>
          <p:cNvPr id="425988" name="Rectangle 4"/>
          <p:cNvSpPr>
            <a:spLocks noChangeArrowheads="1"/>
          </p:cNvSpPr>
          <p:nvPr/>
        </p:nvSpPr>
        <p:spPr bwMode="auto">
          <a:xfrm>
            <a:off x="468313" y="2168525"/>
            <a:ext cx="4962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4" action="ppaction://hlinkpres?slideindex=1&amp;slidetitle="/>
              </a:rPr>
              <a:t>3.</a:t>
            </a:r>
            <a:r>
              <a:rPr lang="zh-CN" altLang="en-US" sz="3200">
                <a:solidFill>
                  <a:srgbClr val="CC0000"/>
                </a:solidFill>
                <a:latin typeface="楷体_GB2312" pitchFamily="49" charset="-122"/>
                <a:ea typeface="楷体_GB2312" pitchFamily="49" charset="-122"/>
                <a:hlinkClick r:id="rId4" action="ppaction://hlinkpres?slideindex=1&amp;slidetitle="/>
              </a:rPr>
              <a:t>逻辑门电路</a:t>
            </a:r>
            <a:endParaRPr lang="zh-CN" altLang="en-US" sz="3200">
              <a:solidFill>
                <a:srgbClr val="CC0000"/>
              </a:solidFill>
              <a:latin typeface="楷体_GB2312" pitchFamily="49" charset="-122"/>
              <a:ea typeface="楷体_GB2312" pitchFamily="49" charset="-122"/>
            </a:endParaRPr>
          </a:p>
        </p:txBody>
      </p:sp>
      <p:sp>
        <p:nvSpPr>
          <p:cNvPr id="425989" name="Rectangle 5"/>
          <p:cNvSpPr>
            <a:spLocks noChangeArrowheads="1"/>
          </p:cNvSpPr>
          <p:nvPr/>
        </p:nvSpPr>
        <p:spPr bwMode="auto">
          <a:xfrm>
            <a:off x="1079500" y="2673350"/>
            <a:ext cx="4962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5" action="ppaction://hlinkpres?slideindex=1&amp;slidetitle="/>
              </a:rPr>
              <a:t>4.</a:t>
            </a:r>
            <a:r>
              <a:rPr lang="zh-CN" altLang="en-US" sz="3200">
                <a:solidFill>
                  <a:srgbClr val="CC0000"/>
                </a:solidFill>
                <a:latin typeface="楷体_GB2312" pitchFamily="49" charset="-122"/>
                <a:ea typeface="楷体_GB2312" pitchFamily="49" charset="-122"/>
                <a:hlinkClick r:id="rId5" action="ppaction://hlinkpres?slideindex=1&amp;slidetitle="/>
              </a:rPr>
              <a:t>组合逻辑电路</a:t>
            </a:r>
            <a:endParaRPr lang="zh-CN" altLang="en-US" sz="3200">
              <a:solidFill>
                <a:srgbClr val="CC0000"/>
              </a:solidFill>
              <a:latin typeface="楷体_GB2312" pitchFamily="49" charset="-122"/>
              <a:ea typeface="楷体_GB2312" pitchFamily="49" charset="-122"/>
            </a:endParaRPr>
          </a:p>
        </p:txBody>
      </p:sp>
      <p:sp>
        <p:nvSpPr>
          <p:cNvPr id="425990" name="Rectangle 6"/>
          <p:cNvSpPr>
            <a:spLocks noChangeArrowheads="1"/>
          </p:cNvSpPr>
          <p:nvPr/>
        </p:nvSpPr>
        <p:spPr bwMode="auto">
          <a:xfrm>
            <a:off x="1655763" y="3213100"/>
            <a:ext cx="4962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6" action="ppaction://hlinkpres?slideindex=1&amp;slidetitle="/>
              </a:rPr>
              <a:t>5.</a:t>
            </a:r>
            <a:r>
              <a:rPr lang="zh-CN" altLang="en-US" sz="3200">
                <a:solidFill>
                  <a:srgbClr val="CC0000"/>
                </a:solidFill>
                <a:latin typeface="楷体_GB2312" pitchFamily="49" charset="-122"/>
                <a:ea typeface="楷体_GB2312" pitchFamily="49" charset="-122"/>
                <a:hlinkClick r:id="rId6" action="ppaction://hlinkpres?slideindex=1&amp;slidetitle="/>
              </a:rPr>
              <a:t>锁存器与触发器</a:t>
            </a:r>
            <a:endParaRPr lang="zh-CN" altLang="en-US" sz="3200">
              <a:solidFill>
                <a:srgbClr val="CC0000"/>
              </a:solidFill>
              <a:latin typeface="楷体_GB2312" pitchFamily="49" charset="-122"/>
              <a:ea typeface="楷体_GB2312" pitchFamily="49" charset="-122"/>
            </a:endParaRPr>
          </a:p>
        </p:txBody>
      </p:sp>
      <p:sp>
        <p:nvSpPr>
          <p:cNvPr id="425991" name="Rectangle 7"/>
          <p:cNvSpPr>
            <a:spLocks noChangeArrowheads="1"/>
          </p:cNvSpPr>
          <p:nvPr/>
        </p:nvSpPr>
        <p:spPr bwMode="auto">
          <a:xfrm>
            <a:off x="1908175" y="3752850"/>
            <a:ext cx="4962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7" action="ppaction://hlinkpres?slideindex=1&amp;slidetitle="/>
              </a:rPr>
              <a:t>6.</a:t>
            </a:r>
            <a:r>
              <a:rPr lang="zh-CN" altLang="en-US" sz="3200">
                <a:solidFill>
                  <a:srgbClr val="CC0000"/>
                </a:solidFill>
                <a:latin typeface="楷体_GB2312" pitchFamily="49" charset="-122"/>
                <a:ea typeface="楷体_GB2312" pitchFamily="49" charset="-122"/>
                <a:hlinkClick r:id="rId7" action="ppaction://hlinkpres?slideindex=1&amp;slidetitle="/>
              </a:rPr>
              <a:t>时序逻辑电路</a:t>
            </a:r>
            <a:endParaRPr lang="zh-CN" altLang="en-US" sz="3200">
              <a:solidFill>
                <a:srgbClr val="CC0000"/>
              </a:solidFill>
              <a:latin typeface="楷体_GB2312" pitchFamily="49" charset="-122"/>
              <a:ea typeface="楷体_GB2312" pitchFamily="49" charset="-122"/>
            </a:endParaRPr>
          </a:p>
        </p:txBody>
      </p:sp>
      <p:sp>
        <p:nvSpPr>
          <p:cNvPr id="425992" name="Rectangle 8"/>
          <p:cNvSpPr>
            <a:spLocks noChangeArrowheads="1"/>
          </p:cNvSpPr>
          <p:nvPr/>
        </p:nvSpPr>
        <p:spPr bwMode="auto">
          <a:xfrm>
            <a:off x="3240088" y="4292600"/>
            <a:ext cx="467995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8" action="ppaction://hlinkpres?slideindex=1&amp;slidetitle="/>
              </a:rPr>
              <a:t>7.</a:t>
            </a:r>
            <a:r>
              <a:rPr lang="zh-CN" altLang="en-US" sz="3200">
                <a:solidFill>
                  <a:srgbClr val="CC0000"/>
                </a:solidFill>
                <a:latin typeface="楷体_GB2312" pitchFamily="49" charset="-122"/>
                <a:ea typeface="楷体_GB2312" pitchFamily="49" charset="-122"/>
                <a:hlinkClick r:id="rId8" action="ppaction://hlinkpres?slideindex=1&amp;slidetitle="/>
              </a:rPr>
              <a:t>半导体存储器</a:t>
            </a:r>
            <a:endParaRPr lang="zh-CN" altLang="en-US" sz="3200">
              <a:solidFill>
                <a:srgbClr val="CC0000"/>
              </a:solidFill>
              <a:latin typeface="楷体_GB2312" pitchFamily="49" charset="-122"/>
              <a:ea typeface="楷体_GB2312" pitchFamily="49" charset="-122"/>
            </a:endParaRPr>
          </a:p>
        </p:txBody>
      </p:sp>
      <p:sp>
        <p:nvSpPr>
          <p:cNvPr id="425993" name="Rectangle 9"/>
          <p:cNvSpPr>
            <a:spLocks noChangeArrowheads="1"/>
          </p:cNvSpPr>
          <p:nvPr/>
        </p:nvSpPr>
        <p:spPr bwMode="auto">
          <a:xfrm>
            <a:off x="3995738" y="5734050"/>
            <a:ext cx="49625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9" action="ppaction://hlinkpres?slideindex=1&amp;slidetitle="/>
              </a:rPr>
              <a:t>10.</a:t>
            </a:r>
            <a:r>
              <a:rPr lang="zh-CN" altLang="en-US" sz="3200">
                <a:solidFill>
                  <a:srgbClr val="CC0000"/>
                </a:solidFill>
                <a:latin typeface="楷体_GB2312" pitchFamily="49" charset="-122"/>
                <a:ea typeface="楷体_GB2312" pitchFamily="49" charset="-122"/>
                <a:hlinkClick r:id="rId9" action="ppaction://hlinkpres?slideindex=1&amp;slidetitle="/>
              </a:rPr>
              <a:t>模数与数模转换器</a:t>
            </a:r>
            <a:endParaRPr lang="zh-CN" altLang="en-US" sz="3200">
              <a:solidFill>
                <a:srgbClr val="CC0000"/>
              </a:solidFill>
              <a:latin typeface="楷体_GB2312" pitchFamily="49" charset="-122"/>
              <a:ea typeface="楷体_GB2312" pitchFamily="49" charset="-122"/>
            </a:endParaRPr>
          </a:p>
        </p:txBody>
      </p:sp>
      <p:sp>
        <p:nvSpPr>
          <p:cNvPr id="425994" name="Rectangle 10"/>
          <p:cNvSpPr>
            <a:spLocks noChangeArrowheads="1"/>
          </p:cNvSpPr>
          <p:nvPr/>
        </p:nvSpPr>
        <p:spPr bwMode="auto">
          <a:xfrm>
            <a:off x="3959225" y="5265738"/>
            <a:ext cx="4962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10" action="ppaction://hlinkpres?slideindex=1&amp;slidetitle="/>
              </a:rPr>
              <a:t>9.</a:t>
            </a:r>
            <a:r>
              <a:rPr lang="zh-CN" altLang="en-US" sz="3200">
                <a:solidFill>
                  <a:srgbClr val="CC0000"/>
                </a:solidFill>
                <a:latin typeface="楷体_GB2312" pitchFamily="49" charset="-122"/>
                <a:ea typeface="楷体_GB2312" pitchFamily="49" charset="-122"/>
                <a:hlinkClick r:id="rId10" action="ppaction://hlinkpres?slideindex=1&amp;slidetitle="/>
              </a:rPr>
              <a:t>脉冲波形的变换与产生</a:t>
            </a:r>
            <a:endParaRPr lang="zh-CN" altLang="en-US" sz="3200">
              <a:solidFill>
                <a:srgbClr val="CC0000"/>
              </a:solidFill>
              <a:latin typeface="楷体_GB2312" pitchFamily="49" charset="-122"/>
              <a:ea typeface="楷体_GB2312" pitchFamily="49" charset="-122"/>
            </a:endParaRPr>
          </a:p>
        </p:txBody>
      </p:sp>
      <p:sp>
        <p:nvSpPr>
          <p:cNvPr id="425995" name="Rectangle 11"/>
          <p:cNvSpPr>
            <a:spLocks noChangeArrowheads="1"/>
          </p:cNvSpPr>
          <p:nvPr/>
        </p:nvSpPr>
        <p:spPr bwMode="auto">
          <a:xfrm>
            <a:off x="250825" y="333375"/>
            <a:ext cx="19446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Font typeface="Wingdings" panose="05000000000000000000" pitchFamily="2" charset="2"/>
              <a:buNone/>
            </a:pPr>
            <a:r>
              <a:rPr lang="zh-CN" altLang="en-US" sz="3200">
                <a:solidFill>
                  <a:srgbClr val="CC0000"/>
                </a:solidFill>
                <a:latin typeface="楷体_GB2312" pitchFamily="49" charset="-122"/>
                <a:ea typeface="楷体_GB2312" pitchFamily="49" charset="-122"/>
              </a:rPr>
              <a:t>课程目录</a:t>
            </a:r>
          </a:p>
        </p:txBody>
      </p:sp>
      <p:sp>
        <p:nvSpPr>
          <p:cNvPr id="425996" name="Rectangle 12"/>
          <p:cNvSpPr>
            <a:spLocks noChangeArrowheads="1"/>
          </p:cNvSpPr>
          <p:nvPr/>
        </p:nvSpPr>
        <p:spPr bwMode="auto">
          <a:xfrm>
            <a:off x="3708400" y="4833938"/>
            <a:ext cx="360045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20000"/>
              </a:spcBef>
              <a:buClr>
                <a:schemeClr val="accent2"/>
              </a:buClr>
              <a:buFont typeface="Wingdings" panose="05000000000000000000" pitchFamily="2" charset="2"/>
              <a:buNone/>
            </a:pPr>
            <a:r>
              <a:rPr lang="en-US" altLang="zh-CN" sz="3200">
                <a:solidFill>
                  <a:srgbClr val="CC0000"/>
                </a:solidFill>
                <a:latin typeface="楷体_GB2312" pitchFamily="49" charset="-122"/>
                <a:ea typeface="楷体_GB2312" pitchFamily="49" charset="-122"/>
                <a:hlinkClick r:id="rId11" action="ppaction://hlinkpres?slideindex=1&amp;slidetitle="/>
              </a:rPr>
              <a:t>8.CPLD</a:t>
            </a:r>
            <a:r>
              <a:rPr lang="zh-CN" altLang="en-US" sz="3200">
                <a:solidFill>
                  <a:srgbClr val="CC0000"/>
                </a:solidFill>
                <a:latin typeface="楷体_GB2312" pitchFamily="49" charset="-122"/>
                <a:ea typeface="楷体_GB2312" pitchFamily="49" charset="-122"/>
                <a:hlinkClick r:id="rId11" action="ppaction://hlinkpres?slideindex=1&amp;slidetitle="/>
              </a:rPr>
              <a:t>和</a:t>
            </a:r>
            <a:r>
              <a:rPr lang="en-US" altLang="zh-CN" sz="3200">
                <a:solidFill>
                  <a:srgbClr val="CC0000"/>
                </a:solidFill>
                <a:latin typeface="楷体_GB2312" pitchFamily="49" charset="-122"/>
                <a:ea typeface="楷体_GB2312" pitchFamily="49" charset="-122"/>
                <a:hlinkClick r:id="rId11" action="ppaction://hlinkpres?slideindex=1&amp;slidetitle="/>
              </a:rPr>
              <a:t>FPGA</a:t>
            </a:r>
            <a:endParaRPr lang="en-US" altLang="zh-CN" sz="3200">
              <a:solidFill>
                <a:srgbClr val="CC0000"/>
              </a:solidFill>
              <a:latin typeface="楷体_GB2312" pitchFamily="49" charset="-122"/>
              <a:ea typeface="楷体_GB2312"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60" name="Rectangle 24"/>
          <p:cNvSpPr>
            <a:spLocks noChangeArrowheads="1"/>
          </p:cNvSpPr>
          <p:nvPr/>
        </p:nvSpPr>
        <p:spPr bwMode="auto">
          <a:xfrm>
            <a:off x="1476375" y="692150"/>
            <a:ext cx="44767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4800">
                <a:solidFill>
                  <a:schemeClr val="accent2"/>
                </a:solidFill>
                <a:latin typeface="楷体_GB2312" pitchFamily="49" charset="-122"/>
                <a:ea typeface="楷体_GB2312" pitchFamily="49" charset="-122"/>
              </a:rPr>
              <a:t>1.</a:t>
            </a:r>
            <a:r>
              <a:rPr kumimoji="1" lang="zh-CN" altLang="en-US" sz="4800">
                <a:solidFill>
                  <a:schemeClr val="accent2"/>
                </a:solidFill>
                <a:latin typeface="楷体_GB2312" pitchFamily="49" charset="-122"/>
                <a:ea typeface="楷体_GB2312" pitchFamily="49" charset="-122"/>
              </a:rPr>
              <a:t>数字逻辑概论</a:t>
            </a:r>
          </a:p>
        </p:txBody>
      </p:sp>
      <p:sp>
        <p:nvSpPr>
          <p:cNvPr id="372761" name="Rectangle 25"/>
          <p:cNvSpPr>
            <a:spLocks noChangeArrowheads="1"/>
          </p:cNvSpPr>
          <p:nvPr/>
        </p:nvSpPr>
        <p:spPr bwMode="auto">
          <a:xfrm>
            <a:off x="1258888" y="1989138"/>
            <a:ext cx="44656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4" action="ppaction://hlinksldjump"/>
              </a:rPr>
              <a:t>1.1 </a:t>
            </a:r>
            <a:r>
              <a:rPr kumimoji="1" lang="zh-CN" altLang="en-US" sz="3200">
                <a:solidFill>
                  <a:srgbClr val="000066"/>
                </a:solidFill>
                <a:latin typeface="楷体_GB2312" pitchFamily="49" charset="-122"/>
                <a:ea typeface="楷体_GB2312" pitchFamily="49" charset="-122"/>
                <a:hlinkClick r:id="rId4" action="ppaction://hlinksldjump"/>
              </a:rPr>
              <a:t>数字信号与数字电路</a:t>
            </a:r>
            <a:endParaRPr kumimoji="1" lang="zh-CN" altLang="en-US" sz="3200">
              <a:solidFill>
                <a:srgbClr val="000066"/>
              </a:solidFill>
              <a:latin typeface="楷体_GB2312" pitchFamily="49" charset="-122"/>
              <a:ea typeface="楷体_GB2312" pitchFamily="49" charset="-122"/>
            </a:endParaRPr>
          </a:p>
        </p:txBody>
      </p:sp>
      <p:sp>
        <p:nvSpPr>
          <p:cNvPr id="372762" name="Rectangle 26"/>
          <p:cNvSpPr>
            <a:spLocks noChangeArrowheads="1"/>
          </p:cNvSpPr>
          <p:nvPr/>
        </p:nvSpPr>
        <p:spPr bwMode="auto">
          <a:xfrm>
            <a:off x="1258888" y="2611438"/>
            <a:ext cx="1609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5"/>
              </a:rPr>
              <a:t>1.2 </a:t>
            </a:r>
            <a:r>
              <a:rPr kumimoji="1" lang="zh-CN" altLang="en-US" sz="3200">
                <a:solidFill>
                  <a:srgbClr val="000066"/>
                </a:solidFill>
                <a:latin typeface="楷体_GB2312" pitchFamily="49" charset="-122"/>
                <a:ea typeface="楷体_GB2312" pitchFamily="49" charset="-122"/>
                <a:hlinkClick r:id="rId5"/>
              </a:rPr>
              <a:t>数制</a:t>
            </a:r>
            <a:endParaRPr kumimoji="1" lang="zh-CN" altLang="en-US" sz="3200">
              <a:solidFill>
                <a:srgbClr val="000066"/>
              </a:solidFill>
              <a:latin typeface="楷体_GB2312" pitchFamily="49" charset="-122"/>
              <a:ea typeface="楷体_GB2312" pitchFamily="49" charset="-122"/>
            </a:endParaRPr>
          </a:p>
        </p:txBody>
      </p:sp>
      <p:sp>
        <p:nvSpPr>
          <p:cNvPr id="372763" name="Rectangle 27"/>
          <p:cNvSpPr>
            <a:spLocks noChangeArrowheads="1"/>
          </p:cNvSpPr>
          <p:nvPr/>
        </p:nvSpPr>
        <p:spPr bwMode="auto">
          <a:xfrm>
            <a:off x="1258888" y="3187700"/>
            <a:ext cx="44656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6"/>
              </a:rPr>
              <a:t>1.3 </a:t>
            </a:r>
            <a:r>
              <a:rPr kumimoji="1" lang="zh-CN" altLang="en-US" sz="3200">
                <a:solidFill>
                  <a:srgbClr val="000066"/>
                </a:solidFill>
                <a:latin typeface="楷体_GB2312" pitchFamily="49" charset="-122"/>
                <a:ea typeface="楷体_GB2312" pitchFamily="49" charset="-122"/>
                <a:hlinkClick r:id="rId6"/>
              </a:rPr>
              <a:t>二进制数的算术运算</a:t>
            </a:r>
            <a:endParaRPr kumimoji="1" lang="zh-CN" altLang="en-US" sz="3200">
              <a:solidFill>
                <a:srgbClr val="000066"/>
              </a:solidFill>
              <a:latin typeface="楷体_GB2312" pitchFamily="49" charset="-122"/>
              <a:ea typeface="楷体_GB2312" pitchFamily="49" charset="-122"/>
            </a:endParaRPr>
          </a:p>
        </p:txBody>
      </p:sp>
      <p:sp>
        <p:nvSpPr>
          <p:cNvPr id="372764" name="Rectangle 28"/>
          <p:cNvSpPr>
            <a:spLocks noChangeArrowheads="1"/>
          </p:cNvSpPr>
          <p:nvPr/>
        </p:nvSpPr>
        <p:spPr bwMode="auto">
          <a:xfrm>
            <a:off x="1258888" y="3763963"/>
            <a:ext cx="28336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7"/>
              </a:rPr>
              <a:t>1.4 </a:t>
            </a:r>
            <a:r>
              <a:rPr kumimoji="1" lang="zh-CN" altLang="en-US" sz="3200">
                <a:solidFill>
                  <a:srgbClr val="000066"/>
                </a:solidFill>
                <a:latin typeface="楷体_GB2312" pitchFamily="49" charset="-122"/>
                <a:ea typeface="楷体_GB2312" pitchFamily="49" charset="-122"/>
                <a:hlinkClick r:id="rId7"/>
              </a:rPr>
              <a:t>二进制代码</a:t>
            </a:r>
            <a:endParaRPr kumimoji="1" lang="zh-CN" altLang="en-US" sz="3200">
              <a:solidFill>
                <a:srgbClr val="000066"/>
              </a:solidFill>
              <a:latin typeface="楷体_GB2312" pitchFamily="49" charset="-122"/>
              <a:ea typeface="楷体_GB2312" pitchFamily="49" charset="-122"/>
            </a:endParaRPr>
          </a:p>
        </p:txBody>
      </p:sp>
      <p:sp>
        <p:nvSpPr>
          <p:cNvPr id="372767" name="Rectangle 31"/>
          <p:cNvSpPr>
            <a:spLocks noChangeArrowheads="1"/>
          </p:cNvSpPr>
          <p:nvPr/>
        </p:nvSpPr>
        <p:spPr bwMode="auto">
          <a:xfrm>
            <a:off x="1276350" y="4484688"/>
            <a:ext cx="60975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dirty="0">
                <a:solidFill>
                  <a:srgbClr val="000066"/>
                </a:solidFill>
                <a:latin typeface="Times New Roman" panose="02020603050405020304" pitchFamily="18" charset="0"/>
                <a:ea typeface="楷体_GB2312" pitchFamily="49" charset="-122"/>
                <a:hlinkClick r:id="rId8"/>
              </a:rPr>
              <a:t>1.5 </a:t>
            </a:r>
            <a:r>
              <a:rPr kumimoji="1" lang="zh-CN" altLang="en-US" sz="3200" dirty="0">
                <a:solidFill>
                  <a:srgbClr val="000066"/>
                </a:solidFill>
                <a:latin typeface="楷体_GB2312" pitchFamily="49" charset="-122"/>
                <a:ea typeface="楷体_GB2312" pitchFamily="49" charset="-122"/>
                <a:hlinkClick r:id="rId8"/>
              </a:rPr>
              <a:t>二值逻辑变量与基本逻辑运算</a:t>
            </a:r>
            <a:endParaRPr kumimoji="1" lang="zh-CN" altLang="en-US" sz="3200" dirty="0">
              <a:solidFill>
                <a:srgbClr val="000066"/>
              </a:solidFill>
              <a:latin typeface="楷体_GB2312" pitchFamily="49" charset="-122"/>
              <a:ea typeface="楷体_GB2312" pitchFamily="49" charset="-122"/>
            </a:endParaRPr>
          </a:p>
        </p:txBody>
      </p:sp>
      <p:sp>
        <p:nvSpPr>
          <p:cNvPr id="372768" name="Rectangle 32"/>
          <p:cNvSpPr>
            <a:spLocks noChangeArrowheads="1"/>
          </p:cNvSpPr>
          <p:nvPr/>
        </p:nvSpPr>
        <p:spPr bwMode="auto">
          <a:xfrm>
            <a:off x="1276350" y="5132388"/>
            <a:ext cx="48736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dirty="0">
                <a:solidFill>
                  <a:srgbClr val="000066"/>
                </a:solidFill>
                <a:latin typeface="Times New Roman" panose="02020603050405020304" pitchFamily="18" charset="0"/>
                <a:ea typeface="楷体_GB2312" pitchFamily="49" charset="-122"/>
                <a:hlinkClick r:id="rId9"/>
              </a:rPr>
              <a:t>1.6 </a:t>
            </a:r>
            <a:r>
              <a:rPr kumimoji="1" lang="zh-CN" altLang="en-US" sz="3200" dirty="0">
                <a:solidFill>
                  <a:srgbClr val="000066"/>
                </a:solidFill>
                <a:latin typeface="楷体_GB2312" pitchFamily="49" charset="-122"/>
                <a:ea typeface="楷体_GB2312" pitchFamily="49" charset="-122"/>
                <a:hlinkClick r:id="rId9"/>
              </a:rPr>
              <a:t>逻辑函数及其表示方法</a:t>
            </a:r>
            <a:endParaRPr kumimoji="1" lang="zh-CN" altLang="en-US" sz="3200" dirty="0">
              <a:solidFill>
                <a:srgbClr val="000066"/>
              </a:solidFill>
              <a:latin typeface="楷体_GB2312" pitchFamily="49" charset="-122"/>
              <a:ea typeface="楷体_GB2312" pitchFamily="49" charset="-122"/>
            </a:endParaRPr>
          </a:p>
        </p:txBody>
      </p:sp>
    </p:spTree>
  </p:cSld>
  <p:clrMapOvr>
    <a:masterClrMapping/>
  </p:clrMapOvr>
  <p:transition>
    <p:wipe dir="d"/>
    <p:sndAc>
      <p:stSnd>
        <p:snd r:embed="rId3" name="PROJCTOR.WAV"/>
      </p:stSnd>
    </p:sndAc>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8818" name="Rectangle 2"/>
          <p:cNvSpPr>
            <a:spLocks noChangeArrowheads="1"/>
          </p:cNvSpPr>
          <p:nvPr/>
        </p:nvSpPr>
        <p:spPr bwMode="auto">
          <a:xfrm>
            <a:off x="827088" y="5013325"/>
            <a:ext cx="74898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a:spcBef>
                <a:spcPct val="20000"/>
              </a:spcBef>
            </a:pPr>
            <a:r>
              <a:rPr lang="en-US" altLang="zh-CN" sz="2800">
                <a:solidFill>
                  <a:srgbClr val="000066"/>
                </a:solidFill>
                <a:ea typeface="楷体_GB2312" pitchFamily="49" charset="-122"/>
              </a:rPr>
              <a:t>5</a:t>
            </a:r>
            <a:r>
              <a:rPr lang="zh-CN" altLang="en-US" sz="2800">
                <a:solidFill>
                  <a:srgbClr val="000066"/>
                </a:solidFill>
                <a:ea typeface="楷体_GB2312" pitchFamily="49" charset="-122"/>
              </a:rPr>
              <a:t>、</a:t>
            </a:r>
            <a:r>
              <a:rPr lang="zh-CN" altLang="en-US" sz="2800">
                <a:solidFill>
                  <a:srgbClr val="000066"/>
                </a:solidFill>
                <a:latin typeface="楷体_GB2312" pitchFamily="49" charset="-122"/>
                <a:ea typeface="楷体_GB2312" pitchFamily="49" charset="-122"/>
              </a:rPr>
              <a:t>掌握基本逻辑运算及逻辑函数的表示方法</a:t>
            </a:r>
          </a:p>
        </p:txBody>
      </p:sp>
      <p:sp>
        <p:nvSpPr>
          <p:cNvPr id="418819" name="Rectangle 3"/>
          <p:cNvSpPr>
            <a:spLocks noChangeArrowheads="1"/>
          </p:cNvSpPr>
          <p:nvPr/>
        </p:nvSpPr>
        <p:spPr bwMode="auto">
          <a:xfrm>
            <a:off x="755650" y="1341438"/>
            <a:ext cx="41767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3200">
                <a:solidFill>
                  <a:srgbClr val="CC0066"/>
                </a:solidFill>
                <a:latin typeface="楷体_GB2312" pitchFamily="49" charset="-122"/>
                <a:ea typeface="楷体_GB2312" pitchFamily="49" charset="-122"/>
              </a:rPr>
              <a:t>教学基本要求</a:t>
            </a:r>
          </a:p>
        </p:txBody>
      </p:sp>
      <p:sp>
        <p:nvSpPr>
          <p:cNvPr id="418820" name="Rectangle 4"/>
          <p:cNvSpPr>
            <a:spLocks noChangeArrowheads="1"/>
          </p:cNvSpPr>
          <p:nvPr/>
        </p:nvSpPr>
        <p:spPr bwMode="auto">
          <a:xfrm>
            <a:off x="755650" y="2133600"/>
            <a:ext cx="6696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pPr>
            <a:r>
              <a:rPr kumimoji="1" lang="en-US" altLang="zh-CN" sz="2800">
                <a:solidFill>
                  <a:srgbClr val="000066"/>
                </a:solidFill>
                <a:latin typeface="Times New Roman" panose="02020603050405020304" pitchFamily="18" charset="0"/>
                <a:ea typeface="楷体_GB2312" pitchFamily="49" charset="-122"/>
              </a:rPr>
              <a:t>1</a:t>
            </a:r>
            <a:r>
              <a:rPr kumimoji="1" lang="zh-CN" altLang="en-US" sz="2800">
                <a:solidFill>
                  <a:srgbClr val="000066"/>
                </a:solidFill>
                <a:latin typeface="Times New Roman" panose="02020603050405020304" pitchFamily="18" charset="0"/>
                <a:ea typeface="楷体_GB2312" pitchFamily="49" charset="-122"/>
              </a:rPr>
              <a:t>、</a:t>
            </a:r>
            <a:r>
              <a:rPr kumimoji="1" lang="zh-CN" altLang="en-US" sz="2800">
                <a:solidFill>
                  <a:srgbClr val="000066"/>
                </a:solidFill>
                <a:latin typeface="楷体_GB2312" pitchFamily="49" charset="-122"/>
                <a:ea typeface="楷体_GB2312" pitchFamily="49" charset="-122"/>
              </a:rPr>
              <a:t>了解数字信号与数字电路的基本概念</a:t>
            </a:r>
          </a:p>
        </p:txBody>
      </p:sp>
      <p:sp>
        <p:nvSpPr>
          <p:cNvPr id="418821" name="Rectangle 5"/>
          <p:cNvSpPr>
            <a:spLocks noChangeArrowheads="1"/>
          </p:cNvSpPr>
          <p:nvPr/>
        </p:nvSpPr>
        <p:spPr bwMode="auto">
          <a:xfrm>
            <a:off x="755650" y="2852738"/>
            <a:ext cx="62658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800">
                <a:solidFill>
                  <a:srgbClr val="000066"/>
                </a:solidFill>
                <a:latin typeface="Times New Roman" panose="02020603050405020304" pitchFamily="18" charset="0"/>
                <a:ea typeface="楷体_GB2312" pitchFamily="49" charset="-122"/>
              </a:rPr>
              <a:t>2</a:t>
            </a:r>
            <a:r>
              <a:rPr kumimoji="1" lang="zh-CN" altLang="en-US" sz="2800">
                <a:solidFill>
                  <a:srgbClr val="000066"/>
                </a:solidFill>
                <a:latin typeface="Times New Roman" panose="02020603050405020304" pitchFamily="18" charset="0"/>
                <a:ea typeface="楷体_GB2312" pitchFamily="49" charset="-122"/>
              </a:rPr>
              <a:t>、</a:t>
            </a:r>
            <a:r>
              <a:rPr kumimoji="1" lang="zh-CN" altLang="en-US" sz="2800">
                <a:solidFill>
                  <a:srgbClr val="000066"/>
                </a:solidFill>
                <a:latin typeface="楷体_GB2312" pitchFamily="49" charset="-122"/>
                <a:ea typeface="楷体_GB2312" pitchFamily="49" charset="-122"/>
              </a:rPr>
              <a:t>了解数字信号的特点及表示方法</a:t>
            </a:r>
          </a:p>
        </p:txBody>
      </p:sp>
      <p:sp>
        <p:nvSpPr>
          <p:cNvPr id="418822" name="Rectangle 6"/>
          <p:cNvSpPr>
            <a:spLocks noChangeArrowheads="1"/>
          </p:cNvSpPr>
          <p:nvPr/>
        </p:nvSpPr>
        <p:spPr bwMode="auto">
          <a:xfrm>
            <a:off x="755650" y="3500438"/>
            <a:ext cx="7632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pPr>
            <a:r>
              <a:rPr kumimoji="1" lang="en-US" altLang="zh-CN" sz="2800">
                <a:solidFill>
                  <a:srgbClr val="000066"/>
                </a:solidFill>
                <a:latin typeface="Times New Roman" panose="02020603050405020304" pitchFamily="18" charset="0"/>
                <a:ea typeface="楷体_GB2312" pitchFamily="49" charset="-122"/>
              </a:rPr>
              <a:t>3</a:t>
            </a:r>
            <a:r>
              <a:rPr kumimoji="1" lang="zh-CN" altLang="en-US" sz="2800">
                <a:solidFill>
                  <a:srgbClr val="000066"/>
                </a:solidFill>
                <a:latin typeface="Times New Roman" panose="02020603050405020304" pitchFamily="18" charset="0"/>
                <a:ea typeface="楷体_GB2312" pitchFamily="49" charset="-122"/>
              </a:rPr>
              <a:t>、</a:t>
            </a:r>
            <a:r>
              <a:rPr kumimoji="1" lang="zh-CN" altLang="en-US" sz="2800">
                <a:solidFill>
                  <a:srgbClr val="000066"/>
                </a:solidFill>
                <a:latin typeface="楷体_GB2312" pitchFamily="49" charset="-122"/>
                <a:ea typeface="楷体_GB2312" pitchFamily="49" charset="-122"/>
              </a:rPr>
              <a:t>掌握常用二～十、二～一十六进制数的转换</a:t>
            </a:r>
          </a:p>
        </p:txBody>
      </p:sp>
      <p:sp>
        <p:nvSpPr>
          <p:cNvPr id="418823" name="Rectangle 7"/>
          <p:cNvSpPr>
            <a:spLocks noChangeArrowheads="1"/>
          </p:cNvSpPr>
          <p:nvPr/>
        </p:nvSpPr>
        <p:spPr bwMode="auto">
          <a:xfrm>
            <a:off x="755650" y="4221163"/>
            <a:ext cx="71088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pPr>
            <a:r>
              <a:rPr kumimoji="1" lang="en-US" altLang="zh-CN" sz="2800">
                <a:solidFill>
                  <a:srgbClr val="000066"/>
                </a:solidFill>
                <a:latin typeface="Times New Roman" panose="02020603050405020304" pitchFamily="18" charset="0"/>
                <a:ea typeface="楷体_GB2312" pitchFamily="49" charset="-122"/>
              </a:rPr>
              <a:t>4</a:t>
            </a:r>
            <a:r>
              <a:rPr kumimoji="1" lang="zh-CN" altLang="en-US" sz="2800">
                <a:solidFill>
                  <a:srgbClr val="000066"/>
                </a:solidFill>
                <a:latin typeface="Times New Roman" panose="02020603050405020304" pitchFamily="18" charset="0"/>
                <a:ea typeface="楷体_GB2312" pitchFamily="49" charset="-122"/>
              </a:rPr>
              <a:t>、</a:t>
            </a:r>
            <a:r>
              <a:rPr kumimoji="1" lang="zh-CN" altLang="en-US" sz="2800">
                <a:solidFill>
                  <a:srgbClr val="000066"/>
                </a:solidFill>
                <a:latin typeface="楷体_GB2312" pitchFamily="49" charset="-122"/>
                <a:ea typeface="楷体_GB2312" pitchFamily="49" charset="-122"/>
              </a:rPr>
              <a:t>了解常用二进制码，</a:t>
            </a:r>
            <a:r>
              <a:rPr kumimoji="1" lang="zh-CN" altLang="en-US" sz="2800">
                <a:solidFill>
                  <a:srgbClr val="000066"/>
                </a:solidFill>
                <a:latin typeface="Times New Roman" panose="02020603050405020304" pitchFamily="18" charset="0"/>
                <a:ea typeface="楷体_GB2312" pitchFamily="49" charset="-122"/>
              </a:rPr>
              <a:t>熟悉</a:t>
            </a:r>
            <a:r>
              <a:rPr kumimoji="1" lang="en-US" altLang="zh-CN" sz="2800">
                <a:solidFill>
                  <a:srgbClr val="000066"/>
                </a:solidFill>
                <a:latin typeface="Times New Roman" panose="02020603050405020304" pitchFamily="18" charset="0"/>
                <a:ea typeface="楷体_GB2312" pitchFamily="49" charset="-122"/>
              </a:rPr>
              <a:t>8421 BCD</a:t>
            </a:r>
            <a:r>
              <a:rPr kumimoji="1" lang="zh-CN" altLang="en-US" sz="2800">
                <a:solidFill>
                  <a:srgbClr val="000066"/>
                </a:solidFill>
                <a:latin typeface="Times New Roman" panose="02020603050405020304" pitchFamily="18" charset="0"/>
                <a:ea typeface="楷体_GB2312" pitchFamily="49" charset="-122"/>
              </a:rPr>
              <a:t>码</a:t>
            </a:r>
          </a:p>
        </p:txBody>
      </p:sp>
      <p:sp>
        <p:nvSpPr>
          <p:cNvPr id="418824" name="Text Box 8">
            <a:hlinkClick r:id="rId2" action="ppaction://hlinkpres?slideindex=1&amp;slidetitle="/>
          </p:cNvPr>
          <p:cNvSpPr txBox="1">
            <a:spLocks noChangeArrowheads="1"/>
          </p:cNvSpPr>
          <p:nvPr/>
        </p:nvSpPr>
        <p:spPr bwMode="auto">
          <a:xfrm>
            <a:off x="1116013" y="260350"/>
            <a:ext cx="6480175"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l">
              <a:spcBef>
                <a:spcPct val="50000"/>
              </a:spcBef>
            </a:pPr>
            <a:r>
              <a:rPr kumimoji="1" lang="en-US" altLang="zh-CN" sz="4800">
                <a:solidFill>
                  <a:schemeClr val="accent2"/>
                </a:solidFill>
                <a:latin typeface="楷体_GB2312" pitchFamily="49" charset="-122"/>
                <a:ea typeface="楷体_GB2312" pitchFamily="49" charset="-122"/>
              </a:rPr>
              <a:t>1.</a:t>
            </a:r>
            <a:r>
              <a:rPr kumimoji="1" lang="zh-CN" altLang="en-US" sz="4800">
                <a:solidFill>
                  <a:schemeClr val="accent2"/>
                </a:solidFill>
                <a:latin typeface="楷体_GB2312" pitchFamily="49" charset="-122"/>
                <a:ea typeface="楷体_GB2312" pitchFamily="49" charset="-122"/>
              </a:rPr>
              <a:t>数字逻辑基础</a:t>
            </a: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8819"/>
                                        </p:tgtEl>
                                        <p:attrNameLst>
                                          <p:attrName>style.visibility</p:attrName>
                                        </p:attrNameLst>
                                      </p:cBhvr>
                                      <p:to>
                                        <p:strVal val="visible"/>
                                      </p:to>
                                    </p:set>
                                    <p:animEffect transition="in" filter="strips(downRight)">
                                      <p:cBhvr>
                                        <p:cTn id="7" dur="500"/>
                                        <p:tgtEl>
                                          <p:spTgt spid="4188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8820"/>
                                        </p:tgtEl>
                                        <p:attrNameLst>
                                          <p:attrName>style.visibility</p:attrName>
                                        </p:attrNameLst>
                                      </p:cBhvr>
                                      <p:to>
                                        <p:strVal val="visible"/>
                                      </p:to>
                                    </p:set>
                                    <p:animEffect transition="in" filter="strips(downRight)">
                                      <p:cBhvr>
                                        <p:cTn id="12" dur="500"/>
                                        <p:tgtEl>
                                          <p:spTgt spid="4188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8821"/>
                                        </p:tgtEl>
                                        <p:attrNameLst>
                                          <p:attrName>style.visibility</p:attrName>
                                        </p:attrNameLst>
                                      </p:cBhvr>
                                      <p:to>
                                        <p:strVal val="visible"/>
                                      </p:to>
                                    </p:set>
                                    <p:animEffect transition="in" filter="strips(downRight)">
                                      <p:cBhvr>
                                        <p:cTn id="17" dur="500"/>
                                        <p:tgtEl>
                                          <p:spTgt spid="4188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8822"/>
                                        </p:tgtEl>
                                        <p:attrNameLst>
                                          <p:attrName>style.visibility</p:attrName>
                                        </p:attrNameLst>
                                      </p:cBhvr>
                                      <p:to>
                                        <p:strVal val="visible"/>
                                      </p:to>
                                    </p:set>
                                    <p:animEffect transition="in" filter="strips(downRight)">
                                      <p:cBhvr>
                                        <p:cTn id="22" dur="500"/>
                                        <p:tgtEl>
                                          <p:spTgt spid="4188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18823"/>
                                        </p:tgtEl>
                                        <p:attrNameLst>
                                          <p:attrName>style.visibility</p:attrName>
                                        </p:attrNameLst>
                                      </p:cBhvr>
                                      <p:to>
                                        <p:strVal val="visible"/>
                                      </p:to>
                                    </p:set>
                                    <p:animEffect transition="in" filter="strips(downRight)">
                                      <p:cBhvr>
                                        <p:cTn id="27" dur="500"/>
                                        <p:tgtEl>
                                          <p:spTgt spid="4188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18818">
                                            <p:txEl>
                                              <p:pRg st="0" end="0"/>
                                            </p:txEl>
                                          </p:spTgt>
                                        </p:tgtEl>
                                        <p:attrNameLst>
                                          <p:attrName>style.visibility</p:attrName>
                                        </p:attrNameLst>
                                      </p:cBhvr>
                                      <p:to>
                                        <p:strVal val="visible"/>
                                      </p:to>
                                    </p:set>
                                    <p:animEffect transition="in" filter="strips(downRight)">
                                      <p:cBhvr>
                                        <p:cTn id="32" dur="500"/>
                                        <p:tgtEl>
                                          <p:spTgt spid="4188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18" grpId="0" build="p" autoUpdateAnimBg="0"/>
      <p:bldP spid="418819" grpId="0" autoUpdateAnimBg="0"/>
      <p:bldP spid="418820" grpId="0" autoUpdateAnimBg="0"/>
      <p:bldP spid="418821" grpId="0" autoUpdateAnimBg="0"/>
      <p:bldP spid="418822" grpId="0" autoUpdateAnimBg="0"/>
      <p:bldP spid="41882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8" name="Rectangle 4"/>
          <p:cNvSpPr>
            <a:spLocks noChangeArrowheads="1"/>
          </p:cNvSpPr>
          <p:nvPr/>
        </p:nvSpPr>
        <p:spPr bwMode="auto">
          <a:xfrm>
            <a:off x="1258888" y="2060575"/>
            <a:ext cx="55864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2" action="ppaction://hlinksldjump"/>
              </a:rPr>
              <a:t>1.1.1 </a:t>
            </a:r>
            <a:r>
              <a:rPr kumimoji="1" lang="zh-CN" altLang="en-US" sz="3200">
                <a:solidFill>
                  <a:srgbClr val="000066"/>
                </a:solidFill>
                <a:latin typeface="楷体_GB2312" pitchFamily="49" charset="-122"/>
                <a:ea typeface="楷体_GB2312" pitchFamily="49" charset="-122"/>
                <a:hlinkClick r:id="rId2" action="ppaction://hlinksldjump"/>
              </a:rPr>
              <a:t>数字技术的发展及其应用</a:t>
            </a:r>
            <a:endParaRPr kumimoji="1" lang="zh-CN" altLang="en-US" sz="3200">
              <a:solidFill>
                <a:srgbClr val="000066"/>
              </a:solidFill>
              <a:latin typeface="楷体_GB2312" pitchFamily="49" charset="-122"/>
              <a:ea typeface="楷体_GB2312" pitchFamily="49" charset="-122"/>
            </a:endParaRPr>
          </a:p>
        </p:txBody>
      </p:sp>
      <p:sp>
        <p:nvSpPr>
          <p:cNvPr id="415749" name="Rectangle 5"/>
          <p:cNvSpPr>
            <a:spLocks noChangeArrowheads="1"/>
          </p:cNvSpPr>
          <p:nvPr/>
        </p:nvSpPr>
        <p:spPr bwMode="auto">
          <a:xfrm>
            <a:off x="1258888" y="2878138"/>
            <a:ext cx="5994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3" action="ppaction://hlinksldjump"/>
              </a:rPr>
              <a:t>1.1.2 </a:t>
            </a:r>
            <a:r>
              <a:rPr kumimoji="1" lang="zh-CN" altLang="en-US" sz="3200">
                <a:solidFill>
                  <a:srgbClr val="000066"/>
                </a:solidFill>
                <a:latin typeface="楷体_GB2312" pitchFamily="49" charset="-122"/>
                <a:ea typeface="楷体_GB2312" pitchFamily="49" charset="-122"/>
                <a:hlinkClick r:id="rId3" action="ppaction://hlinksldjump"/>
              </a:rPr>
              <a:t>数字集成电路的分类及特点</a:t>
            </a:r>
            <a:endParaRPr kumimoji="1" lang="zh-CN" altLang="en-US" sz="3200">
              <a:solidFill>
                <a:srgbClr val="000066"/>
              </a:solidFill>
              <a:latin typeface="楷体_GB2312" pitchFamily="49" charset="-122"/>
              <a:ea typeface="楷体_GB2312" pitchFamily="49" charset="-122"/>
            </a:endParaRPr>
          </a:p>
        </p:txBody>
      </p:sp>
      <p:sp>
        <p:nvSpPr>
          <p:cNvPr id="415750" name="Rectangle 6"/>
          <p:cNvSpPr>
            <a:spLocks noChangeArrowheads="1"/>
          </p:cNvSpPr>
          <p:nvPr/>
        </p:nvSpPr>
        <p:spPr bwMode="auto">
          <a:xfrm>
            <a:off x="1331913" y="3644900"/>
            <a:ext cx="47704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4" action="ppaction://hlinksldjump"/>
              </a:rPr>
              <a:t>1.1.3 </a:t>
            </a:r>
            <a:r>
              <a:rPr kumimoji="1" lang="zh-CN" altLang="en-US" sz="3200">
                <a:solidFill>
                  <a:srgbClr val="000066"/>
                </a:solidFill>
                <a:latin typeface="楷体_GB2312" pitchFamily="49" charset="-122"/>
                <a:ea typeface="楷体_GB2312" pitchFamily="49" charset="-122"/>
                <a:hlinkClick r:id="rId4" action="ppaction://hlinksldjump"/>
              </a:rPr>
              <a:t>模拟信号与数字信号</a:t>
            </a:r>
            <a:endParaRPr kumimoji="1" lang="zh-CN" altLang="en-US" sz="3200">
              <a:solidFill>
                <a:srgbClr val="000066"/>
              </a:solidFill>
              <a:latin typeface="楷体_GB2312" pitchFamily="49" charset="-122"/>
              <a:ea typeface="楷体_GB2312" pitchFamily="49" charset="-122"/>
            </a:endParaRPr>
          </a:p>
        </p:txBody>
      </p:sp>
      <p:sp>
        <p:nvSpPr>
          <p:cNvPr id="415751" name="Rectangle 7"/>
          <p:cNvSpPr>
            <a:spLocks noChangeArrowheads="1"/>
          </p:cNvSpPr>
          <p:nvPr/>
        </p:nvSpPr>
        <p:spPr bwMode="auto">
          <a:xfrm>
            <a:off x="1331913" y="4292600"/>
            <a:ext cx="47704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5" action="ppaction://hlinksldjump"/>
              </a:rPr>
              <a:t>1.1.4 </a:t>
            </a:r>
            <a:r>
              <a:rPr kumimoji="1" lang="zh-CN" altLang="en-US" sz="3200">
                <a:solidFill>
                  <a:srgbClr val="000066"/>
                </a:solidFill>
                <a:latin typeface="楷体_GB2312" pitchFamily="49" charset="-122"/>
                <a:ea typeface="楷体_GB2312" pitchFamily="49" charset="-122"/>
                <a:hlinkClick r:id="rId5" action="ppaction://hlinksldjump"/>
              </a:rPr>
              <a:t>数字信号的描述方法</a:t>
            </a:r>
            <a:endParaRPr kumimoji="1" lang="zh-CN" altLang="en-US" sz="3200">
              <a:solidFill>
                <a:srgbClr val="000066"/>
              </a:solidFill>
              <a:latin typeface="楷体_GB2312" pitchFamily="49" charset="-122"/>
              <a:ea typeface="楷体_GB2312" pitchFamily="49" charset="-122"/>
            </a:endParaRPr>
          </a:p>
        </p:txBody>
      </p:sp>
      <p:sp>
        <p:nvSpPr>
          <p:cNvPr id="415752" name="Rectangle 8"/>
          <p:cNvSpPr>
            <a:spLocks noChangeArrowheads="1"/>
          </p:cNvSpPr>
          <p:nvPr/>
        </p:nvSpPr>
        <p:spPr bwMode="auto">
          <a:xfrm>
            <a:off x="1258888" y="908050"/>
            <a:ext cx="44656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rPr>
              <a:t>1.1 </a:t>
            </a:r>
            <a:r>
              <a:rPr kumimoji="1" lang="zh-CN" altLang="en-US" sz="3200">
                <a:solidFill>
                  <a:srgbClr val="000066"/>
                </a:solidFill>
                <a:latin typeface="楷体_GB2312" pitchFamily="49" charset="-122"/>
                <a:ea typeface="楷体_GB2312" pitchFamily="49" charset="-122"/>
              </a:rPr>
              <a:t>数字电路与数字信号</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45" name="Rectangle 37"/>
          <p:cNvSpPr>
            <a:spLocks noChangeArrowheads="1"/>
          </p:cNvSpPr>
          <p:nvPr/>
        </p:nvSpPr>
        <p:spPr bwMode="auto">
          <a:xfrm>
            <a:off x="539750" y="1123950"/>
            <a:ext cx="4897438"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kumimoji="1" lang="en-US" altLang="zh-CN" sz="2800">
                <a:solidFill>
                  <a:schemeClr val="accent2"/>
                </a:solidFill>
                <a:latin typeface="Times New Roman" panose="02020603050405020304" pitchFamily="18" charset="0"/>
              </a:rPr>
              <a:t>1.1.1</a:t>
            </a:r>
            <a:r>
              <a:rPr kumimoji="1" lang="zh-CN" altLang="en-US" sz="2800">
                <a:solidFill>
                  <a:schemeClr val="accent2"/>
                </a:solidFill>
              </a:rPr>
              <a:t>数字技术的发展及其应用</a:t>
            </a:r>
          </a:p>
        </p:txBody>
      </p:sp>
      <p:sp>
        <p:nvSpPr>
          <p:cNvPr id="375846" name="Rectangle 38"/>
          <p:cNvSpPr>
            <a:spLocks noChangeArrowheads="1"/>
          </p:cNvSpPr>
          <p:nvPr/>
        </p:nvSpPr>
        <p:spPr bwMode="auto">
          <a:xfrm>
            <a:off x="533400" y="500063"/>
            <a:ext cx="44196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3200">
                <a:solidFill>
                  <a:schemeClr val="accent2"/>
                </a:solidFill>
                <a:latin typeface="Arial" panose="020B0604020202020204" pitchFamily="34" charset="0"/>
                <a:ea typeface="楷体_GB2312" pitchFamily="49" charset="-122"/>
              </a:rPr>
              <a:t>1.1</a:t>
            </a:r>
            <a:r>
              <a:rPr kumimoji="1" lang="zh-CN" altLang="en-US" sz="3200">
                <a:solidFill>
                  <a:schemeClr val="accent2"/>
                </a:solidFill>
                <a:latin typeface="Arial" panose="020B0604020202020204" pitchFamily="34" charset="0"/>
                <a:ea typeface="楷体_GB2312" pitchFamily="49" charset="-122"/>
              </a:rPr>
              <a:t>数字电路与数字信号</a:t>
            </a:r>
          </a:p>
        </p:txBody>
      </p:sp>
      <p:sp>
        <p:nvSpPr>
          <p:cNvPr id="375847" name="Rectangle 39"/>
          <p:cNvSpPr>
            <a:spLocks noChangeArrowheads="1"/>
          </p:cNvSpPr>
          <p:nvPr/>
        </p:nvSpPr>
        <p:spPr bwMode="auto">
          <a:xfrm>
            <a:off x="518592" y="2388022"/>
            <a:ext cx="151216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电子管</a:t>
            </a:r>
            <a:endParaRPr kumimoji="1" lang="en-US" altLang="zh-CN" sz="2400" dirty="0">
              <a:solidFill>
                <a:srgbClr val="000066"/>
              </a:solidFill>
              <a:latin typeface="Times New Roman" panose="02020603050405020304" pitchFamily="18" charset="0"/>
              <a:ea typeface="楷体_GB2312" pitchFamily="49" charset="-122"/>
            </a:endParaRPr>
          </a:p>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数字电路</a:t>
            </a:r>
            <a:endParaRPr kumimoji="1" lang="en-US" altLang="zh-CN" sz="2400" dirty="0">
              <a:solidFill>
                <a:srgbClr val="000066"/>
              </a:solidFill>
              <a:latin typeface="Times New Roman" panose="02020603050405020304" pitchFamily="18" charset="0"/>
              <a:ea typeface="楷体_GB2312" pitchFamily="49" charset="-122"/>
            </a:endParaRPr>
          </a:p>
        </p:txBody>
      </p:sp>
      <p:sp>
        <p:nvSpPr>
          <p:cNvPr id="375851" name="Rectangle 43"/>
          <p:cNvSpPr>
            <a:spLocks noChangeArrowheads="1"/>
          </p:cNvSpPr>
          <p:nvPr/>
        </p:nvSpPr>
        <p:spPr bwMode="auto">
          <a:xfrm>
            <a:off x="2005998" y="4329100"/>
            <a:ext cx="14744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rgbClr val="FF3399"/>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晶体管</a:t>
            </a:r>
            <a:endParaRPr kumimoji="1" lang="en-US" altLang="zh-CN" sz="2400" dirty="0">
              <a:solidFill>
                <a:srgbClr val="000066"/>
              </a:solidFill>
              <a:latin typeface="Times New Roman" panose="02020603050405020304" pitchFamily="18" charset="0"/>
              <a:ea typeface="楷体_GB2312" pitchFamily="49" charset="-122"/>
            </a:endParaRPr>
          </a:p>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数字电路</a:t>
            </a:r>
          </a:p>
        </p:txBody>
      </p:sp>
      <p:sp>
        <p:nvSpPr>
          <p:cNvPr id="375854" name="Rectangle 46"/>
          <p:cNvSpPr>
            <a:spLocks noChangeArrowheads="1"/>
          </p:cNvSpPr>
          <p:nvPr/>
        </p:nvSpPr>
        <p:spPr bwMode="auto">
          <a:xfrm>
            <a:off x="4459447" y="2672916"/>
            <a:ext cx="18003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rgbClr val="FF3399"/>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集成</a:t>
            </a:r>
            <a:endParaRPr kumimoji="1" lang="en-US" altLang="zh-CN" sz="2400" dirty="0">
              <a:solidFill>
                <a:srgbClr val="000066"/>
              </a:solidFill>
              <a:latin typeface="Times New Roman" panose="02020603050405020304" pitchFamily="18" charset="0"/>
              <a:ea typeface="楷体_GB2312" pitchFamily="49" charset="-122"/>
            </a:endParaRPr>
          </a:p>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数字电路</a:t>
            </a:r>
            <a:endParaRPr kumimoji="1" lang="en-US" altLang="zh-CN" sz="2400" dirty="0">
              <a:solidFill>
                <a:srgbClr val="000066"/>
              </a:solidFill>
              <a:latin typeface="Times New Roman" panose="02020603050405020304" pitchFamily="18" charset="0"/>
              <a:ea typeface="楷体_GB2312" pitchFamily="49" charset="-122"/>
            </a:endParaRPr>
          </a:p>
        </p:txBody>
      </p:sp>
      <p:sp>
        <p:nvSpPr>
          <p:cNvPr id="12" name="Rectangle 46"/>
          <p:cNvSpPr>
            <a:spLocks noChangeArrowheads="1"/>
          </p:cNvSpPr>
          <p:nvPr/>
        </p:nvSpPr>
        <p:spPr bwMode="auto">
          <a:xfrm>
            <a:off x="6696236" y="4257092"/>
            <a:ext cx="18003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rgbClr val="FF3399"/>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新材料</a:t>
            </a:r>
            <a:endParaRPr kumimoji="1" lang="en-US" altLang="zh-CN" sz="2400" dirty="0">
              <a:solidFill>
                <a:srgbClr val="000066"/>
              </a:solidFill>
              <a:latin typeface="Times New Roman" panose="02020603050405020304" pitchFamily="18" charset="0"/>
              <a:ea typeface="楷体_GB2312" pitchFamily="49" charset="-122"/>
            </a:endParaRPr>
          </a:p>
          <a:p>
            <a:pPr>
              <a:spcBef>
                <a:spcPct val="50000"/>
              </a:spcBef>
            </a:pPr>
            <a:r>
              <a:rPr kumimoji="1" lang="zh-CN" altLang="en-US" sz="2400" dirty="0">
                <a:solidFill>
                  <a:srgbClr val="000066"/>
                </a:solidFill>
                <a:latin typeface="Times New Roman" panose="02020603050405020304" pitchFamily="18" charset="0"/>
                <a:ea typeface="楷体_GB2312" pitchFamily="49" charset="-122"/>
              </a:rPr>
              <a:t>新技术</a:t>
            </a:r>
            <a:endParaRPr kumimoji="1" lang="en-US" altLang="zh-CN" sz="2400" dirty="0">
              <a:solidFill>
                <a:srgbClr val="000066"/>
              </a:solidFill>
              <a:latin typeface="Times New Roman" panose="02020603050405020304" pitchFamily="18" charset="0"/>
              <a:ea typeface="楷体_GB2312" pitchFamily="49" charset="-122"/>
            </a:endParaRPr>
          </a:p>
        </p:txBody>
      </p:sp>
      <p:sp>
        <p:nvSpPr>
          <p:cNvPr id="2" name="右箭头 1"/>
          <p:cNvSpPr/>
          <p:nvPr/>
        </p:nvSpPr>
        <p:spPr bwMode="auto">
          <a:xfrm rot="2920402">
            <a:off x="1305875" y="3705296"/>
            <a:ext cx="906278" cy="46805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15" name="右箭头 14"/>
          <p:cNvSpPr/>
          <p:nvPr/>
        </p:nvSpPr>
        <p:spPr bwMode="auto">
          <a:xfrm rot="19119572">
            <a:off x="3703405" y="4059851"/>
            <a:ext cx="906278" cy="46805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16" name="右箭头 15"/>
          <p:cNvSpPr/>
          <p:nvPr/>
        </p:nvSpPr>
        <p:spPr bwMode="auto">
          <a:xfrm rot="2920402">
            <a:off x="6100934" y="4148898"/>
            <a:ext cx="906278" cy="468052"/>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20" name="Text Box 20"/>
          <p:cNvSpPr txBox="1">
            <a:spLocks noChangeArrowheads="1"/>
          </p:cNvSpPr>
          <p:nvPr/>
        </p:nvSpPr>
        <p:spPr bwMode="auto">
          <a:xfrm>
            <a:off x="844225" y="1778298"/>
            <a:ext cx="6624637"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800" dirty="0">
                <a:solidFill>
                  <a:srgbClr val="000066"/>
                </a:solidFill>
                <a:latin typeface="楷体_GB2312" pitchFamily="49" charset="-122"/>
                <a:ea typeface="楷体_GB2312" pitchFamily="49" charset="-122"/>
              </a:rPr>
              <a:t>发展特点</a:t>
            </a:r>
            <a:r>
              <a:rPr kumimoji="1" lang="en-US" altLang="zh-CN" sz="2800" dirty="0">
                <a:solidFill>
                  <a:srgbClr val="000066"/>
                </a:solidFill>
                <a:latin typeface="楷体_GB2312" pitchFamily="49" charset="-122"/>
                <a:ea typeface="楷体_GB2312" pitchFamily="49" charset="-122"/>
              </a:rPr>
              <a:t>:</a:t>
            </a:r>
            <a:r>
              <a:rPr kumimoji="1" lang="zh-CN" altLang="en-US" sz="2800" dirty="0">
                <a:solidFill>
                  <a:srgbClr val="040468"/>
                </a:solidFill>
                <a:latin typeface="楷体_GB2312" pitchFamily="49" charset="-122"/>
                <a:ea typeface="楷体_GB2312" pitchFamily="49" charset="-122"/>
              </a:rPr>
              <a:t>以电子器件的发展为基础</a:t>
            </a:r>
          </a:p>
        </p:txBody>
      </p:sp>
    </p:spTree>
    <p:custDataLst>
      <p:tags r:id="rId1"/>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5847"/>
                                        </p:tgtEl>
                                        <p:attrNameLst>
                                          <p:attrName>style.visibility</p:attrName>
                                        </p:attrNameLst>
                                      </p:cBhvr>
                                      <p:to>
                                        <p:strVal val="visible"/>
                                      </p:to>
                                    </p:set>
                                    <p:animEffect transition="in" filter="strips(downRight)">
                                      <p:cBhvr>
                                        <p:cTn id="7" dur="500"/>
                                        <p:tgtEl>
                                          <p:spTgt spid="3758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5851"/>
                                        </p:tgtEl>
                                        <p:attrNameLst>
                                          <p:attrName>style.visibility</p:attrName>
                                        </p:attrNameLst>
                                      </p:cBhvr>
                                      <p:to>
                                        <p:strVal val="visible"/>
                                      </p:to>
                                    </p:set>
                                    <p:animEffect transition="in" filter="strips(downRight)">
                                      <p:cBhvr>
                                        <p:cTn id="12" dur="500"/>
                                        <p:tgtEl>
                                          <p:spTgt spid="37585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375854"/>
                                        </p:tgtEl>
                                        <p:attrNameLst>
                                          <p:attrName>style.visibility</p:attrName>
                                        </p:attrNameLst>
                                      </p:cBhvr>
                                      <p:to>
                                        <p:strVal val="visible"/>
                                      </p:to>
                                    </p:set>
                                    <p:animEffect transition="in" filter="strips(downRight)">
                                      <p:cBhvr>
                                        <p:cTn id="20" dur="500"/>
                                        <p:tgtEl>
                                          <p:spTgt spid="37585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strips(downRight)">
                                      <p:cBhvr>
                                        <p:cTn id="28" dur="500"/>
                                        <p:tgtEl>
                                          <p:spTgt spid="1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linds(horizontal)">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47" grpId="0" autoUpdateAnimBg="0"/>
      <p:bldP spid="375851" grpId="0"/>
      <p:bldP spid="375854" grpId="0"/>
      <p:bldP spid="12" grpId="0"/>
      <p:bldP spid="2"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77" name="Text Box 21"/>
          <p:cNvSpPr txBox="1">
            <a:spLocks noChangeArrowheads="1"/>
          </p:cNvSpPr>
          <p:nvPr/>
        </p:nvSpPr>
        <p:spPr bwMode="auto">
          <a:xfrm>
            <a:off x="898525" y="260648"/>
            <a:ext cx="18732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400" dirty="0">
                <a:solidFill>
                  <a:srgbClr val="040468"/>
                </a:solidFill>
                <a:latin typeface="楷体_GB2312" pitchFamily="49" charset="-122"/>
                <a:ea typeface="楷体_GB2312" pitchFamily="49" charset="-122"/>
              </a:rPr>
              <a:t>电子管时代</a:t>
            </a:r>
          </a:p>
        </p:txBody>
      </p:sp>
      <p:sp>
        <p:nvSpPr>
          <p:cNvPr id="377878" name="Rectangle 22"/>
          <p:cNvSpPr>
            <a:spLocks noChangeArrowheads="1"/>
          </p:cNvSpPr>
          <p:nvPr/>
        </p:nvSpPr>
        <p:spPr bwMode="auto">
          <a:xfrm>
            <a:off x="2987675" y="2708275"/>
            <a:ext cx="6156325"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lnSpc>
                <a:spcPct val="145000"/>
              </a:lnSpc>
            </a:pPr>
            <a:r>
              <a:rPr kumimoji="1" lang="en-US" altLang="zh-CN" sz="2400" dirty="0">
                <a:solidFill>
                  <a:srgbClr val="000066"/>
                </a:solidFill>
                <a:latin typeface="Times New Roman" panose="02020603050405020304" pitchFamily="18" charset="0"/>
                <a:ea typeface="楷体_GB2312" pitchFamily="49" charset="-122"/>
              </a:rPr>
              <a:t>1906</a:t>
            </a:r>
            <a:r>
              <a:rPr kumimoji="1" lang="zh-CN" altLang="en-US" sz="2400" dirty="0">
                <a:solidFill>
                  <a:srgbClr val="000066"/>
                </a:solidFill>
                <a:latin typeface="Times New Roman" panose="02020603050405020304" pitchFamily="18" charset="0"/>
                <a:ea typeface="楷体_GB2312" pitchFamily="49" charset="-122"/>
              </a:rPr>
              <a:t>年，弗莱明、福雷斯特等人发明了电子管；电子管体积大、份量重、耗电多、寿命短。目前在一些大功率发射装置中使用</a:t>
            </a:r>
            <a:r>
              <a:rPr kumimoji="1" lang="zh-CN" altLang="en-US" sz="2400" dirty="0">
                <a:solidFill>
                  <a:srgbClr val="040468"/>
                </a:solidFill>
                <a:latin typeface="Times New Roman" panose="02020603050405020304" pitchFamily="18" charset="0"/>
                <a:ea typeface="楷体_GB2312" pitchFamily="49" charset="-122"/>
              </a:rPr>
              <a:t>。</a:t>
            </a:r>
          </a:p>
        </p:txBody>
      </p:sp>
      <p:pic>
        <p:nvPicPr>
          <p:cNvPr id="377879" name="Picture 23" descr="电子管"/>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2133600"/>
            <a:ext cx="2160587" cy="3429000"/>
          </a:xfrm>
          <a:prstGeom prst="rect">
            <a:avLst/>
          </a:prstGeom>
          <a:solidFill>
            <a:srgbClr val="339966"/>
          </a:solidFill>
          <a:ln w="57150" cmpd="thinThick">
            <a:solidFill>
              <a:srgbClr val="CC0099"/>
            </a:solidFill>
            <a:miter lim="800000"/>
            <a:headEnd/>
            <a:tailEnd/>
          </a:ln>
        </p:spPr>
      </p:pic>
      <p:sp>
        <p:nvSpPr>
          <p:cNvPr id="377880" name="Text Box 24"/>
          <p:cNvSpPr txBox="1">
            <a:spLocks noChangeArrowheads="1"/>
          </p:cNvSpPr>
          <p:nvPr/>
        </p:nvSpPr>
        <p:spPr bwMode="auto">
          <a:xfrm>
            <a:off x="1385224" y="1387128"/>
            <a:ext cx="6157527"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l"/>
            <a:r>
              <a:rPr kumimoji="1" lang="zh-CN" altLang="en-US" sz="2400" dirty="0">
                <a:solidFill>
                  <a:srgbClr val="000066"/>
                </a:solidFill>
                <a:latin typeface="楷体_GB2312" pitchFamily="49" charset="-122"/>
                <a:ea typeface="楷体_GB2312" pitchFamily="49" charset="-122"/>
              </a:rPr>
              <a:t>电压控制器件</a:t>
            </a:r>
            <a:r>
              <a:rPr kumimoji="1" lang="en-US" altLang="zh-CN" sz="2400" dirty="0">
                <a:solidFill>
                  <a:srgbClr val="000066"/>
                </a:solidFill>
                <a:latin typeface="楷体_GB2312" pitchFamily="49" charset="-122"/>
                <a:ea typeface="楷体_GB2312" pitchFamily="49" charset="-122"/>
              </a:rPr>
              <a:t>		</a:t>
            </a:r>
            <a:r>
              <a:rPr kumimoji="1" lang="zh-CN" altLang="en-US" sz="2400" dirty="0">
                <a:solidFill>
                  <a:srgbClr val="000066"/>
                </a:solidFill>
                <a:latin typeface="楷体_GB2312" pitchFamily="49" charset="-122"/>
                <a:ea typeface="楷体_GB2312" pitchFamily="49" charset="-122"/>
              </a:rPr>
              <a:t>电真空技术</a:t>
            </a:r>
          </a:p>
        </p:txBody>
      </p:sp>
      <p:pic>
        <p:nvPicPr>
          <p:cNvPr id="377881" name="Picture 25" descr="M500SB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3988" y="4421187"/>
            <a:ext cx="235585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wipe dir="r"/>
    <p:sndAc>
      <p:stSnd>
        <p:snd r:embed="rId4" name="PROJCTOR.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descr="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700213"/>
            <a:ext cx="4176712" cy="434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43" name="Rectangle 3"/>
          <p:cNvSpPr>
            <a:spLocks noChangeArrowheads="1"/>
          </p:cNvSpPr>
          <p:nvPr/>
        </p:nvSpPr>
        <p:spPr bwMode="auto">
          <a:xfrm>
            <a:off x="5795963" y="1628775"/>
            <a:ext cx="3024187" cy="1187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43684" dir="2700000" algn="ctr" rotWithShape="0">
                    <a:schemeClr val="tx1"/>
                  </a:outerShdw>
                </a:effectLst>
              </a14:hiddenEffects>
            </a:ext>
          </a:extLst>
        </p:spPr>
        <p:txBody>
          <a:bodyPr>
            <a:spAutoFit/>
          </a:bodyPr>
          <a:lstStyle/>
          <a:p>
            <a:pPr algn="l"/>
            <a:r>
              <a:rPr kumimoji="1" lang="en-US" altLang="zh-CN" sz="2400" dirty="0">
                <a:solidFill>
                  <a:srgbClr val="000066"/>
                </a:solidFill>
                <a:latin typeface="Times New Roman" panose="02020603050405020304" pitchFamily="18" charset="0"/>
                <a:ea typeface="楷体_GB2312" pitchFamily="49" charset="-122"/>
              </a:rPr>
              <a:t>1946</a:t>
            </a:r>
            <a:r>
              <a:rPr kumimoji="1" lang="zh-CN" altLang="en-US" sz="2400" dirty="0">
                <a:solidFill>
                  <a:srgbClr val="000066"/>
                </a:solidFill>
                <a:latin typeface="Times New Roman" panose="02020603050405020304" pitchFamily="18" charset="0"/>
                <a:ea typeface="楷体_GB2312" pitchFamily="49" charset="-122"/>
              </a:rPr>
              <a:t>年</a:t>
            </a:r>
            <a:r>
              <a:rPr kumimoji="1" lang="en-US" altLang="zh-CN" sz="2400" dirty="0">
                <a:solidFill>
                  <a:srgbClr val="000066"/>
                </a:solidFill>
                <a:latin typeface="Times New Roman" panose="02020603050405020304" pitchFamily="18" charset="0"/>
                <a:ea typeface="楷体_GB2312" pitchFamily="49" charset="-122"/>
              </a:rPr>
              <a:t>2</a:t>
            </a:r>
            <a:r>
              <a:rPr kumimoji="1" lang="zh-CN" altLang="en-US" sz="2400" dirty="0">
                <a:solidFill>
                  <a:srgbClr val="000066"/>
                </a:solidFill>
                <a:latin typeface="Times New Roman" panose="02020603050405020304" pitchFamily="18" charset="0"/>
                <a:ea typeface="楷体_GB2312" pitchFamily="49" charset="-122"/>
              </a:rPr>
              <a:t>月由宾州大学研制成功</a:t>
            </a:r>
            <a:r>
              <a:rPr kumimoji="1" lang="en-US" altLang="zh-CN" sz="2400" dirty="0">
                <a:solidFill>
                  <a:srgbClr val="000066"/>
                </a:solidFill>
                <a:latin typeface="Times New Roman" panose="02020603050405020304" pitchFamily="18" charset="0"/>
                <a:ea typeface="楷体_GB2312" pitchFamily="49" charset="-122"/>
              </a:rPr>
              <a:t>ENIAC</a:t>
            </a:r>
          </a:p>
          <a:p>
            <a:pPr algn="l"/>
            <a:endParaRPr kumimoji="1" lang="en-US" altLang="zh-CN" sz="2400" dirty="0">
              <a:latin typeface="Times New Roman" panose="02020603050405020304" pitchFamily="18" charset="0"/>
              <a:ea typeface="楷体_GB2312" pitchFamily="49" charset="-122"/>
            </a:endParaRPr>
          </a:p>
        </p:txBody>
      </p:sp>
      <p:sp>
        <p:nvSpPr>
          <p:cNvPr id="419844" name="Rectangle 4"/>
          <p:cNvSpPr>
            <a:spLocks noChangeArrowheads="1"/>
          </p:cNvSpPr>
          <p:nvPr/>
        </p:nvSpPr>
        <p:spPr bwMode="auto">
          <a:xfrm>
            <a:off x="2892425" y="2205038"/>
            <a:ext cx="2255838" cy="366712"/>
          </a:xfrm>
          <a:prstGeom prst="rect">
            <a:avLst/>
          </a:prstGeom>
          <a:solidFill>
            <a:srgbClr val="F7F5A9">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kumimoji="1" lang="zh-CN" altLang="en-US">
                <a:solidFill>
                  <a:schemeClr val="bg1"/>
                </a:solidFill>
                <a:latin typeface="楷体_GB2312" pitchFamily="49" charset="-122"/>
                <a:ea typeface="楷体_GB2312" pitchFamily="49" charset="-122"/>
              </a:rPr>
              <a:t>电子数字积分计算机</a:t>
            </a:r>
          </a:p>
        </p:txBody>
      </p:sp>
      <p:sp>
        <p:nvSpPr>
          <p:cNvPr id="419845" name="Rectangle 5"/>
          <p:cNvSpPr>
            <a:spLocks noChangeArrowheads="1"/>
          </p:cNvSpPr>
          <p:nvPr/>
        </p:nvSpPr>
        <p:spPr bwMode="auto">
          <a:xfrm>
            <a:off x="5832475" y="2565400"/>
            <a:ext cx="2916238" cy="3455988"/>
          </a:xfrm>
          <a:prstGeom prst="rect">
            <a:avLst/>
          </a:prstGeom>
          <a:solidFill>
            <a:schemeClr val="bg1"/>
          </a:solidFill>
          <a:ln w="57150" cmpd="thinThick">
            <a:solidFill>
              <a:schemeClr val="bg1"/>
            </a:solidFill>
            <a:miter lim="800000"/>
            <a:headEnd/>
            <a:tailEnd/>
          </a:ln>
          <a:effectLst>
            <a:outerShdw dist="143684" dir="2700000" algn="ctr" rotWithShape="0">
              <a:srgbClr val="FFFF00"/>
            </a:outerShdw>
          </a:effectLst>
        </p:spPr>
        <p:txBody>
          <a:bodyPr lIns="92075" tIns="46038" rIns="92075" bIns="46038"/>
          <a:lstStyle>
            <a:lvl1pPr marL="952500" indent="-952500" algn="l" defTabSz="762000">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1524000" indent="-285750" algn="l" defTabSz="762000">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1943100" indent="-228600" algn="l" defTabSz="762000">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2362200" indent="-228600" algn="l" defTabSz="762000">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2781300" indent="-228600" algn="l" defTabSz="762000">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3238500" indent="-228600" defTabSz="76200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3695700" indent="-228600" defTabSz="76200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4152900" indent="-228600" defTabSz="76200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4610100" indent="-228600" defTabSz="76200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lnSpc>
                <a:spcPct val="120000"/>
              </a:lnSpc>
              <a:spcBef>
                <a:spcPct val="0"/>
              </a:spcBef>
              <a:spcAft>
                <a:spcPct val="20000"/>
              </a:spcAft>
              <a:buClr>
                <a:schemeClr val="tx2"/>
              </a:buClr>
              <a:buFont typeface="Wingdings" panose="05000000000000000000" pitchFamily="2" charset="2"/>
              <a:buChar char=":"/>
            </a:pPr>
            <a:r>
              <a:rPr lang="zh-CN" altLang="en-US" sz="2200" b="0">
                <a:solidFill>
                  <a:srgbClr val="000066"/>
                </a:solidFill>
                <a:latin typeface="Times New Roman" panose="02020603050405020304" pitchFamily="18" charset="0"/>
              </a:rPr>
              <a:t>重达</a:t>
            </a:r>
            <a:r>
              <a:rPr lang="en-US" altLang="zh-CN" sz="2200" b="0">
                <a:solidFill>
                  <a:srgbClr val="000066"/>
                </a:solidFill>
                <a:latin typeface="Times New Roman" panose="02020603050405020304" pitchFamily="18" charset="0"/>
              </a:rPr>
              <a:t>30</a:t>
            </a:r>
            <a:r>
              <a:rPr lang="zh-CN" altLang="en-US" sz="2200" b="0">
                <a:solidFill>
                  <a:srgbClr val="000066"/>
                </a:solidFill>
                <a:latin typeface="Times New Roman" panose="02020603050405020304" pitchFamily="18" charset="0"/>
              </a:rPr>
              <a:t>吨</a:t>
            </a:r>
          </a:p>
          <a:p>
            <a:pPr>
              <a:lnSpc>
                <a:spcPct val="120000"/>
              </a:lnSpc>
              <a:spcBef>
                <a:spcPct val="0"/>
              </a:spcBef>
              <a:spcAft>
                <a:spcPct val="20000"/>
              </a:spcAft>
              <a:buClr>
                <a:schemeClr val="tx2"/>
              </a:buClr>
              <a:buFont typeface="Wingdings" panose="05000000000000000000" pitchFamily="2" charset="2"/>
              <a:buChar char=":"/>
            </a:pPr>
            <a:r>
              <a:rPr lang="zh-CN" altLang="en-US" sz="2200" b="0">
                <a:solidFill>
                  <a:srgbClr val="000066"/>
                </a:solidFill>
                <a:latin typeface="Times New Roman" panose="02020603050405020304" pitchFamily="18" charset="0"/>
              </a:rPr>
              <a:t>占地</a:t>
            </a:r>
            <a:r>
              <a:rPr lang="en-US" altLang="zh-CN" sz="2200" b="0">
                <a:solidFill>
                  <a:srgbClr val="000066"/>
                </a:solidFill>
                <a:latin typeface="Times New Roman" panose="02020603050405020304" pitchFamily="18" charset="0"/>
              </a:rPr>
              <a:t>160m</a:t>
            </a:r>
            <a:r>
              <a:rPr lang="en-US" altLang="zh-CN" sz="2200" b="0" baseline="30000">
                <a:solidFill>
                  <a:srgbClr val="000066"/>
                </a:solidFill>
                <a:latin typeface="Times New Roman" panose="02020603050405020304" pitchFamily="18" charset="0"/>
              </a:rPr>
              <a:t>2</a:t>
            </a:r>
          </a:p>
          <a:p>
            <a:pPr>
              <a:lnSpc>
                <a:spcPct val="120000"/>
              </a:lnSpc>
              <a:spcBef>
                <a:spcPct val="0"/>
              </a:spcBef>
              <a:spcAft>
                <a:spcPct val="20000"/>
              </a:spcAft>
              <a:buClr>
                <a:schemeClr val="tx2"/>
              </a:buClr>
              <a:buFont typeface="Wingdings" panose="05000000000000000000" pitchFamily="2" charset="2"/>
              <a:buChar char=":"/>
            </a:pPr>
            <a:r>
              <a:rPr lang="zh-CN" altLang="en-US" sz="2200" b="0">
                <a:solidFill>
                  <a:srgbClr val="000066"/>
                </a:solidFill>
                <a:latin typeface="Times New Roman" panose="02020603050405020304" pitchFamily="18" charset="0"/>
              </a:rPr>
              <a:t>启动工耗</a:t>
            </a:r>
            <a:r>
              <a:rPr lang="en-US" altLang="zh-CN" sz="2200" b="0">
                <a:solidFill>
                  <a:srgbClr val="000066"/>
                </a:solidFill>
                <a:latin typeface="Times New Roman" panose="02020603050405020304" pitchFamily="18" charset="0"/>
              </a:rPr>
              <a:t>150000</a:t>
            </a:r>
            <a:r>
              <a:rPr lang="zh-CN" altLang="en-US" sz="2200" b="0">
                <a:solidFill>
                  <a:srgbClr val="000066"/>
                </a:solidFill>
                <a:latin typeface="Times New Roman" panose="02020603050405020304" pitchFamily="18" charset="0"/>
              </a:rPr>
              <a:t>瓦</a:t>
            </a:r>
          </a:p>
          <a:p>
            <a:pPr>
              <a:lnSpc>
                <a:spcPct val="120000"/>
              </a:lnSpc>
              <a:spcBef>
                <a:spcPct val="0"/>
              </a:spcBef>
              <a:spcAft>
                <a:spcPct val="20000"/>
              </a:spcAft>
              <a:buClr>
                <a:schemeClr val="tx2"/>
              </a:buClr>
              <a:buFont typeface="Wingdings" panose="05000000000000000000" pitchFamily="2" charset="2"/>
              <a:buChar char=":"/>
            </a:pPr>
            <a:r>
              <a:rPr lang="en-US" altLang="zh-CN" sz="2200" b="0">
                <a:solidFill>
                  <a:srgbClr val="000066"/>
                </a:solidFill>
                <a:latin typeface="Times New Roman" panose="02020603050405020304" pitchFamily="18" charset="0"/>
              </a:rPr>
              <a:t>1.8</a:t>
            </a:r>
            <a:r>
              <a:rPr lang="zh-CN" altLang="en-US" sz="2200" b="0">
                <a:solidFill>
                  <a:srgbClr val="000066"/>
                </a:solidFill>
                <a:latin typeface="Times New Roman" panose="02020603050405020304" pitchFamily="18" charset="0"/>
              </a:rPr>
              <a:t>万个电子管</a:t>
            </a:r>
          </a:p>
          <a:p>
            <a:pPr>
              <a:lnSpc>
                <a:spcPct val="120000"/>
              </a:lnSpc>
              <a:spcBef>
                <a:spcPct val="0"/>
              </a:spcBef>
              <a:spcAft>
                <a:spcPct val="20000"/>
              </a:spcAft>
              <a:buClr>
                <a:schemeClr val="tx2"/>
              </a:buClr>
              <a:buFont typeface="Wingdings" panose="05000000000000000000" pitchFamily="2" charset="2"/>
              <a:buChar char=":"/>
            </a:pPr>
            <a:r>
              <a:rPr lang="zh-CN" altLang="en-US" sz="2200" b="0">
                <a:solidFill>
                  <a:srgbClr val="000066"/>
                </a:solidFill>
                <a:latin typeface="Times New Roman" panose="02020603050405020304" pitchFamily="18" charset="0"/>
              </a:rPr>
              <a:t>保存</a:t>
            </a:r>
            <a:r>
              <a:rPr lang="en-US" altLang="zh-CN" sz="2200" b="0">
                <a:solidFill>
                  <a:srgbClr val="000066"/>
                </a:solidFill>
                <a:latin typeface="Times New Roman" panose="02020603050405020304" pitchFamily="18" charset="0"/>
              </a:rPr>
              <a:t>80</a:t>
            </a:r>
            <a:r>
              <a:rPr lang="zh-CN" altLang="en-US" sz="2200" b="0">
                <a:solidFill>
                  <a:srgbClr val="000066"/>
                </a:solidFill>
                <a:latin typeface="Times New Roman" panose="02020603050405020304" pitchFamily="18" charset="0"/>
              </a:rPr>
              <a:t>个字节</a:t>
            </a:r>
          </a:p>
        </p:txBody>
      </p:sp>
      <p:sp>
        <p:nvSpPr>
          <p:cNvPr id="419847" name="Text Box 7"/>
          <p:cNvSpPr txBox="1">
            <a:spLocks noChangeArrowheads="1"/>
          </p:cNvSpPr>
          <p:nvPr/>
        </p:nvSpPr>
        <p:spPr bwMode="auto">
          <a:xfrm>
            <a:off x="611188" y="1171575"/>
            <a:ext cx="18732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400">
                <a:solidFill>
                  <a:srgbClr val="040468"/>
                </a:solidFill>
                <a:latin typeface="楷体_GB2312" pitchFamily="49" charset="-122"/>
                <a:ea typeface="楷体_GB2312" pitchFamily="49" charset="-122"/>
              </a:rPr>
              <a:t>电子管时代</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5" name="Text Box 25"/>
          <p:cNvSpPr txBox="1">
            <a:spLocks noChangeArrowheads="1"/>
          </p:cNvSpPr>
          <p:nvPr/>
        </p:nvSpPr>
        <p:spPr bwMode="auto">
          <a:xfrm>
            <a:off x="755650" y="476250"/>
            <a:ext cx="2232025"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800">
                <a:solidFill>
                  <a:srgbClr val="040468"/>
                </a:solidFill>
                <a:latin typeface="Times New Roman" panose="02020603050405020304" pitchFamily="18" charset="0"/>
                <a:ea typeface="楷体_GB2312" pitchFamily="49" charset="-122"/>
              </a:rPr>
              <a:t>晶体管时代</a:t>
            </a:r>
          </a:p>
        </p:txBody>
      </p:sp>
      <p:grpSp>
        <p:nvGrpSpPr>
          <p:cNvPr id="378906" name="Group 26"/>
          <p:cNvGrpSpPr>
            <a:grpSpLocks/>
          </p:cNvGrpSpPr>
          <p:nvPr/>
        </p:nvGrpSpPr>
        <p:grpSpPr bwMode="auto">
          <a:xfrm>
            <a:off x="3886200" y="4221163"/>
            <a:ext cx="5257800" cy="1989137"/>
            <a:chOff x="0" y="2069"/>
            <a:chExt cx="3515" cy="1452"/>
          </a:xfrm>
        </p:grpSpPr>
        <p:pic>
          <p:nvPicPr>
            <p:cNvPr id="378907" name="Picture 27" descr="211559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69"/>
              <a:ext cx="1920" cy="1440"/>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pic>
          <p:nvPicPr>
            <p:cNvPr id="378908" name="Picture 28" descr="211417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3" y="2069"/>
              <a:ext cx="1542" cy="1452"/>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grpSp>
      <p:sp>
        <p:nvSpPr>
          <p:cNvPr id="378909" name="Rectangle 29"/>
          <p:cNvSpPr>
            <a:spLocks noChangeArrowheads="1"/>
          </p:cNvSpPr>
          <p:nvPr/>
        </p:nvSpPr>
        <p:spPr bwMode="auto">
          <a:xfrm>
            <a:off x="3492500" y="549275"/>
            <a:ext cx="44640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rgbClr val="FF3399"/>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kumimoji="1" lang="zh-CN" altLang="en-US" sz="2400">
                <a:solidFill>
                  <a:srgbClr val="000066"/>
                </a:solidFill>
                <a:latin typeface="Garamond" panose="02020404030301010803" pitchFamily="18" charset="0"/>
                <a:ea typeface="楷体_GB2312" pitchFamily="49" charset="-122"/>
              </a:rPr>
              <a:t>电流控制器件</a:t>
            </a:r>
          </a:p>
          <a:p>
            <a:r>
              <a:rPr kumimoji="1" lang="zh-CN" altLang="en-US" sz="2400">
                <a:solidFill>
                  <a:srgbClr val="000066"/>
                </a:solidFill>
                <a:latin typeface="Garamond" panose="02020404030301010803" pitchFamily="18" charset="0"/>
                <a:ea typeface="楷体_GB2312" pitchFamily="49" charset="-122"/>
              </a:rPr>
              <a:t>            </a:t>
            </a:r>
            <a:r>
              <a:rPr kumimoji="1" lang="en-US" altLang="zh-CN" sz="2400">
                <a:solidFill>
                  <a:srgbClr val="000066"/>
                </a:solidFill>
                <a:latin typeface="Arial" panose="020B0604020202020204" pitchFamily="34" charset="0"/>
                <a:ea typeface="楷体_GB2312" pitchFamily="49" charset="-122"/>
              </a:rPr>
              <a:t>—</a:t>
            </a:r>
            <a:r>
              <a:rPr kumimoji="1" lang="zh-CN" altLang="en-US" sz="2400">
                <a:solidFill>
                  <a:srgbClr val="000066"/>
                </a:solidFill>
                <a:latin typeface="Garamond" panose="02020404030301010803" pitchFamily="18" charset="0"/>
                <a:ea typeface="楷体_GB2312" pitchFamily="49" charset="-122"/>
              </a:rPr>
              <a:t>半导体技术</a:t>
            </a:r>
          </a:p>
        </p:txBody>
      </p:sp>
      <p:grpSp>
        <p:nvGrpSpPr>
          <p:cNvPr id="378910" name="Group 30"/>
          <p:cNvGrpSpPr>
            <a:grpSpLocks/>
          </p:cNvGrpSpPr>
          <p:nvPr/>
        </p:nvGrpSpPr>
        <p:grpSpPr bwMode="auto">
          <a:xfrm>
            <a:off x="250825" y="1916113"/>
            <a:ext cx="8353425" cy="2160587"/>
            <a:chOff x="158" y="1479"/>
            <a:chExt cx="5262" cy="1361"/>
          </a:xfrm>
        </p:grpSpPr>
        <p:grpSp>
          <p:nvGrpSpPr>
            <p:cNvPr id="378911" name="Group 31"/>
            <p:cNvGrpSpPr>
              <a:grpSpLocks/>
            </p:cNvGrpSpPr>
            <p:nvPr/>
          </p:nvGrpSpPr>
          <p:grpSpPr bwMode="auto">
            <a:xfrm>
              <a:off x="158" y="1479"/>
              <a:ext cx="3311" cy="1361"/>
              <a:chOff x="0" y="300"/>
              <a:chExt cx="3719" cy="1361"/>
            </a:xfrm>
          </p:grpSpPr>
          <p:pic>
            <p:nvPicPr>
              <p:cNvPr id="378912" name="Picture 32" descr="171437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00"/>
                <a:ext cx="1798" cy="1349"/>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pic>
            <p:nvPicPr>
              <p:cNvPr id="378913" name="Picture 33" descr="l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2" y="300"/>
                <a:ext cx="1837" cy="1361"/>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grpSp>
        <p:pic>
          <p:nvPicPr>
            <p:cNvPr id="378914" name="mainpic" descr="21141765-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7" y="1480"/>
              <a:ext cx="1633" cy="1325"/>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78915" name="Group 35"/>
          <p:cNvGrpSpPr>
            <a:grpSpLocks/>
          </p:cNvGrpSpPr>
          <p:nvPr/>
        </p:nvGrpSpPr>
        <p:grpSpPr bwMode="auto">
          <a:xfrm>
            <a:off x="971550" y="1341438"/>
            <a:ext cx="5984875" cy="528637"/>
            <a:chOff x="793" y="1026"/>
            <a:chExt cx="3770" cy="333"/>
          </a:xfrm>
        </p:grpSpPr>
        <p:sp>
          <p:nvSpPr>
            <p:cNvPr id="378916" name="Rectangle 36"/>
            <p:cNvSpPr>
              <a:spLocks noChangeArrowheads="1"/>
            </p:cNvSpPr>
            <p:nvPr/>
          </p:nvSpPr>
          <p:spPr bwMode="auto">
            <a:xfrm>
              <a:off x="2517" y="1071"/>
              <a:ext cx="204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Garamond" panose="02020404030301010803" pitchFamily="18" charset="0"/>
                  <a:ea typeface="楷体_GB2312" pitchFamily="49" charset="-122"/>
                </a:rPr>
                <a:t>半导体二极管、三极管</a:t>
              </a:r>
            </a:p>
          </p:txBody>
        </p:sp>
        <p:sp>
          <p:nvSpPr>
            <p:cNvPr id="378917" name="Rectangle 37"/>
            <p:cNvSpPr>
              <a:spLocks noChangeArrowheads="1"/>
            </p:cNvSpPr>
            <p:nvPr/>
          </p:nvSpPr>
          <p:spPr bwMode="auto">
            <a:xfrm>
              <a:off x="793" y="1026"/>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Arial" panose="020B0604020202020204" pitchFamily="34" charset="0"/>
                  <a:ea typeface="楷体_GB2312" pitchFamily="49" charset="-122"/>
                </a:rPr>
                <a:t>器件</a:t>
              </a:r>
            </a:p>
          </p:txBody>
        </p:sp>
      </p:grpSp>
    </p:spTree>
  </p:cSld>
  <p:clrMapOvr>
    <a:masterClrMapping/>
  </p:clrMapOvr>
  <p:transition>
    <p:wipe dir="r"/>
    <p:sndAc>
      <p:stSnd>
        <p:snd r:embed="rId3" name="PROJCTOR.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6" name="Picture 2" descr="Pentium-cp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4005263"/>
            <a:ext cx="3455988" cy="2486025"/>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pic>
        <p:nvPicPr>
          <p:cNvPr id="420867" name="Picture 3" descr="INDEX_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860800"/>
            <a:ext cx="3168650" cy="2659063"/>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grpSp>
        <p:nvGrpSpPr>
          <p:cNvPr id="420868" name="Group 4"/>
          <p:cNvGrpSpPr>
            <a:grpSpLocks/>
          </p:cNvGrpSpPr>
          <p:nvPr/>
        </p:nvGrpSpPr>
        <p:grpSpPr bwMode="auto">
          <a:xfrm>
            <a:off x="3059113" y="1484313"/>
            <a:ext cx="5003800" cy="2346325"/>
            <a:chOff x="2608" y="845"/>
            <a:chExt cx="3152" cy="1478"/>
          </a:xfrm>
        </p:grpSpPr>
        <p:pic>
          <p:nvPicPr>
            <p:cNvPr id="420869" name="Picture 5" descr="PIN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8" y="845"/>
              <a:ext cx="1406" cy="680"/>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pic>
          <p:nvPicPr>
            <p:cNvPr id="420870" name="Picture 6" descr="P000101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33" y="978"/>
              <a:ext cx="1927" cy="1345"/>
            </a:xfrm>
            <a:prstGeom prst="rect">
              <a:avLst/>
            </a:prstGeom>
            <a:noFill/>
            <a:ln w="38100">
              <a:solidFill>
                <a:srgbClr val="CC0099"/>
              </a:solidFill>
              <a:miter lim="800000"/>
              <a:headEnd/>
              <a:tailEnd/>
            </a:ln>
            <a:extLst>
              <a:ext uri="{909E8E84-426E-40DD-AFC4-6F175D3DCCD1}">
                <a14:hiddenFill xmlns:a14="http://schemas.microsoft.com/office/drawing/2010/main">
                  <a:solidFill>
                    <a:srgbClr val="FFFFFF"/>
                  </a:solidFill>
                </a14:hiddenFill>
              </a:ext>
            </a:extLst>
          </p:spPr>
        </p:pic>
      </p:grpSp>
      <p:sp>
        <p:nvSpPr>
          <p:cNvPr id="420871" name="Rectangle 7"/>
          <p:cNvSpPr>
            <a:spLocks noChangeArrowheads="1"/>
          </p:cNvSpPr>
          <p:nvPr/>
        </p:nvSpPr>
        <p:spPr bwMode="auto">
          <a:xfrm>
            <a:off x="827088" y="371475"/>
            <a:ext cx="30400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3200">
                <a:solidFill>
                  <a:srgbClr val="000066"/>
                </a:solidFill>
                <a:latin typeface="Arial" panose="020B0604020202020204" pitchFamily="34" charset="0"/>
                <a:ea typeface="楷体_GB2312" pitchFamily="49" charset="-122"/>
              </a:rPr>
              <a:t>半导体集成电路</a:t>
            </a:r>
          </a:p>
        </p:txBody>
      </p:sp>
      <p:grpSp>
        <p:nvGrpSpPr>
          <p:cNvPr id="420872" name="Group 8"/>
          <p:cNvGrpSpPr>
            <a:grpSpLocks/>
          </p:cNvGrpSpPr>
          <p:nvPr/>
        </p:nvGrpSpPr>
        <p:grpSpPr bwMode="auto">
          <a:xfrm>
            <a:off x="323850" y="1700213"/>
            <a:ext cx="2087563" cy="2376487"/>
            <a:chOff x="373" y="663"/>
            <a:chExt cx="1406" cy="1588"/>
          </a:xfrm>
        </p:grpSpPr>
        <p:sp>
          <p:nvSpPr>
            <p:cNvPr id="420873" name="Rectangle 9"/>
            <p:cNvSpPr>
              <a:spLocks noChangeArrowheads="1"/>
            </p:cNvSpPr>
            <p:nvPr/>
          </p:nvSpPr>
          <p:spPr bwMode="auto">
            <a:xfrm>
              <a:off x="373" y="663"/>
              <a:ext cx="1406" cy="1588"/>
            </a:xfrm>
            <a:prstGeom prst="rect">
              <a:avLst/>
            </a:prstGeom>
            <a:solidFill>
              <a:schemeClr val="accent1"/>
            </a:solidFill>
            <a:ln w="88900" cmpd="tri" algn="ctr">
              <a:solidFill>
                <a:srgbClr val="CC0099"/>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420874" name="Picture 10" descr="ANI5"/>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31" y="890"/>
              <a:ext cx="1076" cy="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0872"/>
                                        </p:tgtEl>
                                        <p:attrNameLst>
                                          <p:attrName>style.visibility</p:attrName>
                                        </p:attrNameLst>
                                      </p:cBhvr>
                                      <p:to>
                                        <p:strVal val="visible"/>
                                      </p:to>
                                    </p:set>
                                    <p:animEffect transition="in" filter="wipe(up)">
                                      <p:cBhvr>
                                        <p:cTn id="7" dur="500"/>
                                        <p:tgtEl>
                                          <p:spTgt spid="4208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20868"/>
                                        </p:tgtEl>
                                        <p:attrNameLst>
                                          <p:attrName>style.visibility</p:attrName>
                                        </p:attrNameLst>
                                      </p:cBhvr>
                                      <p:to>
                                        <p:strVal val="visible"/>
                                      </p:to>
                                    </p:set>
                                    <p:animEffect transition="in" filter="wipe(left)">
                                      <p:cBhvr>
                                        <p:cTn id="12" dur="500"/>
                                        <p:tgtEl>
                                          <p:spTgt spid="4208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20867"/>
                                        </p:tgtEl>
                                        <p:attrNameLst>
                                          <p:attrName>style.visibility</p:attrName>
                                        </p:attrNameLst>
                                      </p:cBhvr>
                                      <p:to>
                                        <p:strVal val="visible"/>
                                      </p:to>
                                    </p:set>
                                    <p:animEffect transition="in" filter="box(in)">
                                      <p:cBhvr>
                                        <p:cTn id="17" dur="500"/>
                                        <p:tgtEl>
                                          <p:spTgt spid="4208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20866"/>
                                        </p:tgtEl>
                                        <p:attrNameLst>
                                          <p:attrName>style.visibility</p:attrName>
                                        </p:attrNameLst>
                                      </p:cBhvr>
                                      <p:to>
                                        <p:strVal val="visible"/>
                                      </p:to>
                                    </p:set>
                                    <p:animEffect transition="in" filter="strips(downRight)">
                                      <p:cBhvr>
                                        <p:cTn id="22" dur="500"/>
                                        <p:tgtEl>
                                          <p:spTgt spid="420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52" name="Rectangle 44"/>
          <p:cNvSpPr>
            <a:spLocks noChangeArrowheads="1"/>
          </p:cNvSpPr>
          <p:nvPr/>
        </p:nvSpPr>
        <p:spPr bwMode="auto">
          <a:xfrm>
            <a:off x="466725" y="1916113"/>
            <a:ext cx="1725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kumimoji="1" lang="en-US" altLang="zh-CN" sz="2400" dirty="0">
              <a:solidFill>
                <a:srgbClr val="000066"/>
              </a:solidFill>
              <a:latin typeface="Times New Roman" panose="02020603050405020304" pitchFamily="18" charset="0"/>
              <a:ea typeface="楷体_GB2312" pitchFamily="49" charset="-122"/>
            </a:endParaRPr>
          </a:p>
        </p:txBody>
      </p:sp>
      <p:sp>
        <p:nvSpPr>
          <p:cNvPr id="4" name="标题 3"/>
          <p:cNvSpPr>
            <a:spLocks noGrp="1"/>
          </p:cNvSpPr>
          <p:nvPr>
            <p:ph type="title"/>
          </p:nvPr>
        </p:nvSpPr>
        <p:spPr>
          <a:xfrm>
            <a:off x="685800" y="258184"/>
            <a:ext cx="7772400" cy="817581"/>
          </a:xfrm>
        </p:spPr>
        <p:txBody>
          <a:bodyPr>
            <a:normAutofit/>
          </a:bodyPr>
          <a:lstStyle/>
          <a:p>
            <a:r>
              <a:rPr lang="zh-CN" altLang="en-US" dirty="0"/>
              <a:t>集成电路的发展阶段</a:t>
            </a:r>
          </a:p>
        </p:txBody>
      </p:sp>
      <p:sp>
        <p:nvSpPr>
          <p:cNvPr id="3" name="内容占位符 2"/>
          <p:cNvSpPr>
            <a:spLocks noGrp="1"/>
          </p:cNvSpPr>
          <p:nvPr>
            <p:ph idx="1"/>
          </p:nvPr>
        </p:nvSpPr>
        <p:spPr>
          <a:xfrm>
            <a:off x="456284" y="1160748"/>
            <a:ext cx="8237781" cy="4267200"/>
          </a:xfrm>
        </p:spPr>
        <p:txBody>
          <a:bodyPr>
            <a:normAutofit lnSpcReduction="10000"/>
          </a:bodyPr>
          <a:lstStyle/>
          <a:p>
            <a:pPr>
              <a:spcBef>
                <a:spcPct val="50000"/>
              </a:spcBef>
            </a:pPr>
            <a:r>
              <a:rPr kumimoji="1" lang="en-US" altLang="zh-CN" sz="2800" dirty="0">
                <a:solidFill>
                  <a:srgbClr val="000066"/>
                </a:solidFill>
                <a:latin typeface="Times New Roman" panose="02020603050405020304" pitchFamily="18" charset="0"/>
                <a:ea typeface="楷体_GB2312" pitchFamily="49" charset="-122"/>
              </a:rPr>
              <a:t>60~70</a:t>
            </a:r>
            <a:r>
              <a:rPr kumimoji="1" lang="zh-CN" altLang="en-US" sz="2800" dirty="0">
                <a:solidFill>
                  <a:srgbClr val="000066"/>
                </a:solidFill>
                <a:latin typeface="Times New Roman" panose="02020603050405020304" pitchFamily="18" charset="0"/>
                <a:ea typeface="楷体_GB2312" pitchFamily="49" charset="-122"/>
              </a:rPr>
              <a:t>代</a:t>
            </a:r>
            <a:r>
              <a:rPr kumimoji="1" lang="en-US" altLang="zh-CN" sz="2800" dirty="0">
                <a:solidFill>
                  <a:srgbClr val="000066"/>
                </a:solidFill>
                <a:latin typeface="Times New Roman" panose="02020603050405020304" pitchFamily="18" charset="0"/>
                <a:ea typeface="楷体_GB2312" pitchFamily="49" charset="-122"/>
              </a:rPr>
              <a:t>-IC</a:t>
            </a:r>
            <a:r>
              <a:rPr kumimoji="1" lang="zh-CN" altLang="en-US" sz="2800" dirty="0">
                <a:solidFill>
                  <a:srgbClr val="000066"/>
                </a:solidFill>
                <a:latin typeface="Times New Roman" panose="02020603050405020304" pitchFamily="18" charset="0"/>
                <a:ea typeface="楷体_GB2312" pitchFamily="49" charset="-122"/>
              </a:rPr>
              <a:t>技术迅速发展：</a:t>
            </a:r>
            <a:r>
              <a:rPr kumimoji="1" lang="en-US" altLang="zh-CN" sz="2800" dirty="0">
                <a:solidFill>
                  <a:srgbClr val="000066"/>
                </a:solidFill>
                <a:latin typeface="Times New Roman" panose="02020603050405020304" pitchFamily="18" charset="0"/>
                <a:ea typeface="楷体_GB2312" pitchFamily="49" charset="-122"/>
              </a:rPr>
              <a:t>SSI</a:t>
            </a:r>
            <a:r>
              <a:rPr kumimoji="1" lang="zh-CN" altLang="en-US" sz="2800" dirty="0">
                <a:solidFill>
                  <a:srgbClr val="000066"/>
                </a:solidFill>
                <a:latin typeface="Times New Roman" panose="02020603050405020304" pitchFamily="18" charset="0"/>
                <a:ea typeface="楷体_GB2312" pitchFamily="49" charset="-122"/>
              </a:rPr>
              <a:t>、</a:t>
            </a:r>
            <a:r>
              <a:rPr kumimoji="1" lang="en-US" altLang="zh-CN" sz="2800" dirty="0">
                <a:solidFill>
                  <a:srgbClr val="000066"/>
                </a:solidFill>
                <a:latin typeface="Times New Roman" panose="02020603050405020304" pitchFamily="18" charset="0"/>
                <a:ea typeface="楷体_GB2312" pitchFamily="49" charset="-122"/>
              </a:rPr>
              <a:t>MSI</a:t>
            </a:r>
            <a:r>
              <a:rPr kumimoji="1" lang="zh-CN" altLang="en-US" sz="2800" dirty="0">
                <a:solidFill>
                  <a:srgbClr val="000066"/>
                </a:solidFill>
                <a:latin typeface="Times New Roman" panose="02020603050405020304" pitchFamily="18" charset="0"/>
                <a:ea typeface="楷体_GB2312" pitchFamily="49" charset="-122"/>
              </a:rPr>
              <a:t>、</a:t>
            </a:r>
            <a:r>
              <a:rPr kumimoji="1" lang="en-US" altLang="zh-CN" sz="2800" dirty="0">
                <a:solidFill>
                  <a:srgbClr val="000066"/>
                </a:solidFill>
                <a:latin typeface="Times New Roman" panose="02020603050405020304" pitchFamily="18" charset="0"/>
                <a:ea typeface="楷体_GB2312" pitchFamily="49" charset="-122"/>
              </a:rPr>
              <a:t>LSI </a:t>
            </a:r>
            <a:r>
              <a:rPr kumimoji="1" lang="zh-CN" altLang="en-US" sz="2800" dirty="0">
                <a:solidFill>
                  <a:srgbClr val="000066"/>
                </a:solidFill>
                <a:latin typeface="Times New Roman" panose="02020603050405020304" pitchFamily="18" charset="0"/>
                <a:ea typeface="楷体_GB2312" pitchFamily="49" charset="-122"/>
              </a:rPr>
              <a:t>、</a:t>
            </a:r>
            <a:r>
              <a:rPr kumimoji="1" lang="en-US" altLang="zh-CN" sz="2800" dirty="0">
                <a:solidFill>
                  <a:srgbClr val="000066"/>
                </a:solidFill>
                <a:latin typeface="Times New Roman" panose="02020603050405020304" pitchFamily="18" charset="0"/>
                <a:ea typeface="楷体_GB2312" pitchFamily="49" charset="-122"/>
              </a:rPr>
              <a:t>VLSI</a:t>
            </a:r>
            <a:r>
              <a:rPr kumimoji="1" lang="zh-CN" altLang="en-US" sz="2800" dirty="0">
                <a:solidFill>
                  <a:srgbClr val="000066"/>
                </a:solidFill>
                <a:latin typeface="Times New Roman" panose="02020603050405020304" pitchFamily="18" charset="0"/>
                <a:ea typeface="楷体_GB2312" pitchFamily="49" charset="-122"/>
              </a:rPr>
              <a:t>。</a:t>
            </a:r>
            <a:r>
              <a:rPr kumimoji="1" lang="en-US" altLang="zh-CN" sz="2800" dirty="0">
                <a:solidFill>
                  <a:srgbClr val="000066"/>
                </a:solidFill>
                <a:latin typeface="Times New Roman" panose="02020603050405020304" pitchFamily="18" charset="0"/>
                <a:ea typeface="楷体_GB2312" pitchFamily="49" charset="-122"/>
              </a:rPr>
              <a:t>10</a:t>
            </a:r>
            <a:r>
              <a:rPr kumimoji="1" lang="zh-CN" altLang="en-US" sz="2800" dirty="0">
                <a:solidFill>
                  <a:srgbClr val="000066"/>
                </a:solidFill>
                <a:latin typeface="Times New Roman" panose="02020603050405020304" pitchFamily="18" charset="0"/>
                <a:ea typeface="楷体_GB2312" pitchFamily="49" charset="-122"/>
              </a:rPr>
              <a:t>万个晶体管</a:t>
            </a:r>
            <a:r>
              <a:rPr kumimoji="1" lang="en-US" altLang="zh-CN" sz="2800" dirty="0">
                <a:solidFill>
                  <a:srgbClr val="000066"/>
                </a:solidFill>
                <a:latin typeface="Times New Roman" panose="02020603050405020304" pitchFamily="18" charset="0"/>
                <a:ea typeface="楷体_GB2312" pitchFamily="49" charset="-122"/>
              </a:rPr>
              <a:t>/</a:t>
            </a:r>
            <a:r>
              <a:rPr kumimoji="1" lang="zh-CN" altLang="en-US" sz="2800" dirty="0">
                <a:solidFill>
                  <a:srgbClr val="000066"/>
                </a:solidFill>
                <a:latin typeface="Times New Roman" panose="02020603050405020304" pitchFamily="18" charset="0"/>
                <a:ea typeface="楷体_GB2312" pitchFamily="49" charset="-122"/>
              </a:rPr>
              <a:t>片。</a:t>
            </a:r>
          </a:p>
          <a:p>
            <a:r>
              <a:rPr kumimoji="1" lang="en-US" altLang="zh-CN" sz="2800" dirty="0">
                <a:solidFill>
                  <a:srgbClr val="000066"/>
                </a:solidFill>
                <a:latin typeface="Times New Roman" panose="02020603050405020304" pitchFamily="18" charset="0"/>
                <a:ea typeface="楷体_GB2312" pitchFamily="49" charset="-122"/>
              </a:rPr>
              <a:t>80</a:t>
            </a:r>
            <a:r>
              <a:rPr kumimoji="1" lang="zh-CN" altLang="en-US" sz="2800" dirty="0">
                <a:solidFill>
                  <a:srgbClr val="000066"/>
                </a:solidFill>
                <a:latin typeface="Times New Roman" panose="02020603050405020304" pitchFamily="18" charset="0"/>
                <a:ea typeface="楷体_GB2312" pitchFamily="49" charset="-122"/>
              </a:rPr>
              <a:t>年代后</a:t>
            </a:r>
            <a:r>
              <a:rPr kumimoji="1" lang="en-US" altLang="zh-CN" sz="2800" dirty="0">
                <a:solidFill>
                  <a:srgbClr val="000066"/>
                </a:solidFill>
                <a:latin typeface="Times New Roman" panose="02020603050405020304" pitchFamily="18" charset="0"/>
                <a:ea typeface="楷体_GB2312" pitchFamily="49" charset="-122"/>
              </a:rPr>
              <a:t>- ULSI </a:t>
            </a:r>
            <a:r>
              <a:rPr kumimoji="1" lang="zh-CN" altLang="en-US" sz="2800" dirty="0">
                <a:solidFill>
                  <a:srgbClr val="000066"/>
                </a:solidFill>
                <a:latin typeface="Times New Roman" panose="02020603050405020304" pitchFamily="18" charset="0"/>
                <a:ea typeface="楷体_GB2312" pitchFamily="49" charset="-122"/>
              </a:rPr>
              <a:t>，</a:t>
            </a:r>
            <a:r>
              <a:rPr kumimoji="1" lang="en-US" altLang="zh-CN" sz="2800" dirty="0">
                <a:solidFill>
                  <a:srgbClr val="000066"/>
                </a:solidFill>
                <a:latin typeface="Times New Roman" panose="02020603050405020304" pitchFamily="18" charset="0"/>
                <a:ea typeface="楷体_GB2312" pitchFamily="49" charset="-122"/>
              </a:rPr>
              <a:t>10</a:t>
            </a:r>
            <a:r>
              <a:rPr kumimoji="1" lang="zh-CN" altLang="en-US" sz="2800" dirty="0">
                <a:solidFill>
                  <a:srgbClr val="000066"/>
                </a:solidFill>
                <a:latin typeface="Times New Roman" panose="02020603050405020304" pitchFamily="18" charset="0"/>
                <a:ea typeface="楷体_GB2312" pitchFamily="49" charset="-122"/>
              </a:rPr>
              <a:t>亿个晶体管</a:t>
            </a:r>
            <a:r>
              <a:rPr kumimoji="1" lang="en-US" altLang="zh-CN" sz="2800" dirty="0">
                <a:solidFill>
                  <a:srgbClr val="000066"/>
                </a:solidFill>
                <a:latin typeface="Times New Roman" panose="02020603050405020304" pitchFamily="18" charset="0"/>
                <a:ea typeface="楷体_GB2312" pitchFamily="49" charset="-122"/>
              </a:rPr>
              <a:t>/</a:t>
            </a:r>
            <a:r>
              <a:rPr kumimoji="1" lang="zh-CN" altLang="en-US" sz="2800" dirty="0">
                <a:solidFill>
                  <a:srgbClr val="000066"/>
                </a:solidFill>
                <a:latin typeface="Times New Roman" panose="02020603050405020304" pitchFamily="18" charset="0"/>
                <a:ea typeface="楷体_GB2312" pitchFamily="49" charset="-122"/>
              </a:rPr>
              <a:t>片、</a:t>
            </a:r>
            <a:r>
              <a:rPr kumimoji="1" lang="en-US" altLang="zh-CN" sz="2800" dirty="0">
                <a:solidFill>
                  <a:srgbClr val="000066"/>
                </a:solidFill>
                <a:latin typeface="Times New Roman" panose="02020603050405020304" pitchFamily="18" charset="0"/>
                <a:ea typeface="楷体_GB2312" pitchFamily="49" charset="-122"/>
              </a:rPr>
              <a:t>ASIC </a:t>
            </a:r>
            <a:r>
              <a:rPr kumimoji="1" lang="zh-CN" altLang="en-US" sz="2800" dirty="0">
                <a:solidFill>
                  <a:srgbClr val="000066"/>
                </a:solidFill>
                <a:latin typeface="Times New Roman" panose="02020603050405020304" pitchFamily="18" charset="0"/>
                <a:ea typeface="楷体_GB2312" pitchFamily="49" charset="-122"/>
              </a:rPr>
              <a:t>制作技术成熟</a:t>
            </a:r>
          </a:p>
          <a:p>
            <a:r>
              <a:rPr kumimoji="1" lang="en-US" altLang="zh-CN" sz="2800" dirty="0">
                <a:solidFill>
                  <a:srgbClr val="000066"/>
                </a:solidFill>
                <a:latin typeface="Times New Roman" panose="02020603050405020304" pitchFamily="18" charset="0"/>
                <a:ea typeface="楷体_GB2312" pitchFamily="49" charset="-122"/>
              </a:rPr>
              <a:t>90</a:t>
            </a:r>
            <a:r>
              <a:rPr kumimoji="1" lang="zh-CN" altLang="en-US" sz="2800" dirty="0">
                <a:solidFill>
                  <a:srgbClr val="000066"/>
                </a:solidFill>
                <a:latin typeface="Times New Roman" panose="02020603050405020304" pitchFamily="18" charset="0"/>
                <a:ea typeface="楷体_GB2312" pitchFamily="49" charset="-122"/>
              </a:rPr>
              <a:t>年代后</a:t>
            </a:r>
            <a:r>
              <a:rPr kumimoji="1" lang="en-US" altLang="zh-CN" sz="2800" dirty="0">
                <a:solidFill>
                  <a:srgbClr val="000066"/>
                </a:solidFill>
                <a:latin typeface="Times New Roman" panose="02020603050405020304" pitchFamily="18" charset="0"/>
                <a:ea typeface="楷体_GB2312" pitchFamily="49" charset="-122"/>
              </a:rPr>
              <a:t>-   </a:t>
            </a:r>
            <a:r>
              <a:rPr lang="en-US" altLang="zh-CN" sz="2800" dirty="0">
                <a:solidFill>
                  <a:srgbClr val="000066"/>
                </a:solidFill>
                <a:latin typeface="Times New Roman" panose="02020603050405020304" pitchFamily="18" charset="0"/>
                <a:ea typeface="楷体_GB2312" pitchFamily="49" charset="-122"/>
              </a:rPr>
              <a:t>97</a:t>
            </a:r>
            <a:r>
              <a:rPr lang="zh-CN" altLang="en-US" sz="2800" dirty="0">
                <a:solidFill>
                  <a:srgbClr val="000066"/>
                </a:solidFill>
                <a:latin typeface="楷体_GB2312" pitchFamily="49" charset="-122"/>
                <a:ea typeface="楷体_GB2312" pitchFamily="49" charset="-122"/>
              </a:rPr>
              <a:t>年一片集成电路上有</a:t>
            </a:r>
            <a:r>
              <a:rPr lang="en-US" altLang="zh-CN" sz="2800" dirty="0">
                <a:solidFill>
                  <a:srgbClr val="000066"/>
                </a:solidFill>
                <a:latin typeface="Times New Roman" panose="02020603050405020304" pitchFamily="18" charset="0"/>
                <a:ea typeface="楷体_GB2312" pitchFamily="49" charset="-122"/>
              </a:rPr>
              <a:t>40</a:t>
            </a:r>
            <a:r>
              <a:rPr lang="zh-CN" altLang="en-US" sz="2800" dirty="0">
                <a:solidFill>
                  <a:srgbClr val="000066"/>
                </a:solidFill>
                <a:latin typeface="楷体_GB2312" pitchFamily="49" charset="-122"/>
                <a:ea typeface="楷体_GB2312" pitchFamily="49" charset="-122"/>
              </a:rPr>
              <a:t>亿个晶体管。</a:t>
            </a:r>
          </a:p>
          <a:p>
            <a:r>
              <a:rPr kumimoji="1" lang="zh-CN" altLang="en-US" sz="2800" dirty="0">
                <a:solidFill>
                  <a:srgbClr val="000066"/>
                </a:solidFill>
                <a:latin typeface="Times New Roman" panose="02020603050405020304" pitchFamily="18" charset="0"/>
                <a:ea typeface="楷体_GB2312" pitchFamily="49" charset="-122"/>
              </a:rPr>
              <a:t>目前</a:t>
            </a:r>
            <a:r>
              <a:rPr kumimoji="1" lang="en-US" altLang="zh-CN" sz="2800" dirty="0">
                <a:solidFill>
                  <a:srgbClr val="000066"/>
                </a:solidFill>
                <a:latin typeface="Times New Roman" panose="02020603050405020304" pitchFamily="18" charset="0"/>
                <a:ea typeface="楷体_GB2312" pitchFamily="49" charset="-122"/>
              </a:rPr>
              <a:t>--   </a:t>
            </a:r>
            <a:r>
              <a:rPr kumimoji="1" lang="zh-CN" altLang="en-US" sz="2800" dirty="0">
                <a:solidFill>
                  <a:srgbClr val="000066"/>
                </a:solidFill>
                <a:latin typeface="Times New Roman" panose="02020603050405020304" pitchFamily="18" charset="0"/>
                <a:ea typeface="楷体_GB2312" pitchFamily="49" charset="-122"/>
              </a:rPr>
              <a:t>芯片内部的布线细微到纳米量级</a:t>
            </a:r>
            <a:br>
              <a:rPr kumimoji="1" lang="en-US" altLang="zh-CN" sz="2800" dirty="0">
                <a:solidFill>
                  <a:srgbClr val="000066"/>
                </a:solidFill>
                <a:latin typeface="Times New Roman" panose="02020603050405020304" pitchFamily="18" charset="0"/>
                <a:ea typeface="楷体_GB2312" pitchFamily="49" charset="-122"/>
              </a:rPr>
            </a:br>
            <a:r>
              <a:rPr kumimoji="1" lang="zh-CN" altLang="en-US" sz="2800" dirty="0">
                <a:solidFill>
                  <a:srgbClr val="000066"/>
                </a:solidFill>
                <a:latin typeface="Times New Roman" panose="02020603050405020304" pitchFamily="18" charset="0"/>
                <a:ea typeface="楷体_GB2312" pitchFamily="49" charset="-122"/>
              </a:rPr>
              <a:t>如微处理器的时钟频率超过</a:t>
            </a:r>
            <a:r>
              <a:rPr kumimoji="1" lang="en-US" altLang="zh-CN" sz="2800" dirty="0">
                <a:solidFill>
                  <a:srgbClr val="000066"/>
                </a:solidFill>
                <a:latin typeface="Times New Roman" panose="02020603050405020304" pitchFamily="18" charset="0"/>
                <a:ea typeface="楷体_GB2312" pitchFamily="49" charset="-122"/>
              </a:rPr>
              <a:t>3GHz(10</a:t>
            </a:r>
            <a:r>
              <a:rPr kumimoji="1" lang="en-US" altLang="zh-CN" sz="2800" baseline="30000" dirty="0">
                <a:solidFill>
                  <a:srgbClr val="000066"/>
                </a:solidFill>
                <a:latin typeface="Times New Roman" panose="02020603050405020304" pitchFamily="18" charset="0"/>
                <a:ea typeface="楷体_GB2312" pitchFamily="49" charset="-122"/>
              </a:rPr>
              <a:t>9</a:t>
            </a:r>
            <a:r>
              <a:rPr kumimoji="1" lang="en-US" altLang="zh-CN" sz="2800" dirty="0">
                <a:solidFill>
                  <a:srgbClr val="000066"/>
                </a:solidFill>
                <a:latin typeface="Times New Roman" panose="02020603050405020304" pitchFamily="18" charset="0"/>
                <a:ea typeface="楷体_GB2312" pitchFamily="49" charset="-122"/>
              </a:rPr>
              <a:t>Hz)</a:t>
            </a:r>
            <a:r>
              <a:rPr kumimoji="1" lang="zh-CN" altLang="en-US" sz="2800" dirty="0">
                <a:solidFill>
                  <a:srgbClr val="000066"/>
                </a:solidFill>
                <a:latin typeface="Times New Roman" panose="02020603050405020304" pitchFamily="18" charset="0"/>
                <a:ea typeface="楷体_GB2312" pitchFamily="49" charset="-122"/>
              </a:rPr>
              <a:t>，高达</a:t>
            </a:r>
            <a:r>
              <a:rPr kumimoji="1" lang="en-US" altLang="zh-CN" sz="2800" dirty="0">
                <a:solidFill>
                  <a:srgbClr val="000066"/>
                </a:solidFill>
                <a:latin typeface="Times New Roman" panose="02020603050405020304" pitchFamily="18" charset="0"/>
                <a:ea typeface="楷体_GB2312" pitchFamily="49" charset="-122"/>
              </a:rPr>
              <a:t>6.8GHz</a:t>
            </a:r>
          </a:p>
          <a:p>
            <a:r>
              <a:rPr kumimoji="1" lang="zh-CN" altLang="en-US" sz="2800" dirty="0">
                <a:solidFill>
                  <a:srgbClr val="000066"/>
                </a:solidFill>
                <a:latin typeface="Times New Roman" panose="02020603050405020304" pitchFamily="18" charset="0"/>
                <a:ea typeface="楷体_GB2312" pitchFamily="49" charset="-122"/>
              </a:rPr>
              <a:t>将来</a:t>
            </a:r>
            <a:r>
              <a:rPr kumimoji="1" lang="en-US" altLang="zh-CN" sz="2800" dirty="0">
                <a:solidFill>
                  <a:srgbClr val="000066"/>
                </a:solidFill>
                <a:latin typeface="Times New Roman" panose="02020603050405020304" pitchFamily="18" charset="0"/>
                <a:ea typeface="楷体_GB2312" pitchFamily="49" charset="-122"/>
              </a:rPr>
              <a:t>-   </a:t>
            </a:r>
            <a:r>
              <a:rPr kumimoji="1" lang="zh-CN" altLang="en-US" sz="2800" dirty="0">
                <a:solidFill>
                  <a:srgbClr val="000066"/>
                </a:solidFill>
                <a:latin typeface="Times New Roman" panose="02020603050405020304" pitchFamily="18" charset="0"/>
                <a:ea typeface="楷体_GB2312" pitchFamily="49" charset="-122"/>
              </a:rPr>
              <a:t>高分子材料或生物材料制成密度更高、三维结构的电路</a:t>
            </a:r>
            <a:endParaRPr lang="zh-CN" altLang="en-US" sz="2800" dirty="0"/>
          </a:p>
        </p:txBody>
      </p:sp>
      <p:sp>
        <p:nvSpPr>
          <p:cNvPr id="20" name="椭圆 19"/>
          <p:cNvSpPr/>
          <p:nvPr/>
        </p:nvSpPr>
        <p:spPr bwMode="auto">
          <a:xfrm>
            <a:off x="4886838" y="1150032"/>
            <a:ext cx="792088" cy="468052"/>
          </a:xfrm>
          <a:prstGeom prst="ellipse">
            <a:avLst/>
          </a:prstGeom>
          <a:noFill/>
          <a:ln w="38100" cap="flat" cmpd="sng" algn="ctr">
            <a:solidFill>
              <a:schemeClr val="accent6">
                <a:lumMod val="60000"/>
                <a:lumOff val="40000"/>
              </a:scheme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21" name="椭圆 20"/>
          <p:cNvSpPr/>
          <p:nvPr/>
        </p:nvSpPr>
        <p:spPr bwMode="auto">
          <a:xfrm>
            <a:off x="7895628" y="1086481"/>
            <a:ext cx="792088" cy="468052"/>
          </a:xfrm>
          <a:prstGeom prst="ellipse">
            <a:avLst/>
          </a:prstGeom>
          <a:noFill/>
          <a:ln w="38100" cap="flat" cmpd="sng" algn="ctr">
            <a:solidFill>
              <a:schemeClr val="accent6">
                <a:lumMod val="60000"/>
                <a:lumOff val="40000"/>
              </a:scheme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22" name="椭圆 21"/>
          <p:cNvSpPr/>
          <p:nvPr/>
        </p:nvSpPr>
        <p:spPr bwMode="auto">
          <a:xfrm>
            <a:off x="2202779" y="1926023"/>
            <a:ext cx="1284884" cy="468052"/>
          </a:xfrm>
          <a:prstGeom prst="ellipse">
            <a:avLst/>
          </a:prstGeom>
          <a:noFill/>
          <a:ln w="38100" cap="flat" cmpd="sng" algn="ctr">
            <a:solidFill>
              <a:schemeClr val="accent6">
                <a:lumMod val="60000"/>
                <a:lumOff val="40000"/>
              </a:scheme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23" name="椭圆 22"/>
          <p:cNvSpPr/>
          <p:nvPr/>
        </p:nvSpPr>
        <p:spPr bwMode="auto">
          <a:xfrm>
            <a:off x="6387560" y="1926023"/>
            <a:ext cx="1284884" cy="468052"/>
          </a:xfrm>
          <a:prstGeom prst="ellipse">
            <a:avLst/>
          </a:prstGeom>
          <a:noFill/>
          <a:ln w="38100" cap="flat" cmpd="sng" algn="ctr">
            <a:solidFill>
              <a:schemeClr val="accent6">
                <a:lumMod val="60000"/>
                <a:lumOff val="40000"/>
              </a:scheme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Tree>
    <p:custDataLst>
      <p:tags r:id="rId1"/>
    </p:custDataLst>
    <p:extLst>
      <p:ext uri="{BB962C8B-B14F-4D97-AF65-F5344CB8AC3E}">
        <p14:creationId xmlns:p14="http://schemas.microsoft.com/office/powerpoint/2010/main" val="3612950857"/>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blinds(horizontal)">
                                      <p:cBhvr>
                                        <p:cTn id="37" dur="5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blinds(horizontal)">
                                      <p:cBhvr>
                                        <p:cTn id="42" dur="5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blinds(horizontal)">
                                      <p:cBhvr>
                                        <p:cTn id="4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9" name="Text Box 11"/>
          <p:cNvSpPr txBox="1">
            <a:spLocks noChangeArrowheads="1"/>
          </p:cNvSpPr>
          <p:nvPr/>
        </p:nvSpPr>
        <p:spPr bwMode="auto">
          <a:xfrm>
            <a:off x="466725" y="476250"/>
            <a:ext cx="7343775"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800" dirty="0">
                <a:solidFill>
                  <a:srgbClr val="000066"/>
                </a:solidFill>
                <a:latin typeface="楷体_GB2312" pitchFamily="49" charset="-122"/>
                <a:ea typeface="楷体_GB2312" pitchFamily="49" charset="-122"/>
              </a:rPr>
              <a:t>电路设计方法</a:t>
            </a:r>
            <a:r>
              <a:rPr kumimoji="1" lang="zh-CN" altLang="en-US" sz="2800" dirty="0">
                <a:solidFill>
                  <a:srgbClr val="040468"/>
                </a:solidFill>
                <a:latin typeface="楷体_GB2312" pitchFamily="49" charset="-122"/>
                <a:ea typeface="楷体_GB2312" pitchFamily="49" charset="-122"/>
              </a:rPr>
              <a:t>伴随器件变化从传统走向现代</a:t>
            </a:r>
          </a:p>
        </p:txBody>
      </p:sp>
      <p:sp>
        <p:nvSpPr>
          <p:cNvPr id="380940" name="Text Box 12"/>
          <p:cNvSpPr txBox="1">
            <a:spLocks noChangeArrowheads="1"/>
          </p:cNvSpPr>
          <p:nvPr/>
        </p:nvSpPr>
        <p:spPr bwMode="auto">
          <a:xfrm>
            <a:off x="684213" y="1412875"/>
            <a:ext cx="345916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a:solidFill>
                  <a:srgbClr val="040468"/>
                </a:solidFill>
                <a:latin typeface="楷体_GB2312" pitchFamily="49" charset="-122"/>
                <a:ea typeface="楷体_GB2312" pitchFamily="49" charset="-122"/>
                <a:sym typeface="Symbol" panose="05050102010706020507" pitchFamily="18" charset="2"/>
              </a:rPr>
              <a:t>a)</a:t>
            </a:r>
            <a:r>
              <a:rPr kumimoji="1" lang="zh-CN" altLang="en-US" sz="2400">
                <a:solidFill>
                  <a:srgbClr val="040468"/>
                </a:solidFill>
                <a:latin typeface="楷体_GB2312" pitchFamily="49" charset="-122"/>
                <a:ea typeface="楷体_GB2312" pitchFamily="49" charset="-122"/>
                <a:sym typeface="Symbol" panose="05050102010706020507" pitchFamily="18" charset="2"/>
              </a:rPr>
              <a:t>传统的设计方法：</a:t>
            </a:r>
            <a:endParaRPr kumimoji="1" lang="zh-CN" altLang="en-US" sz="2400">
              <a:solidFill>
                <a:srgbClr val="040468"/>
              </a:solidFill>
              <a:latin typeface="楷体_GB2312" pitchFamily="49" charset="-122"/>
              <a:ea typeface="楷体_GB2312" pitchFamily="49" charset="-122"/>
            </a:endParaRPr>
          </a:p>
        </p:txBody>
      </p:sp>
      <p:sp>
        <p:nvSpPr>
          <p:cNvPr id="380941" name="Text Box 13"/>
          <p:cNvSpPr txBox="1">
            <a:spLocks noChangeArrowheads="1"/>
          </p:cNvSpPr>
          <p:nvPr/>
        </p:nvSpPr>
        <p:spPr bwMode="auto">
          <a:xfrm>
            <a:off x="4572000" y="1406776"/>
            <a:ext cx="34575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dirty="0">
                <a:solidFill>
                  <a:srgbClr val="040468"/>
                </a:solidFill>
                <a:latin typeface="楷体_GB2312" pitchFamily="49" charset="-122"/>
                <a:ea typeface="楷体_GB2312" pitchFamily="49" charset="-122"/>
                <a:sym typeface="Symbol" panose="05050102010706020507" pitchFamily="18" charset="2"/>
              </a:rPr>
              <a:t>b)</a:t>
            </a:r>
            <a:r>
              <a:rPr kumimoji="1" lang="zh-CN" altLang="en-US" sz="2400" dirty="0">
                <a:solidFill>
                  <a:srgbClr val="040468"/>
                </a:solidFill>
                <a:latin typeface="楷体_GB2312" pitchFamily="49" charset="-122"/>
                <a:ea typeface="楷体_GB2312" pitchFamily="49" charset="-122"/>
                <a:sym typeface="Symbol" panose="05050102010706020507" pitchFamily="18" charset="2"/>
              </a:rPr>
              <a:t>现代的设计方法：</a:t>
            </a:r>
            <a:endParaRPr kumimoji="1" lang="zh-CN" altLang="en-US" sz="2400" dirty="0">
              <a:solidFill>
                <a:srgbClr val="040468"/>
              </a:solidFill>
              <a:latin typeface="楷体_GB2312" pitchFamily="49" charset="-122"/>
              <a:ea typeface="楷体_GB2312" pitchFamily="49" charset="-122"/>
            </a:endParaRPr>
          </a:p>
        </p:txBody>
      </p:sp>
      <p:grpSp>
        <p:nvGrpSpPr>
          <p:cNvPr id="380942" name="Group 14"/>
          <p:cNvGrpSpPr>
            <a:grpSpLocks/>
          </p:cNvGrpSpPr>
          <p:nvPr/>
        </p:nvGrpSpPr>
        <p:grpSpPr bwMode="auto">
          <a:xfrm>
            <a:off x="684213" y="2133600"/>
            <a:ext cx="3874139" cy="3988337"/>
            <a:chOff x="2352" y="720"/>
            <a:chExt cx="3889" cy="3973"/>
          </a:xfrm>
        </p:grpSpPr>
        <p:sp>
          <p:nvSpPr>
            <p:cNvPr id="380943" name="Text Box 15"/>
            <p:cNvSpPr txBox="1">
              <a:spLocks noChangeArrowheads="1"/>
            </p:cNvSpPr>
            <p:nvPr/>
          </p:nvSpPr>
          <p:spPr bwMode="auto">
            <a:xfrm>
              <a:off x="2352" y="720"/>
              <a:ext cx="3686" cy="2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342900" indent="-342900" algn="just">
                <a:lnSpc>
                  <a:spcPct val="13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自下而上的设计方法；</a:t>
              </a:r>
              <a:endParaRPr kumimoji="1" lang="en-US" altLang="zh-CN" sz="2400" dirty="0">
                <a:solidFill>
                  <a:srgbClr val="040468"/>
                </a:solidFill>
                <a:latin typeface="楷体_GB2312" pitchFamily="49" charset="-122"/>
                <a:ea typeface="楷体_GB2312" pitchFamily="49" charset="-122"/>
              </a:endParaRPr>
            </a:p>
            <a:p>
              <a:pPr marL="342900" indent="-342900" algn="just">
                <a:lnSpc>
                  <a:spcPct val="13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由人工组装</a:t>
              </a:r>
              <a:r>
                <a:rPr kumimoji="1" lang="en-US" altLang="zh-CN" sz="2400" dirty="0">
                  <a:solidFill>
                    <a:srgbClr val="040468"/>
                  </a:solidFill>
                  <a:latin typeface="楷体_GB2312" pitchFamily="49" charset="-122"/>
                  <a:ea typeface="楷体_GB2312" pitchFamily="49" charset="-122"/>
                </a:rPr>
                <a:t>,</a:t>
              </a:r>
              <a:r>
                <a:rPr kumimoji="1" lang="zh-CN" altLang="en-US" sz="2400" dirty="0">
                  <a:solidFill>
                    <a:srgbClr val="040468"/>
                  </a:solidFill>
                  <a:latin typeface="楷体_GB2312" pitchFamily="49" charset="-122"/>
                  <a:ea typeface="楷体_GB2312" pitchFamily="49" charset="-122"/>
                </a:rPr>
                <a:t>经反复调试、验证、修改完成；</a:t>
              </a:r>
              <a:endParaRPr kumimoji="1" lang="en-US" altLang="zh-CN" sz="2400" dirty="0">
                <a:solidFill>
                  <a:srgbClr val="040468"/>
                </a:solidFill>
                <a:latin typeface="楷体_GB2312" pitchFamily="49" charset="-122"/>
                <a:ea typeface="楷体_GB2312" pitchFamily="49" charset="-122"/>
              </a:endParaRPr>
            </a:p>
            <a:p>
              <a:pPr marL="342900" indent="-342900" algn="just">
                <a:lnSpc>
                  <a:spcPct val="13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所用的元器件较多，电路可靠性差；</a:t>
              </a:r>
              <a:endParaRPr kumimoji="1" lang="en-US" altLang="zh-CN" sz="2400" dirty="0">
                <a:solidFill>
                  <a:srgbClr val="040468"/>
                </a:solidFill>
                <a:latin typeface="楷体_GB2312" pitchFamily="49" charset="-122"/>
                <a:ea typeface="楷体_GB2312" pitchFamily="49" charset="-122"/>
              </a:endParaRPr>
            </a:p>
            <a:p>
              <a:pPr marL="342900" indent="-342900" algn="just">
                <a:lnSpc>
                  <a:spcPct val="13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设计周期长。</a:t>
              </a:r>
            </a:p>
          </p:txBody>
        </p:sp>
        <p:sp>
          <p:nvSpPr>
            <p:cNvPr id="380944" name="Rectangle 16"/>
            <p:cNvSpPr>
              <a:spLocks noChangeArrowheads="1"/>
            </p:cNvSpPr>
            <p:nvPr/>
          </p:nvSpPr>
          <p:spPr bwMode="auto">
            <a:xfrm>
              <a:off x="2352" y="720"/>
              <a:ext cx="3889" cy="3973"/>
            </a:xfrm>
            <a:prstGeom prst="rect">
              <a:avLst/>
            </a:prstGeom>
            <a:noFill/>
            <a:ln w="57150" cmpd="thinThick">
              <a:solidFill>
                <a:srgbClr val="33CCCC"/>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grpSp>
        <p:nvGrpSpPr>
          <p:cNvPr id="380945" name="Group 17"/>
          <p:cNvGrpSpPr>
            <a:grpSpLocks/>
          </p:cNvGrpSpPr>
          <p:nvPr/>
        </p:nvGrpSpPr>
        <p:grpSpPr bwMode="auto">
          <a:xfrm>
            <a:off x="4558832" y="2133601"/>
            <a:ext cx="4248150" cy="3988336"/>
            <a:chOff x="2342" y="2448"/>
            <a:chExt cx="3226" cy="2130"/>
          </a:xfrm>
        </p:grpSpPr>
        <p:sp>
          <p:nvSpPr>
            <p:cNvPr id="380946" name="Text Box 18"/>
            <p:cNvSpPr txBox="1">
              <a:spLocks noChangeArrowheads="1"/>
            </p:cNvSpPr>
            <p:nvPr/>
          </p:nvSpPr>
          <p:spPr bwMode="auto">
            <a:xfrm>
              <a:off x="2342" y="2448"/>
              <a:ext cx="3226" cy="1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342900" indent="-342900" algn="l">
                <a:lnSpc>
                  <a:spcPct val="120000"/>
                </a:lnSpc>
                <a:buFont typeface="Arial" panose="020B0604020202020204" pitchFamily="34" charset="0"/>
                <a:buChar char="•"/>
              </a:pPr>
              <a:r>
                <a:rPr kumimoji="1" lang="zh-CN" altLang="en-US" sz="2400" dirty="0">
                  <a:solidFill>
                    <a:srgbClr val="040468"/>
                  </a:solidFill>
                  <a:latin typeface="Times New Roman" panose="02020603050405020304" pitchFamily="18" charset="0"/>
                  <a:ea typeface="楷体_GB2312" pitchFamily="49" charset="-122"/>
                </a:rPr>
                <a:t>现代</a:t>
              </a:r>
              <a:r>
                <a:rPr kumimoji="1" lang="en-US" altLang="zh-CN" sz="2400" dirty="0">
                  <a:solidFill>
                    <a:srgbClr val="040468"/>
                  </a:solidFill>
                  <a:latin typeface="Times New Roman" panose="02020603050405020304" pitchFamily="18" charset="0"/>
                  <a:ea typeface="楷体_GB2312" pitchFamily="49" charset="-122"/>
                </a:rPr>
                <a:t>EDA</a:t>
              </a:r>
              <a:r>
                <a:rPr kumimoji="1" lang="zh-CN" altLang="en-US" sz="2400" dirty="0">
                  <a:solidFill>
                    <a:srgbClr val="040468"/>
                  </a:solidFill>
                  <a:latin typeface="楷体_GB2312" pitchFamily="49" charset="-122"/>
                  <a:ea typeface="楷体_GB2312" pitchFamily="49" charset="-122"/>
                </a:rPr>
                <a:t>技术实现硬件设计软件化</a:t>
              </a:r>
              <a:r>
                <a:rPr kumimoji="1" lang="en-US" altLang="zh-CN" sz="2400" dirty="0">
                  <a:solidFill>
                    <a:srgbClr val="040468"/>
                  </a:solidFill>
                  <a:latin typeface="楷体_GB2312" pitchFamily="49" charset="-122"/>
                  <a:ea typeface="楷体_GB2312" pitchFamily="49" charset="-122"/>
                </a:rPr>
                <a:t>;</a:t>
              </a:r>
            </a:p>
            <a:p>
              <a:pPr marL="342900" indent="-342900" algn="l">
                <a:lnSpc>
                  <a:spcPct val="12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从上到下设计方法</a:t>
              </a:r>
              <a:r>
                <a:rPr kumimoji="1" lang="en-US" altLang="zh-CN" sz="2400" dirty="0">
                  <a:solidFill>
                    <a:srgbClr val="040468"/>
                  </a:solidFill>
                  <a:latin typeface="楷体_GB2312" pitchFamily="49" charset="-122"/>
                  <a:ea typeface="楷体_GB2312" pitchFamily="49" charset="-122"/>
                </a:rPr>
                <a:t>;</a:t>
              </a:r>
            </a:p>
            <a:p>
              <a:pPr marL="342900" indent="-342900" algn="l">
                <a:lnSpc>
                  <a:spcPct val="12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电路从设计、仿真 到实现全通过计算机完成；</a:t>
              </a:r>
              <a:endParaRPr kumimoji="1" lang="en-US" altLang="zh-CN" sz="2400" dirty="0">
                <a:solidFill>
                  <a:srgbClr val="040468"/>
                </a:solidFill>
                <a:latin typeface="楷体_GB2312" pitchFamily="49" charset="-122"/>
                <a:ea typeface="楷体_GB2312" pitchFamily="49" charset="-122"/>
              </a:endParaRPr>
            </a:p>
            <a:p>
              <a:pPr marL="342900" indent="-342900" algn="l">
                <a:lnSpc>
                  <a:spcPct val="12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可编程芯片与少量辅助芯片构成，可靠性高；</a:t>
              </a:r>
              <a:endParaRPr kumimoji="1" lang="en-US" altLang="zh-CN" sz="2400" dirty="0">
                <a:solidFill>
                  <a:srgbClr val="040468"/>
                </a:solidFill>
                <a:latin typeface="楷体_GB2312" pitchFamily="49" charset="-122"/>
                <a:ea typeface="楷体_GB2312" pitchFamily="49" charset="-122"/>
              </a:endParaRPr>
            </a:p>
            <a:p>
              <a:pPr marL="342900" indent="-342900" algn="l">
                <a:lnSpc>
                  <a:spcPct val="120000"/>
                </a:lnSpc>
                <a:buFont typeface="Arial" panose="020B0604020202020204" pitchFamily="34" charset="0"/>
                <a:buChar char="•"/>
              </a:pPr>
              <a:r>
                <a:rPr kumimoji="1" lang="zh-CN" altLang="en-US" sz="2400" dirty="0">
                  <a:solidFill>
                    <a:srgbClr val="040468"/>
                  </a:solidFill>
                  <a:latin typeface="楷体_GB2312" pitchFamily="49" charset="-122"/>
                  <a:ea typeface="楷体_GB2312" pitchFamily="49" charset="-122"/>
                </a:rPr>
                <a:t>设计周期短。</a:t>
              </a:r>
            </a:p>
          </p:txBody>
        </p:sp>
        <p:sp>
          <p:nvSpPr>
            <p:cNvPr id="380947" name="Rectangle 19"/>
            <p:cNvSpPr>
              <a:spLocks noChangeArrowheads="1"/>
            </p:cNvSpPr>
            <p:nvPr/>
          </p:nvSpPr>
          <p:spPr bwMode="auto">
            <a:xfrm>
              <a:off x="2352" y="2448"/>
              <a:ext cx="3216" cy="2130"/>
            </a:xfrm>
            <a:prstGeom prst="rect">
              <a:avLst/>
            </a:prstGeom>
            <a:noFill/>
            <a:ln w="57150" cmpd="thinThick">
              <a:solidFill>
                <a:srgbClr val="33CCCC"/>
              </a:solidFill>
              <a:miter lim="800000"/>
              <a:headEnd/>
              <a:tailEnd/>
            </a:ln>
            <a:extLst>
              <a:ext uri="{909E8E84-426E-40DD-AFC4-6F175D3DCCD1}">
                <a14:hiddenFill xmlns:a14="http://schemas.microsoft.com/office/drawing/2010/main">
                  <a:solidFill>
                    <a:srgbClr val="33CCCC"/>
                  </a:solidFill>
                </a14:hiddenFill>
              </a:ext>
            </a:extLst>
          </p:spPr>
          <p:txBody>
            <a:bodyPr wrap="none" anchor="ctr"/>
            <a:lstStyle/>
            <a:p>
              <a:endParaRPr lang="zh-CN" altLang="en-US"/>
            </a:p>
          </p:txBody>
        </p:sp>
      </p:grpSp>
    </p:spTree>
    <p:custDataLst>
      <p:tags r:id="rId1"/>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0940"/>
                                        </p:tgtEl>
                                        <p:attrNameLst>
                                          <p:attrName>style.visibility</p:attrName>
                                        </p:attrNameLst>
                                      </p:cBhvr>
                                      <p:to>
                                        <p:strVal val="visible"/>
                                      </p:to>
                                    </p:set>
                                    <p:animEffect transition="in" filter="strips(downRight)">
                                      <p:cBhvr>
                                        <p:cTn id="7" dur="500"/>
                                        <p:tgtEl>
                                          <p:spTgt spid="3809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80942"/>
                                        </p:tgtEl>
                                        <p:attrNameLst>
                                          <p:attrName>style.visibility</p:attrName>
                                        </p:attrNameLst>
                                      </p:cBhvr>
                                      <p:to>
                                        <p:strVal val="visible"/>
                                      </p:to>
                                    </p:set>
                                    <p:animEffect transition="in" filter="strips(downRight)">
                                      <p:cBhvr>
                                        <p:cTn id="12" dur="500"/>
                                        <p:tgtEl>
                                          <p:spTgt spid="3809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0941"/>
                                        </p:tgtEl>
                                        <p:attrNameLst>
                                          <p:attrName>style.visibility</p:attrName>
                                        </p:attrNameLst>
                                      </p:cBhvr>
                                      <p:to>
                                        <p:strVal val="visible"/>
                                      </p:to>
                                    </p:set>
                                    <p:animEffect transition="in" filter="strips(downRight)">
                                      <p:cBhvr>
                                        <p:cTn id="17" dur="500"/>
                                        <p:tgtEl>
                                          <p:spTgt spid="3809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80945"/>
                                        </p:tgtEl>
                                        <p:attrNameLst>
                                          <p:attrName>style.visibility</p:attrName>
                                        </p:attrNameLst>
                                      </p:cBhvr>
                                      <p:to>
                                        <p:strVal val="visible"/>
                                      </p:to>
                                    </p:set>
                                    <p:animEffect transition="in" filter="strips(downRight)">
                                      <p:cBhvr>
                                        <p:cTn id="22" dur="500"/>
                                        <p:tgtEl>
                                          <p:spTgt spid="380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40" grpId="0"/>
      <p:bldP spid="3809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63" name="Text Box 11"/>
          <p:cNvSpPr txBox="1">
            <a:spLocks noChangeArrowheads="1"/>
          </p:cNvSpPr>
          <p:nvPr/>
        </p:nvSpPr>
        <p:spPr bwMode="auto">
          <a:xfrm>
            <a:off x="358775" y="1120775"/>
            <a:ext cx="8677275" cy="1516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lnSpc>
                <a:spcPct val="130000"/>
              </a:lnSpc>
            </a:pPr>
            <a:r>
              <a:rPr kumimoji="1" lang="en-US" altLang="zh-CN" sz="2400">
                <a:solidFill>
                  <a:srgbClr val="040468"/>
                </a:solidFill>
                <a:latin typeface="Times New Roman" panose="02020603050405020304" pitchFamily="18" charset="0"/>
                <a:ea typeface="楷体_GB2312" pitchFamily="49" charset="-122"/>
              </a:rPr>
              <a:t>        EDA</a:t>
            </a:r>
            <a:r>
              <a:rPr kumimoji="1" lang="zh-CN" altLang="en-US" sz="2400">
                <a:solidFill>
                  <a:srgbClr val="040468"/>
                </a:solidFill>
                <a:latin typeface="Times New Roman" panose="02020603050405020304" pitchFamily="18" charset="0"/>
                <a:ea typeface="楷体_GB2312" pitchFamily="49" charset="-122"/>
              </a:rPr>
              <a:t>技术以计算机为基本工具、借助于软件设计平台，自动完成数字系统的仿真、逻辑综合、布局布线等工作。最后下载到芯片，实现系统功能。使硬件设计软件化。</a:t>
            </a:r>
          </a:p>
        </p:txBody>
      </p:sp>
      <p:pic>
        <p:nvPicPr>
          <p:cNvPr id="381964" name="Picture 12" descr="计算机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2908300"/>
            <a:ext cx="3200400" cy="3200400"/>
          </a:xfrm>
          <a:prstGeom prst="rect">
            <a:avLst/>
          </a:prstGeom>
          <a:noFill/>
          <a:extLst>
            <a:ext uri="{909E8E84-426E-40DD-AFC4-6F175D3DCCD1}">
              <a14:hiddenFill xmlns:a14="http://schemas.microsoft.com/office/drawing/2010/main">
                <a:solidFill>
                  <a:srgbClr val="FFFFFF"/>
                </a:solidFill>
              </a14:hiddenFill>
            </a:ext>
          </a:extLst>
        </p:spPr>
      </p:pic>
      <p:grpSp>
        <p:nvGrpSpPr>
          <p:cNvPr id="381965" name="Group 13"/>
          <p:cNvGrpSpPr>
            <a:grpSpLocks/>
          </p:cNvGrpSpPr>
          <p:nvPr/>
        </p:nvGrpSpPr>
        <p:grpSpPr bwMode="auto">
          <a:xfrm>
            <a:off x="395288" y="2997200"/>
            <a:ext cx="4779962" cy="1106488"/>
            <a:chOff x="340" y="2205"/>
            <a:chExt cx="3011" cy="697"/>
          </a:xfrm>
        </p:grpSpPr>
        <p:sp>
          <p:nvSpPr>
            <p:cNvPr id="381966" name="Text Box 14"/>
            <p:cNvSpPr txBox="1">
              <a:spLocks noChangeArrowheads="1"/>
            </p:cNvSpPr>
            <p:nvPr/>
          </p:nvSpPr>
          <p:spPr bwMode="auto">
            <a:xfrm>
              <a:off x="385" y="2205"/>
              <a:ext cx="2136"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a:solidFill>
                    <a:srgbClr val="040468"/>
                  </a:solidFill>
                  <a:latin typeface="Times New Roman" panose="02020603050405020304" pitchFamily="18" charset="0"/>
                  <a:ea typeface="楷体_GB2312" pitchFamily="49" charset="-122"/>
                </a:rPr>
                <a:t>1</a:t>
              </a:r>
              <a:r>
                <a:rPr kumimoji="1" lang="zh-CN" altLang="en-US" sz="2400">
                  <a:solidFill>
                    <a:srgbClr val="040468"/>
                  </a:solidFill>
                  <a:latin typeface="Times New Roman" panose="02020603050405020304" pitchFamily="18" charset="0"/>
                  <a:ea typeface="楷体_GB2312" pitchFamily="49" charset="-122"/>
                </a:rPr>
                <a:t>、设计：</a:t>
              </a:r>
            </a:p>
          </p:txBody>
        </p:sp>
        <p:sp>
          <p:nvSpPr>
            <p:cNvPr id="381967" name="Text Box 15"/>
            <p:cNvSpPr txBox="1">
              <a:spLocks noChangeArrowheads="1"/>
            </p:cNvSpPr>
            <p:nvPr/>
          </p:nvSpPr>
          <p:spPr bwMode="auto">
            <a:xfrm>
              <a:off x="340" y="2614"/>
              <a:ext cx="301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r>
                <a:rPr kumimoji="1" lang="zh-CN" altLang="en-US" sz="2400">
                  <a:solidFill>
                    <a:srgbClr val="040468"/>
                  </a:solidFill>
                  <a:latin typeface="Times New Roman" panose="02020603050405020304" pitchFamily="18" charset="0"/>
                  <a:ea typeface="楷体_GB2312" pitchFamily="49" charset="-122"/>
                </a:rPr>
                <a:t>在计算机上利用软件平台进行设计</a:t>
              </a:r>
            </a:p>
          </p:txBody>
        </p:sp>
      </p:grpSp>
      <p:pic>
        <p:nvPicPr>
          <p:cNvPr id="381968" name="Picture 16" descr="jiemi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5600" y="2852738"/>
            <a:ext cx="3505200" cy="3197225"/>
          </a:xfrm>
          <a:prstGeom prst="rect">
            <a:avLst/>
          </a:prstGeom>
          <a:noFill/>
          <a:extLst>
            <a:ext uri="{909E8E84-426E-40DD-AFC4-6F175D3DCCD1}">
              <a14:hiddenFill xmlns:a14="http://schemas.microsoft.com/office/drawing/2010/main">
                <a:solidFill>
                  <a:srgbClr val="FFFFFF"/>
                </a:solidFill>
              </a14:hiddenFill>
            </a:ext>
          </a:extLst>
        </p:spPr>
      </p:pic>
      <p:sp>
        <p:nvSpPr>
          <p:cNvPr id="381969" name="Text Box 17"/>
          <p:cNvSpPr txBox="1">
            <a:spLocks noChangeArrowheads="1"/>
          </p:cNvSpPr>
          <p:nvPr/>
        </p:nvSpPr>
        <p:spPr bwMode="auto">
          <a:xfrm>
            <a:off x="2266950" y="4292600"/>
            <a:ext cx="20161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400">
                <a:solidFill>
                  <a:srgbClr val="040468"/>
                </a:solidFill>
                <a:latin typeface="Times New Roman" panose="02020603050405020304" pitchFamily="18" charset="0"/>
                <a:ea typeface="楷体_GB2312" pitchFamily="49" charset="-122"/>
              </a:rPr>
              <a:t>原理图设计</a:t>
            </a:r>
          </a:p>
        </p:txBody>
      </p:sp>
      <p:sp>
        <p:nvSpPr>
          <p:cNvPr id="381970" name="Text Box 18"/>
          <p:cNvSpPr txBox="1">
            <a:spLocks noChangeArrowheads="1"/>
          </p:cNvSpPr>
          <p:nvPr/>
        </p:nvSpPr>
        <p:spPr bwMode="auto">
          <a:xfrm>
            <a:off x="2266950" y="4868863"/>
            <a:ext cx="30972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a:solidFill>
                  <a:srgbClr val="040468"/>
                </a:solidFill>
                <a:latin typeface="Times New Roman" panose="02020603050405020304" pitchFamily="18" charset="0"/>
                <a:ea typeface="楷体_GB2312" pitchFamily="49" charset="-122"/>
              </a:rPr>
              <a:t>VerlogHDL</a:t>
            </a:r>
            <a:r>
              <a:rPr kumimoji="1" lang="zh-CN" altLang="en-US" sz="2400">
                <a:solidFill>
                  <a:srgbClr val="040468"/>
                </a:solidFill>
                <a:latin typeface="Times New Roman" panose="02020603050405020304" pitchFamily="18" charset="0"/>
                <a:ea typeface="楷体_GB2312" pitchFamily="49" charset="-122"/>
              </a:rPr>
              <a:t>语言设计</a:t>
            </a:r>
          </a:p>
        </p:txBody>
      </p:sp>
      <p:sp>
        <p:nvSpPr>
          <p:cNvPr id="381971" name="Text Box 19"/>
          <p:cNvSpPr txBox="1">
            <a:spLocks noChangeArrowheads="1"/>
          </p:cNvSpPr>
          <p:nvPr/>
        </p:nvSpPr>
        <p:spPr bwMode="auto">
          <a:xfrm>
            <a:off x="2265363" y="5418138"/>
            <a:ext cx="21621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zh-CN" altLang="en-US" sz="2400" dirty="0">
                <a:solidFill>
                  <a:srgbClr val="040468"/>
                </a:solidFill>
                <a:latin typeface="Times New Roman" panose="02020603050405020304" pitchFamily="18" charset="0"/>
                <a:ea typeface="楷体_GB2312" pitchFamily="49" charset="-122"/>
              </a:rPr>
              <a:t>状态机设计</a:t>
            </a:r>
          </a:p>
        </p:txBody>
      </p:sp>
      <p:grpSp>
        <p:nvGrpSpPr>
          <p:cNvPr id="381972" name="Group 20"/>
          <p:cNvGrpSpPr>
            <a:grpSpLocks/>
          </p:cNvGrpSpPr>
          <p:nvPr/>
        </p:nvGrpSpPr>
        <p:grpSpPr bwMode="auto">
          <a:xfrm>
            <a:off x="395288" y="4508500"/>
            <a:ext cx="1871662" cy="1219200"/>
            <a:chOff x="204" y="3068"/>
            <a:chExt cx="1179" cy="768"/>
          </a:xfrm>
        </p:grpSpPr>
        <p:sp>
          <p:nvSpPr>
            <p:cNvPr id="381973" name="Text Box 21"/>
            <p:cNvSpPr txBox="1">
              <a:spLocks noChangeArrowheads="1"/>
            </p:cNvSpPr>
            <p:nvPr/>
          </p:nvSpPr>
          <p:spPr bwMode="auto">
            <a:xfrm>
              <a:off x="204" y="3308"/>
              <a:ext cx="1091" cy="294"/>
            </a:xfrm>
            <a:prstGeom prst="rect">
              <a:avLst/>
            </a:prstGeom>
            <a:solidFill>
              <a:srgbClr val="FFFFFF">
                <a:alpha val="0"/>
              </a:srgbClr>
            </a:solidFill>
            <a:ln w="9525">
              <a:solidFill>
                <a:schemeClr val="bg1"/>
              </a:solidFill>
              <a:miter lim="800000"/>
              <a:headEnd/>
              <a:tailEnd/>
            </a:ln>
          </p:spPr>
          <p:txBody>
            <a:bodyPr>
              <a:spAutoFit/>
            </a:bodyPr>
            <a:lstStyle/>
            <a:p>
              <a:pPr algn="l"/>
              <a:r>
                <a:rPr kumimoji="1" lang="zh-CN" altLang="en-US" sz="2400">
                  <a:solidFill>
                    <a:srgbClr val="040468"/>
                  </a:solidFill>
                  <a:latin typeface="Times New Roman" panose="02020603050405020304" pitchFamily="18" charset="0"/>
                  <a:ea typeface="楷体_GB2312" pitchFamily="49" charset="-122"/>
                </a:rPr>
                <a:t>设计方法</a:t>
              </a:r>
            </a:p>
          </p:txBody>
        </p:sp>
        <p:sp>
          <p:nvSpPr>
            <p:cNvPr id="381974" name="AutoShape 22"/>
            <p:cNvSpPr>
              <a:spLocks/>
            </p:cNvSpPr>
            <p:nvPr/>
          </p:nvSpPr>
          <p:spPr bwMode="auto">
            <a:xfrm>
              <a:off x="1324" y="3068"/>
              <a:ext cx="59" cy="768"/>
            </a:xfrm>
            <a:prstGeom prst="leftBrace">
              <a:avLst>
                <a:gd name="adj1" fmla="val 108475"/>
                <a:gd name="adj2" fmla="val 51694"/>
              </a:avLst>
            </a:prstGeom>
            <a:noFill/>
            <a:ln w="38100">
              <a:solidFill>
                <a:srgbClr val="000066"/>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sp>
        <p:nvSpPr>
          <p:cNvPr id="381975" name="Text Box 23"/>
          <p:cNvSpPr txBox="1">
            <a:spLocks noChangeArrowheads="1"/>
          </p:cNvSpPr>
          <p:nvPr/>
        </p:nvSpPr>
        <p:spPr bwMode="auto">
          <a:xfrm>
            <a:off x="323850" y="333375"/>
            <a:ext cx="7921625"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3200">
                <a:solidFill>
                  <a:srgbClr val="040468"/>
                </a:solidFill>
                <a:latin typeface="Times New Roman" panose="02020603050405020304" pitchFamily="18" charset="0"/>
                <a:ea typeface="楷体_GB2312" pitchFamily="49" charset="-122"/>
              </a:rPr>
              <a:t>EDA</a:t>
            </a:r>
            <a:r>
              <a:rPr kumimoji="1" lang="zh-CN" altLang="en-US" sz="3200">
                <a:solidFill>
                  <a:srgbClr val="040468"/>
                </a:solidFill>
                <a:latin typeface="Times New Roman" panose="02020603050405020304" pitchFamily="18" charset="0"/>
                <a:ea typeface="楷体_GB2312" pitchFamily="49" charset="-122"/>
              </a:rPr>
              <a:t>（</a:t>
            </a:r>
            <a:r>
              <a:rPr kumimoji="1" lang="en-US" altLang="zh-CN" sz="3200">
                <a:solidFill>
                  <a:srgbClr val="040468"/>
                </a:solidFill>
                <a:latin typeface="Times New Roman" panose="02020603050405020304" pitchFamily="18" charset="0"/>
                <a:ea typeface="楷体_GB2312" pitchFamily="49" charset="-122"/>
              </a:rPr>
              <a:t>Elect</a:t>
            </a:r>
            <a:r>
              <a:rPr kumimoji="1" lang="en-US" altLang="zh-CN" sz="3200">
                <a:solidFill>
                  <a:srgbClr val="040468"/>
                </a:solidFill>
                <a:latin typeface="Times New Roman" panose="02020603050405020304" pitchFamily="18" charset="0"/>
              </a:rPr>
              <a:t>ronics Design Automation</a:t>
            </a:r>
            <a:r>
              <a:rPr kumimoji="1" lang="en-US" altLang="zh-CN" sz="3200">
                <a:solidFill>
                  <a:srgbClr val="040468"/>
                </a:solidFill>
                <a:latin typeface="Verdana" panose="020B0604030504040204" pitchFamily="34" charset="0"/>
              </a:rPr>
              <a:t>)</a:t>
            </a:r>
            <a:r>
              <a:rPr kumimoji="1" lang="zh-CN" altLang="en-US" sz="3200">
                <a:solidFill>
                  <a:srgbClr val="040468"/>
                </a:solidFill>
                <a:latin typeface="Times New Roman" panose="02020603050405020304" pitchFamily="18" charset="0"/>
                <a:ea typeface="楷体_GB2312" pitchFamily="49" charset="-122"/>
              </a:rPr>
              <a:t>技术</a:t>
            </a:r>
          </a:p>
        </p:txBody>
      </p:sp>
    </p:spTree>
    <p:custDataLst>
      <p:tags r:id="rId1"/>
    </p:custDataLst>
  </p:cSld>
  <p:clrMapOvr>
    <a:masterClrMapping/>
  </p:clrMapOvr>
  <p:transition>
    <p:pull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1975"/>
                                        </p:tgtEl>
                                        <p:attrNameLst>
                                          <p:attrName>style.visibility</p:attrName>
                                        </p:attrNameLst>
                                      </p:cBhvr>
                                      <p:to>
                                        <p:strVal val="visible"/>
                                      </p:to>
                                    </p:set>
                                    <p:animEffect transition="in" filter="strips(downRight)">
                                      <p:cBhvr>
                                        <p:cTn id="7" dur="500"/>
                                        <p:tgtEl>
                                          <p:spTgt spid="3819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1963"/>
                                        </p:tgtEl>
                                        <p:attrNameLst>
                                          <p:attrName>style.visibility</p:attrName>
                                        </p:attrNameLst>
                                      </p:cBhvr>
                                      <p:to>
                                        <p:strVal val="visible"/>
                                      </p:to>
                                    </p:set>
                                    <p:animEffect transition="in" filter="strips(downRight)">
                                      <p:cBhvr>
                                        <p:cTn id="12" dur="500"/>
                                        <p:tgtEl>
                                          <p:spTgt spid="3819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81964"/>
                                        </p:tgtEl>
                                        <p:attrNameLst>
                                          <p:attrName>style.visibility</p:attrName>
                                        </p:attrNameLst>
                                      </p:cBhvr>
                                      <p:to>
                                        <p:strVal val="visible"/>
                                      </p:to>
                                    </p:set>
                                    <p:animEffect transition="in" filter="box(in)">
                                      <p:cBhvr>
                                        <p:cTn id="17" dur="500"/>
                                        <p:tgtEl>
                                          <p:spTgt spid="3819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81965"/>
                                        </p:tgtEl>
                                        <p:attrNameLst>
                                          <p:attrName>style.visibility</p:attrName>
                                        </p:attrNameLst>
                                      </p:cBhvr>
                                      <p:to>
                                        <p:strVal val="visible"/>
                                      </p:to>
                                    </p:set>
                                    <p:animEffect transition="in" filter="strips(downRight)">
                                      <p:cBhvr>
                                        <p:cTn id="22" dur="500"/>
                                        <p:tgtEl>
                                          <p:spTgt spid="38196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81968"/>
                                        </p:tgtEl>
                                        <p:attrNameLst>
                                          <p:attrName>style.visibility</p:attrName>
                                        </p:attrNameLst>
                                      </p:cBhvr>
                                      <p:to>
                                        <p:strVal val="visible"/>
                                      </p:to>
                                    </p:set>
                                    <p:animEffect transition="in" filter="box(in)">
                                      <p:cBhvr>
                                        <p:cTn id="27" dur="500"/>
                                        <p:tgtEl>
                                          <p:spTgt spid="38196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81972"/>
                                        </p:tgtEl>
                                        <p:attrNameLst>
                                          <p:attrName>style.visibility</p:attrName>
                                        </p:attrNameLst>
                                      </p:cBhvr>
                                      <p:to>
                                        <p:strVal val="visible"/>
                                      </p:to>
                                    </p:set>
                                    <p:animEffect transition="in" filter="wipe(left)">
                                      <p:cBhvr>
                                        <p:cTn id="32" dur="500"/>
                                        <p:tgtEl>
                                          <p:spTgt spid="38197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81969"/>
                                        </p:tgtEl>
                                        <p:attrNameLst>
                                          <p:attrName>style.visibility</p:attrName>
                                        </p:attrNameLst>
                                      </p:cBhvr>
                                      <p:to>
                                        <p:strVal val="visible"/>
                                      </p:to>
                                    </p:set>
                                    <p:animEffect transition="in" filter="strips(downRight)">
                                      <p:cBhvr>
                                        <p:cTn id="37" dur="500"/>
                                        <p:tgtEl>
                                          <p:spTgt spid="38196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81970"/>
                                        </p:tgtEl>
                                        <p:attrNameLst>
                                          <p:attrName>style.visibility</p:attrName>
                                        </p:attrNameLst>
                                      </p:cBhvr>
                                      <p:to>
                                        <p:strVal val="visible"/>
                                      </p:to>
                                    </p:set>
                                    <p:animEffect transition="in" filter="strips(downRight)">
                                      <p:cBhvr>
                                        <p:cTn id="42" dur="500"/>
                                        <p:tgtEl>
                                          <p:spTgt spid="38197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81971"/>
                                        </p:tgtEl>
                                        <p:attrNameLst>
                                          <p:attrName>style.visibility</p:attrName>
                                        </p:attrNameLst>
                                      </p:cBhvr>
                                      <p:to>
                                        <p:strVal val="visible"/>
                                      </p:to>
                                    </p:set>
                                    <p:animEffect transition="in" filter="strips(downRight)">
                                      <p:cBhvr>
                                        <p:cTn id="47" dur="500"/>
                                        <p:tgtEl>
                                          <p:spTgt spid="381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63" grpId="0" autoUpdateAnimBg="0"/>
      <p:bldP spid="381969" grpId="0" autoUpdateAnimBg="0"/>
      <p:bldP spid="381970" grpId="0" autoUpdateAnimBg="0"/>
      <p:bldP spid="381971" grpId="0" autoUpdateAnimBg="0"/>
      <p:bldP spid="38197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2988" name="Group 12"/>
          <p:cNvGrpSpPr>
            <a:grpSpLocks/>
          </p:cNvGrpSpPr>
          <p:nvPr/>
        </p:nvGrpSpPr>
        <p:grpSpPr bwMode="auto">
          <a:xfrm>
            <a:off x="4587875" y="1243013"/>
            <a:ext cx="4267200" cy="4217987"/>
            <a:chOff x="2928" y="1162"/>
            <a:chExt cx="2688" cy="2657"/>
          </a:xfrm>
        </p:grpSpPr>
        <p:sp>
          <p:nvSpPr>
            <p:cNvPr id="382989" name="Text Box 13"/>
            <p:cNvSpPr txBox="1">
              <a:spLocks noChangeArrowheads="1"/>
            </p:cNvSpPr>
            <p:nvPr/>
          </p:nvSpPr>
          <p:spPr bwMode="auto">
            <a:xfrm>
              <a:off x="3107" y="1162"/>
              <a:ext cx="181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a:solidFill>
                    <a:srgbClr val="040468"/>
                  </a:solidFill>
                  <a:latin typeface="楷体_GB2312" pitchFamily="49" charset="-122"/>
                  <a:ea typeface="楷体_GB2312" pitchFamily="49" charset="-122"/>
                </a:rPr>
                <a:t>3</a:t>
              </a:r>
              <a:r>
                <a:rPr kumimoji="1" lang="zh-CN" altLang="en-US" sz="2400">
                  <a:solidFill>
                    <a:srgbClr val="040468"/>
                  </a:solidFill>
                  <a:latin typeface="楷体_GB2312" pitchFamily="49" charset="-122"/>
                  <a:ea typeface="楷体_GB2312" pitchFamily="49" charset="-122"/>
                </a:rPr>
                <a:t>、下载</a:t>
              </a:r>
            </a:p>
          </p:txBody>
        </p:sp>
        <p:grpSp>
          <p:nvGrpSpPr>
            <p:cNvPr id="382990" name="Group 14"/>
            <p:cNvGrpSpPr>
              <a:grpSpLocks/>
            </p:cNvGrpSpPr>
            <p:nvPr/>
          </p:nvGrpSpPr>
          <p:grpSpPr bwMode="auto">
            <a:xfrm>
              <a:off x="2928" y="1563"/>
              <a:ext cx="2688" cy="2256"/>
              <a:chOff x="2928" y="1200"/>
              <a:chExt cx="2688" cy="2256"/>
            </a:xfrm>
          </p:grpSpPr>
          <p:pic>
            <p:nvPicPr>
              <p:cNvPr id="382991" name="Picture 15" descr="下栽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8" y="1200"/>
                <a:ext cx="2688" cy="2256"/>
              </a:xfrm>
              <a:prstGeom prst="rect">
                <a:avLst/>
              </a:prstGeom>
              <a:noFill/>
              <a:extLst>
                <a:ext uri="{909E8E84-426E-40DD-AFC4-6F175D3DCCD1}">
                  <a14:hiddenFill xmlns:a14="http://schemas.microsoft.com/office/drawing/2010/main">
                    <a:solidFill>
                      <a:srgbClr val="FFFFFF"/>
                    </a:solidFill>
                  </a14:hiddenFill>
                </a:ext>
              </a:extLst>
            </p:spPr>
          </p:pic>
          <p:sp>
            <p:nvSpPr>
              <p:cNvPr id="382992" name="Rectangle 16"/>
              <p:cNvSpPr>
                <a:spLocks noChangeArrowheads="1"/>
              </p:cNvSpPr>
              <p:nvPr/>
            </p:nvSpPr>
            <p:spPr bwMode="auto">
              <a:xfrm>
                <a:off x="2928" y="1200"/>
                <a:ext cx="2688" cy="2256"/>
              </a:xfrm>
              <a:prstGeom prst="rect">
                <a:avLst/>
              </a:prstGeom>
              <a:noFill/>
              <a:ln w="38100">
                <a:solidFill>
                  <a:srgbClr val="990000"/>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grpSp>
      <p:grpSp>
        <p:nvGrpSpPr>
          <p:cNvPr id="382993" name="Group 17"/>
          <p:cNvGrpSpPr>
            <a:grpSpLocks/>
          </p:cNvGrpSpPr>
          <p:nvPr/>
        </p:nvGrpSpPr>
        <p:grpSpPr bwMode="auto">
          <a:xfrm>
            <a:off x="395288" y="1171575"/>
            <a:ext cx="3733800" cy="4441825"/>
            <a:chOff x="432" y="1117"/>
            <a:chExt cx="2352" cy="2798"/>
          </a:xfrm>
        </p:grpSpPr>
        <p:sp>
          <p:nvSpPr>
            <p:cNvPr id="382994" name="Text Box 18"/>
            <p:cNvSpPr txBox="1">
              <a:spLocks noChangeArrowheads="1"/>
            </p:cNvSpPr>
            <p:nvPr/>
          </p:nvSpPr>
          <p:spPr bwMode="auto">
            <a:xfrm>
              <a:off x="476" y="1117"/>
              <a:ext cx="1900"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a:solidFill>
                    <a:srgbClr val="040468"/>
                  </a:solidFill>
                  <a:latin typeface="楷体_GB2312" pitchFamily="49" charset="-122"/>
                  <a:ea typeface="楷体_GB2312" pitchFamily="49" charset="-122"/>
                </a:rPr>
                <a:t>2</a:t>
              </a:r>
              <a:r>
                <a:rPr kumimoji="1" lang="zh-CN" altLang="en-US" sz="2400">
                  <a:solidFill>
                    <a:srgbClr val="040468"/>
                  </a:solidFill>
                  <a:latin typeface="楷体_GB2312" pitchFamily="49" charset="-122"/>
                  <a:ea typeface="楷体_GB2312" pitchFamily="49" charset="-122"/>
                </a:rPr>
                <a:t>、仿真</a:t>
              </a:r>
            </a:p>
          </p:txBody>
        </p:sp>
        <p:grpSp>
          <p:nvGrpSpPr>
            <p:cNvPr id="382995" name="Group 19"/>
            <p:cNvGrpSpPr>
              <a:grpSpLocks/>
            </p:cNvGrpSpPr>
            <p:nvPr/>
          </p:nvGrpSpPr>
          <p:grpSpPr bwMode="auto">
            <a:xfrm>
              <a:off x="432" y="1515"/>
              <a:ext cx="2352" cy="2304"/>
              <a:chOff x="192" y="1344"/>
              <a:chExt cx="2352" cy="2400"/>
            </a:xfrm>
          </p:grpSpPr>
          <p:pic>
            <p:nvPicPr>
              <p:cNvPr id="382996" name="Picture 20" descr="仿真界面"/>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 y="1344"/>
                <a:ext cx="2352" cy="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382997" name="Rectangle 21"/>
              <p:cNvSpPr>
                <a:spLocks noChangeArrowheads="1"/>
              </p:cNvSpPr>
              <p:nvPr/>
            </p:nvSpPr>
            <p:spPr bwMode="auto">
              <a:xfrm>
                <a:off x="192" y="1344"/>
                <a:ext cx="2352" cy="2400"/>
              </a:xfrm>
              <a:prstGeom prst="rect">
                <a:avLst/>
              </a:prstGeom>
              <a:noFill/>
              <a:ln w="57150">
                <a:solidFill>
                  <a:srgbClr val="990000"/>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grpSp>
        <p:pic>
          <p:nvPicPr>
            <p:cNvPr id="382998" name="Picture 22" descr="仿真"/>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 y="1515"/>
              <a:ext cx="2352" cy="2400"/>
            </a:xfrm>
            <a:prstGeom prst="rect">
              <a:avLst/>
            </a:prstGeom>
            <a:noFill/>
            <a:extLst>
              <a:ext uri="{909E8E84-426E-40DD-AFC4-6F175D3DCCD1}">
                <a14:hiddenFill xmlns:a14="http://schemas.microsoft.com/office/drawing/2010/main">
                  <a:solidFill>
                    <a:srgbClr val="FFFFFF"/>
                  </a:solidFill>
                </a14:hiddenFill>
              </a:ext>
            </a:extLst>
          </p:spPr>
        </p:pic>
      </p:grpSp>
      <p:sp>
        <p:nvSpPr>
          <p:cNvPr id="382999" name="Text Box 23"/>
          <p:cNvSpPr txBox="1">
            <a:spLocks noChangeArrowheads="1"/>
          </p:cNvSpPr>
          <p:nvPr/>
        </p:nvSpPr>
        <p:spPr bwMode="auto">
          <a:xfrm>
            <a:off x="466725" y="5780088"/>
            <a:ext cx="32131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r>
              <a:rPr kumimoji="1" lang="en-US" altLang="zh-CN" sz="2400">
                <a:solidFill>
                  <a:srgbClr val="040468"/>
                </a:solidFill>
                <a:latin typeface="楷体_GB2312" pitchFamily="49" charset="-122"/>
                <a:ea typeface="楷体_GB2312" pitchFamily="49" charset="-122"/>
              </a:rPr>
              <a:t>4</a:t>
            </a:r>
            <a:r>
              <a:rPr kumimoji="1" lang="zh-CN" altLang="en-US" sz="2400">
                <a:solidFill>
                  <a:srgbClr val="040468"/>
                </a:solidFill>
                <a:latin typeface="楷体_GB2312" pitchFamily="49" charset="-122"/>
                <a:ea typeface="楷体_GB2312" pitchFamily="49" charset="-122"/>
              </a:rPr>
              <a:t>、验证结果</a:t>
            </a:r>
          </a:p>
        </p:txBody>
      </p:sp>
      <p:sp>
        <p:nvSpPr>
          <p:cNvPr id="383000" name="AutoShape 24"/>
          <p:cNvSpPr>
            <a:spLocks noChangeArrowheads="1"/>
          </p:cNvSpPr>
          <p:nvPr/>
        </p:nvSpPr>
        <p:spPr bwMode="auto">
          <a:xfrm>
            <a:off x="5578475" y="5564188"/>
            <a:ext cx="1368425" cy="649287"/>
          </a:xfrm>
          <a:prstGeom prst="wedgeRoundRectCallout">
            <a:avLst>
              <a:gd name="adj1" fmla="val -92343"/>
              <a:gd name="adj2" fmla="val -94745"/>
              <a:gd name="adj3" fmla="val 16667"/>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just"/>
            <a:r>
              <a:rPr kumimoji="1" lang="zh-CN" altLang="en-US" sz="2400">
                <a:solidFill>
                  <a:srgbClr val="040468"/>
                </a:solidFill>
                <a:latin typeface="楷体_GB2312" pitchFamily="49" charset="-122"/>
                <a:ea typeface="楷体_GB2312" pitchFamily="49" charset="-122"/>
              </a:rPr>
              <a:t>实验板</a:t>
            </a:r>
          </a:p>
        </p:txBody>
      </p:sp>
      <p:sp>
        <p:nvSpPr>
          <p:cNvPr id="383001" name="AutoShape 25"/>
          <p:cNvSpPr>
            <a:spLocks noChangeArrowheads="1"/>
          </p:cNvSpPr>
          <p:nvPr/>
        </p:nvSpPr>
        <p:spPr bwMode="auto">
          <a:xfrm>
            <a:off x="4148138" y="3043238"/>
            <a:ext cx="1143000" cy="685800"/>
          </a:xfrm>
          <a:prstGeom prst="wedgeRoundRectCallout">
            <a:avLst>
              <a:gd name="adj1" fmla="val 86667"/>
              <a:gd name="adj2" fmla="val 107870"/>
              <a:gd name="adj3" fmla="val 16667"/>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just"/>
            <a:r>
              <a:rPr kumimoji="1" lang="zh-CN" altLang="en-US" sz="2400">
                <a:solidFill>
                  <a:srgbClr val="040468"/>
                </a:solidFill>
                <a:latin typeface="楷体_GB2312" pitchFamily="49" charset="-122"/>
                <a:ea typeface="楷体_GB2312" pitchFamily="49" charset="-122"/>
              </a:rPr>
              <a:t>下载线</a:t>
            </a:r>
          </a:p>
        </p:txBody>
      </p:sp>
    </p:spTree>
    <p:custDataLst>
      <p:tags r:id="rId1"/>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2993"/>
                                        </p:tgtEl>
                                        <p:attrNameLst>
                                          <p:attrName>style.visibility</p:attrName>
                                        </p:attrNameLst>
                                      </p:cBhvr>
                                      <p:to>
                                        <p:strVal val="visible"/>
                                      </p:to>
                                    </p:set>
                                    <p:animEffect transition="in" filter="wipe(up)">
                                      <p:cBhvr>
                                        <p:cTn id="7" dur="500"/>
                                        <p:tgtEl>
                                          <p:spTgt spid="3829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2988"/>
                                        </p:tgtEl>
                                        <p:attrNameLst>
                                          <p:attrName>style.visibility</p:attrName>
                                        </p:attrNameLst>
                                      </p:cBhvr>
                                      <p:to>
                                        <p:strVal val="visible"/>
                                      </p:to>
                                    </p:set>
                                    <p:animEffect transition="in" filter="wipe(up)">
                                      <p:cBhvr>
                                        <p:cTn id="12" dur="500"/>
                                        <p:tgtEl>
                                          <p:spTgt spid="3829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300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300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382999"/>
                                        </p:tgtEl>
                                        <p:attrNameLst>
                                          <p:attrName>style.visibility</p:attrName>
                                        </p:attrNameLst>
                                      </p:cBhvr>
                                      <p:to>
                                        <p:strVal val="visible"/>
                                      </p:to>
                                    </p:set>
                                    <p:animEffect transition="in" filter="strips(downRight)">
                                      <p:cBhvr>
                                        <p:cTn id="25" dur="500"/>
                                        <p:tgtEl>
                                          <p:spTgt spid="382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99" grpId="0"/>
      <p:bldP spid="383000" grpId="0" animBg="1"/>
      <p:bldP spid="38300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5044" name="Group 20"/>
          <p:cNvGrpSpPr>
            <a:grpSpLocks/>
          </p:cNvGrpSpPr>
          <p:nvPr/>
        </p:nvGrpSpPr>
        <p:grpSpPr bwMode="auto">
          <a:xfrm>
            <a:off x="151453" y="1265636"/>
            <a:ext cx="2542538" cy="2533344"/>
            <a:chOff x="1280" y="2011"/>
            <a:chExt cx="2374" cy="2254"/>
          </a:xfrm>
        </p:grpSpPr>
        <p:pic>
          <p:nvPicPr>
            <p:cNvPr id="385045" name="Picture 21" descr="prod_l_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0" y="2738"/>
              <a:ext cx="2315" cy="1527"/>
            </a:xfrm>
            <a:prstGeom prst="rect">
              <a:avLst/>
            </a:prstGeom>
            <a:noFill/>
            <a:extLst>
              <a:ext uri="{909E8E84-426E-40DD-AFC4-6F175D3DCCD1}">
                <a14:hiddenFill xmlns:a14="http://schemas.microsoft.com/office/drawing/2010/main">
                  <a:solidFill>
                    <a:srgbClr val="FFFFFF"/>
                  </a:solidFill>
                </a14:hiddenFill>
              </a:ext>
            </a:extLst>
          </p:spPr>
        </p:pic>
        <p:sp>
          <p:nvSpPr>
            <p:cNvPr id="385046" name="Rectangle 22"/>
            <p:cNvSpPr>
              <a:spLocks noChangeArrowheads="1"/>
            </p:cNvSpPr>
            <p:nvPr/>
          </p:nvSpPr>
          <p:spPr bwMode="auto">
            <a:xfrm>
              <a:off x="1436" y="2011"/>
              <a:ext cx="2218" cy="8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800" dirty="0">
                  <a:solidFill>
                    <a:srgbClr val="040468"/>
                  </a:solidFill>
                  <a:effectLst>
                    <a:outerShdw blurRad="38100" dist="38100" dir="2700000" algn="tl">
                      <a:srgbClr val="C0C0C0"/>
                    </a:outerShdw>
                  </a:effectLst>
                  <a:latin typeface="Garamond" panose="02020404030301010803" pitchFamily="18" charset="0"/>
                  <a:ea typeface="楷体_GB2312" pitchFamily="49" charset="-122"/>
                </a:rPr>
                <a:t>替代化学感光的数码相机</a:t>
              </a:r>
            </a:p>
          </p:txBody>
        </p:sp>
      </p:grpSp>
      <p:grpSp>
        <p:nvGrpSpPr>
          <p:cNvPr id="385051" name="Group 27"/>
          <p:cNvGrpSpPr>
            <a:grpSpLocks/>
          </p:cNvGrpSpPr>
          <p:nvPr/>
        </p:nvGrpSpPr>
        <p:grpSpPr bwMode="auto">
          <a:xfrm>
            <a:off x="5717121" y="765595"/>
            <a:ext cx="3258401" cy="2309853"/>
            <a:chOff x="1622" y="-266"/>
            <a:chExt cx="2643" cy="1768"/>
          </a:xfrm>
        </p:grpSpPr>
        <p:pic>
          <p:nvPicPr>
            <p:cNvPr id="385052" name="Picture 28" descr="x15_bi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30" y="0"/>
              <a:ext cx="2235" cy="1502"/>
            </a:xfrm>
            <a:prstGeom prst="rect">
              <a:avLst/>
            </a:prstGeom>
            <a:noFill/>
            <a:extLst>
              <a:ext uri="{909E8E84-426E-40DD-AFC4-6F175D3DCCD1}">
                <a14:hiddenFill xmlns:a14="http://schemas.microsoft.com/office/drawing/2010/main">
                  <a:solidFill>
                    <a:srgbClr val="FFFFFF"/>
                  </a:solidFill>
                </a14:hiddenFill>
              </a:ext>
            </a:extLst>
          </p:spPr>
        </p:pic>
        <p:sp>
          <p:nvSpPr>
            <p:cNvPr id="385053" name="Rectangle 29"/>
            <p:cNvSpPr>
              <a:spLocks noChangeArrowheads="1"/>
            </p:cNvSpPr>
            <p:nvPr/>
          </p:nvSpPr>
          <p:spPr bwMode="auto">
            <a:xfrm>
              <a:off x="1622" y="-266"/>
              <a:ext cx="2490" cy="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2800" dirty="0">
                  <a:solidFill>
                    <a:srgbClr val="000066"/>
                  </a:solidFill>
                  <a:effectLst>
                    <a:outerShdw blurRad="38100" dist="38100" dir="2700000" algn="tl">
                      <a:srgbClr val="C0C0C0"/>
                    </a:outerShdw>
                  </a:effectLst>
                  <a:latin typeface="Garamond" panose="02020404030301010803" pitchFamily="18" charset="0"/>
                  <a:ea typeface="楷体_GB2312" pitchFamily="49" charset="-122"/>
                </a:rPr>
                <a:t>从无到有的计算机</a:t>
              </a:r>
            </a:p>
          </p:txBody>
        </p:sp>
      </p:grpSp>
      <p:sp>
        <p:nvSpPr>
          <p:cNvPr id="385057" name="Rectangle 33"/>
          <p:cNvSpPr>
            <a:spLocks noChangeArrowheads="1"/>
          </p:cNvSpPr>
          <p:nvPr/>
        </p:nvSpPr>
        <p:spPr bwMode="auto">
          <a:xfrm>
            <a:off x="434975" y="457200"/>
            <a:ext cx="2328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a:solidFill>
                  <a:srgbClr val="000066"/>
                </a:solidFill>
                <a:ea typeface="楷体_GB2312" pitchFamily="49" charset="-122"/>
              </a:rPr>
              <a:t>数字技术</a:t>
            </a:r>
            <a:r>
              <a:rPr lang="zh-CN" altLang="en-US" sz="2400">
                <a:solidFill>
                  <a:srgbClr val="000066"/>
                </a:solidFill>
                <a:effectLst>
                  <a:outerShdw blurRad="38100" dist="38100" dir="2700000" algn="tl">
                    <a:srgbClr val="C0C0C0"/>
                  </a:outerShdw>
                </a:effectLst>
                <a:latin typeface="Garamond" panose="02020404030301010803" pitchFamily="18" charset="0"/>
                <a:ea typeface="楷体_GB2312" pitchFamily="49" charset="-122"/>
              </a:rPr>
              <a:t>的应用</a:t>
            </a:r>
          </a:p>
        </p:txBody>
      </p:sp>
      <p:grpSp>
        <p:nvGrpSpPr>
          <p:cNvPr id="4" name="组合 3"/>
          <p:cNvGrpSpPr/>
          <p:nvPr/>
        </p:nvGrpSpPr>
        <p:grpSpPr>
          <a:xfrm>
            <a:off x="6415237" y="4373156"/>
            <a:ext cx="2560285" cy="1828556"/>
            <a:chOff x="144348" y="1181147"/>
            <a:chExt cx="2560285" cy="1828556"/>
          </a:xfrm>
        </p:grpSpPr>
        <p:sp>
          <p:nvSpPr>
            <p:cNvPr id="15" name="Rectangle 26"/>
            <p:cNvSpPr>
              <a:spLocks noChangeArrowheads="1"/>
            </p:cNvSpPr>
            <p:nvPr/>
          </p:nvSpPr>
          <p:spPr bwMode="auto">
            <a:xfrm>
              <a:off x="448963" y="1181147"/>
              <a:ext cx="2255670" cy="954201"/>
            </a:xfrm>
            <a:prstGeom prst="rect">
              <a:avLst/>
            </a:prstGeom>
            <a:solidFill>
              <a:srgbClr val="FFFFFF">
                <a:alpha val="50196"/>
              </a:srgbClr>
            </a:solidFill>
            <a:ln>
              <a:noFill/>
            </a:ln>
            <a:effectLst/>
            <a:extLs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800" dirty="0">
                  <a:solidFill>
                    <a:srgbClr val="040468"/>
                  </a:solidFill>
                  <a:effectLst>
                    <a:outerShdw blurRad="38100" dist="38100" dir="2700000" algn="tl">
                      <a:srgbClr val="C0C0C0"/>
                    </a:outerShdw>
                  </a:effectLst>
                  <a:latin typeface="Garamond" panose="02020404030301010803" pitchFamily="18" charset="0"/>
                  <a:ea typeface="楷体_GB2312" pitchFamily="49" charset="-122"/>
                </a:rPr>
                <a:t>替代磁介质的存储设备</a:t>
              </a:r>
            </a:p>
          </p:txBody>
        </p:sp>
        <p:pic>
          <p:nvPicPr>
            <p:cNvPr id="415746" name="Picture 2" descr="https://timgsa.baidu.com/timg?image&amp;quality=80&amp;size=b9999_10000&amp;sec=1581748989793&amp;di=79ceda1952f08849b55377450d7f4ea3&amp;imgtype=0&amp;src=http%3A%2F%2Fdpic.tiankong.com%2F1m%2Fzl%2FQJ6501774702.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27500" b="78125" l="12200" r="89500">
                          <a14:foregroundMark x1="75700" y1="53281" x2="75700" y2="53281"/>
                        </a14:backgroundRemoval>
                      </a14:imgEffect>
                    </a14:imgLayer>
                  </a14:imgProps>
                </a:ext>
                <a:ext uri="{28A0092B-C50C-407E-A947-70E740481C1C}">
                  <a14:useLocalDpi xmlns:a14="http://schemas.microsoft.com/office/drawing/2010/main" val="0"/>
                </a:ext>
              </a:extLst>
            </a:blip>
            <a:srcRect l="11213" t="26874" r="10542" b="20561"/>
            <a:stretch/>
          </p:blipFill>
          <p:spPr bwMode="auto">
            <a:xfrm>
              <a:off x="144348" y="1969958"/>
              <a:ext cx="2418283" cy="10397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组合 2"/>
          <p:cNvGrpSpPr/>
          <p:nvPr/>
        </p:nvGrpSpPr>
        <p:grpSpPr>
          <a:xfrm>
            <a:off x="0" y="4436872"/>
            <a:ext cx="2948390" cy="2361397"/>
            <a:chOff x="648813" y="4415448"/>
            <a:chExt cx="2948390" cy="2361397"/>
          </a:xfrm>
        </p:grpSpPr>
        <p:pic>
          <p:nvPicPr>
            <p:cNvPr id="415748" name="Picture 4" descr="https://timgsa.baidu.com/timg?image&amp;quality=80&amp;size=b9999_10000&amp;sec=1581749141616&amp;di=38a6660c6de1abbfb3e66fc4a5c1e46e&amp;imgtype=0&amp;src=http%3A%2F%2Ffile.hi1718.com%2Fproductsimage%2F2014%2F5%2F23%2F201452316314755.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3016" b="96288" l="2371" r="97071">
                          <a14:foregroundMark x1="11855" y1="9513" x2="39191" y2="9977"/>
                          <a14:foregroundMark x1="8089" y1="9977" x2="10460" y2="7657"/>
                        </a14:backgroundRemoval>
                      </a14:imgEffect>
                    </a14:imgLayer>
                  </a14:imgProps>
                </a:ext>
                <a:ext uri="{28A0092B-C50C-407E-A947-70E740481C1C}">
                  <a14:useLocalDpi xmlns:a14="http://schemas.microsoft.com/office/drawing/2010/main" val="0"/>
                </a:ext>
              </a:extLst>
            </a:blip>
            <a:srcRect/>
            <a:stretch>
              <a:fillRect/>
            </a:stretch>
          </p:blipFill>
          <p:spPr bwMode="auto">
            <a:xfrm>
              <a:off x="648813" y="5004521"/>
              <a:ext cx="2948390" cy="1772324"/>
            </a:xfrm>
            <a:prstGeom prst="rect">
              <a:avLst/>
            </a:prstGeom>
            <a:noFill/>
            <a:extLst>
              <a:ext uri="{909E8E84-426E-40DD-AFC4-6F175D3DCCD1}">
                <a14:hiddenFill xmlns:a14="http://schemas.microsoft.com/office/drawing/2010/main">
                  <a:solidFill>
                    <a:srgbClr val="FFFFFF"/>
                  </a:solidFill>
                </a14:hiddenFill>
              </a:ext>
            </a:extLst>
          </p:spPr>
        </p:pic>
        <p:sp>
          <p:nvSpPr>
            <p:cNvPr id="385050" name="Rectangle 26"/>
            <p:cNvSpPr>
              <a:spLocks noChangeArrowheads="1"/>
            </p:cNvSpPr>
            <p:nvPr/>
          </p:nvSpPr>
          <p:spPr bwMode="auto">
            <a:xfrm>
              <a:off x="865717" y="4415448"/>
              <a:ext cx="2560285" cy="954201"/>
            </a:xfrm>
            <a:prstGeom prst="rect">
              <a:avLst/>
            </a:prstGeom>
            <a:solidFill>
              <a:srgbClr val="FFFFFF">
                <a:alpha val="50196"/>
              </a:srgbClr>
            </a:solidFill>
            <a:ln>
              <a:noFill/>
            </a:ln>
            <a:effectLst/>
            <a:extLs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800" dirty="0">
                  <a:solidFill>
                    <a:srgbClr val="040468"/>
                  </a:solidFill>
                  <a:effectLst>
                    <a:outerShdw blurRad="38100" dist="38100" dir="2700000" algn="tl">
                      <a:srgbClr val="C0C0C0"/>
                    </a:outerShdw>
                  </a:effectLst>
                  <a:latin typeface="Garamond" panose="02020404030301010803" pitchFamily="18" charset="0"/>
                  <a:ea typeface="楷体_GB2312" pitchFamily="49" charset="-122"/>
                </a:rPr>
                <a:t>替代模拟技术的智能仪器</a:t>
              </a:r>
            </a:p>
          </p:txBody>
        </p:sp>
      </p:grpSp>
      <p:grpSp>
        <p:nvGrpSpPr>
          <p:cNvPr id="8" name="组合 7"/>
          <p:cNvGrpSpPr/>
          <p:nvPr/>
        </p:nvGrpSpPr>
        <p:grpSpPr>
          <a:xfrm>
            <a:off x="1998022" y="914400"/>
            <a:ext cx="5308301" cy="5287312"/>
            <a:chOff x="1943708" y="914400"/>
            <a:chExt cx="5308301" cy="5287312"/>
          </a:xfrm>
        </p:grpSpPr>
        <p:sp>
          <p:nvSpPr>
            <p:cNvPr id="6" name="椭圆 5"/>
            <p:cNvSpPr/>
            <p:nvPr/>
          </p:nvSpPr>
          <p:spPr bwMode="auto">
            <a:xfrm>
              <a:off x="1943708" y="914400"/>
              <a:ext cx="5308301" cy="52873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pic>
          <p:nvPicPr>
            <p:cNvPr id="415752" name="Picture 8" descr="https://timgsa.baidu.com/timg?image&amp;quality=80&amp;size=b9999_10000&amp;sec=1581749385488&amp;di=ecf51493caea5fa999205c752aa9f8d1&amp;imgtype=0&amp;src=http%3A%2F%2Ffile16.zk71.com%2FFile%2FCorpEditInsertImages%2F2017%2F11%2F01%2FMSJDWX_20171101153030.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420" b="99161" l="4118" r="94118"/>
                      </a14:imgEffect>
                    </a14:imgLayer>
                  </a14:imgProps>
                </a:ext>
                <a:ext uri="{28A0092B-C50C-407E-A947-70E740481C1C}">
                  <a14:useLocalDpi xmlns:a14="http://schemas.microsoft.com/office/drawing/2010/main" val="0"/>
                </a:ext>
              </a:extLst>
            </a:blip>
            <a:srcRect/>
            <a:stretch>
              <a:fillRect/>
            </a:stretch>
          </p:blipFill>
          <p:spPr bwMode="auto">
            <a:xfrm>
              <a:off x="2267239" y="2765127"/>
              <a:ext cx="996045" cy="2094624"/>
            </a:xfrm>
            <a:prstGeom prst="rect">
              <a:avLst/>
            </a:prstGeom>
            <a:noFill/>
            <a:extLst>
              <a:ext uri="{909E8E84-426E-40DD-AFC4-6F175D3DCCD1}">
                <a14:hiddenFill xmlns:a14="http://schemas.microsoft.com/office/drawing/2010/main">
                  <a:solidFill>
                    <a:srgbClr val="FFFFFF"/>
                  </a:solidFill>
                </a14:hiddenFill>
              </a:ext>
            </a:extLst>
          </p:spPr>
        </p:pic>
        <p:pic>
          <p:nvPicPr>
            <p:cNvPr id="415754" name="Picture 10" descr="https://timgsa.baidu.com/timg?image&amp;quality=80&amp;size=b9999_10000&amp;sec=1581749432806&amp;di=6100ab2cf1f2da8b952b81043ee04927&amp;imgtype=0&amp;src=http%3A%2F%2Fimg009.hc360.cn%2Fg1%2FM05%2F1E%2F8E%2FwKhQMVLTWQaEAlS5AAAAAOGtgsA993.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2051" b="98047" l="743" r="97026">
                          <a14:foregroundMark x1="9294" y1="19531" x2="9294" y2="19531"/>
                          <a14:foregroundMark x1="6196" y1="16504" x2="4337" y2="44043"/>
                          <a14:foregroundMark x1="54151" y1="41504" x2="56010" y2="42188"/>
                          <a14:foregroundMark x1="27881" y1="3906" x2="78191" y2="3516"/>
                          <a14:backgroundMark x1="1735" y1="5566" x2="1487" y2="82813"/>
                        </a14:backgroundRemoval>
                      </a14:imgEffect>
                    </a14:imgLayer>
                  </a14:imgProps>
                </a:ext>
                <a:ext uri="{28A0092B-C50C-407E-A947-70E740481C1C}">
                  <a14:useLocalDpi xmlns:a14="http://schemas.microsoft.com/office/drawing/2010/main" val="0"/>
                </a:ext>
              </a:extLst>
            </a:blip>
            <a:srcRect/>
            <a:stretch>
              <a:fillRect/>
            </a:stretch>
          </p:blipFill>
          <p:spPr bwMode="auto">
            <a:xfrm>
              <a:off x="5558476" y="3401667"/>
              <a:ext cx="1370292" cy="1738759"/>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6"/>
            <p:cNvSpPr>
              <a:spLocks noChangeArrowheads="1"/>
            </p:cNvSpPr>
            <p:nvPr/>
          </p:nvSpPr>
          <p:spPr bwMode="auto">
            <a:xfrm>
              <a:off x="3520761" y="3012706"/>
              <a:ext cx="1807083" cy="1384995"/>
            </a:xfrm>
            <a:prstGeom prst="rect">
              <a:avLst/>
            </a:prstGeom>
            <a:noFill/>
            <a:ln>
              <a:noFill/>
            </a:ln>
            <a:effectLst/>
            <a:extLs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800" dirty="0">
                  <a:solidFill>
                    <a:srgbClr val="040468"/>
                  </a:solidFill>
                  <a:effectLst>
                    <a:outerShdw blurRad="38100" dist="38100" dir="2700000" algn="tl">
                      <a:srgbClr val="C0C0C0"/>
                    </a:outerShdw>
                  </a:effectLst>
                  <a:latin typeface="Garamond" panose="02020404030301010803" pitchFamily="18" charset="0"/>
                  <a:ea typeface="楷体_GB2312" pitchFamily="49" charset="-122"/>
                </a:rPr>
                <a:t>无所不在的电器与机械控制</a:t>
              </a:r>
            </a:p>
          </p:txBody>
        </p:sp>
        <p:pic>
          <p:nvPicPr>
            <p:cNvPr id="415756" name="Picture 12" descr="https://timgsa.baidu.com/timg?image&amp;quality=80&amp;size=b9999_10000&amp;sec=1581749642194&amp;di=66020515f2e74fb57b09c199b37c0335&amp;imgtype=0&amp;src=http%3A%2F%2Fxuanhe.net%2Fuploads%2Fimeages%2F177.jpg"/>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9906" b="89858" l="4417" r="96583"/>
                      </a14:imgEffect>
                    </a14:imgLayer>
                  </a14:imgProps>
                </a:ext>
                <a:ext uri="{28A0092B-C50C-407E-A947-70E740481C1C}">
                  <a14:useLocalDpi xmlns:a14="http://schemas.microsoft.com/office/drawing/2010/main" val="0"/>
                </a:ext>
              </a:extLst>
            </a:blip>
            <a:srcRect l="6197" t="11145" r="4648" b="12320"/>
            <a:stretch/>
          </p:blipFill>
          <p:spPr bwMode="auto">
            <a:xfrm>
              <a:off x="2903793" y="1422204"/>
              <a:ext cx="2173966" cy="1318804"/>
            </a:xfrm>
            <a:prstGeom prst="rect">
              <a:avLst/>
            </a:prstGeom>
            <a:noFill/>
            <a:extLst>
              <a:ext uri="{909E8E84-426E-40DD-AFC4-6F175D3DCCD1}">
                <a14:hiddenFill xmlns:a14="http://schemas.microsoft.com/office/drawing/2010/main">
                  <a:solidFill>
                    <a:srgbClr val="FFFFFF"/>
                  </a:solidFill>
                </a14:hiddenFill>
              </a:ext>
            </a:extLst>
          </p:spPr>
        </p:pic>
        <p:pic>
          <p:nvPicPr>
            <p:cNvPr id="415758" name="Picture 14" descr="https://timgsa.baidu.com/timg?image&amp;quality=80&amp;size=b9999_10000&amp;sec=1581749824804&amp;di=a4272c4f05f851c464f1a6d125f62bd9&amp;imgtype=0&amp;src=http%3A%2F%2Fimg0.pconline.com.cn%2Fpconline%2F1704%2F24%2F9139027_bydad003_thumb.jpg"/>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9792" b="89911" l="10000" r="93333"/>
                      </a14:imgEffect>
                    </a14:imgLayer>
                  </a14:imgProps>
                </a:ext>
                <a:ext uri="{28A0092B-C50C-407E-A947-70E740481C1C}">
                  <a14:useLocalDpi xmlns:a14="http://schemas.microsoft.com/office/drawing/2010/main" val="0"/>
                </a:ext>
              </a:extLst>
            </a:blip>
            <a:srcRect l="9869" t="23515" r="8233" b="20403"/>
            <a:stretch/>
          </p:blipFill>
          <p:spPr bwMode="auto">
            <a:xfrm>
              <a:off x="2835962" y="4693557"/>
              <a:ext cx="3078101" cy="1183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组合 8"/>
          <p:cNvGrpSpPr/>
          <p:nvPr/>
        </p:nvGrpSpPr>
        <p:grpSpPr>
          <a:xfrm>
            <a:off x="4826613" y="1278055"/>
            <a:ext cx="2348720" cy="1628561"/>
            <a:chOff x="4877167" y="1682701"/>
            <a:chExt cx="2348720" cy="1628561"/>
          </a:xfrm>
        </p:grpSpPr>
        <p:pic>
          <p:nvPicPr>
            <p:cNvPr id="415762" name="Picture 18" descr="https://timgsa.baidu.com/timg?image&amp;quality=80&amp;size=b9999_10000&amp;sec=1581769474774&amp;di=46a1ded8b3f867cde044600a99bd66d4&amp;imgtype=0&amp;src=http%3A%2F%2Fimg3.makepolo.net%2Fimg3%2F231%2F136%2F100013623136_14165380391554.jpg"/>
            <p:cNvPicPr>
              <a:picLocks noChangeAspect="1" noChangeArrowheads="1"/>
            </p:cNvPicPr>
            <p:nvPr/>
          </p:nvPicPr>
          <p:blipFill rotWithShape="1">
            <a:blip r:embed="rId19" cstate="print">
              <a:extLst>
                <a:ext uri="{BEBA8EAE-BF5A-486C-A8C5-ECC9F3942E4B}">
                  <a14:imgProps xmlns:a14="http://schemas.microsoft.com/office/drawing/2010/main">
                    <a14:imgLayer r:embed="rId20">
                      <a14:imgEffect>
                        <a14:backgroundRemoval t="19213" b="91898" l="10000" r="95000">
                          <a14:foregroundMark x1="14559" y1="62963" x2="26912" y2="86574"/>
                          <a14:foregroundMark x1="29412" y1="87731" x2="31176" y2="87269"/>
                          <a14:foregroundMark x1="36029" y1="85417" x2="87500" y2="53935"/>
                          <a14:foregroundMark x1="90147" y1="52778" x2="91765" y2="48843"/>
                          <a14:foregroundMark x1="14265" y1="61111" x2="13824" y2="59028"/>
                        </a14:backgroundRemoval>
                      </a14:imgEffect>
                    </a14:imgLayer>
                  </a14:imgProps>
                </a:ext>
                <a:ext uri="{28A0092B-C50C-407E-A947-70E740481C1C}">
                  <a14:useLocalDpi xmlns:a14="http://schemas.microsoft.com/office/drawing/2010/main" val="0"/>
                </a:ext>
              </a:extLst>
            </a:blip>
            <a:srcRect l="13155" t="23665" r="7356" b="9836"/>
            <a:stretch/>
          </p:blipFill>
          <p:spPr bwMode="auto">
            <a:xfrm>
              <a:off x="5405390" y="2438090"/>
              <a:ext cx="1642942" cy="873172"/>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29"/>
            <p:cNvSpPr>
              <a:spLocks noChangeArrowheads="1"/>
            </p:cNvSpPr>
            <p:nvPr/>
          </p:nvSpPr>
          <p:spPr bwMode="auto">
            <a:xfrm>
              <a:off x="4877167" y="1682701"/>
              <a:ext cx="2348720"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2800" dirty="0">
                  <a:solidFill>
                    <a:srgbClr val="000066"/>
                  </a:solidFill>
                  <a:effectLst>
                    <a:outerShdw blurRad="38100" dist="38100" dir="2700000" algn="tl">
                      <a:srgbClr val="C0C0C0"/>
                    </a:outerShdw>
                  </a:effectLst>
                  <a:latin typeface="Garamond" panose="02020404030301010803" pitchFamily="18" charset="0"/>
                  <a:ea typeface="楷体_GB2312" pitchFamily="49" charset="-122"/>
                </a:rPr>
                <a:t>“人体器官”</a:t>
              </a:r>
              <a:endParaRPr lang="en-US" altLang="zh-CN" sz="2800" dirty="0">
                <a:solidFill>
                  <a:srgbClr val="000066"/>
                </a:solidFill>
                <a:effectLst>
                  <a:outerShdw blurRad="38100" dist="38100" dir="2700000" algn="tl">
                    <a:srgbClr val="C0C0C0"/>
                  </a:outerShdw>
                </a:effectLst>
                <a:latin typeface="Garamond" panose="02020404030301010803" pitchFamily="18" charset="0"/>
                <a:ea typeface="楷体_GB2312" pitchFamily="49" charset="-122"/>
              </a:endParaRPr>
            </a:p>
            <a:p>
              <a:r>
                <a:rPr lang="zh-CN" altLang="en-US" sz="2800" dirty="0">
                  <a:solidFill>
                    <a:srgbClr val="000066"/>
                  </a:solidFill>
                  <a:effectLst>
                    <a:outerShdw blurRad="38100" dist="38100" dir="2700000" algn="tl">
                      <a:srgbClr val="C0C0C0"/>
                    </a:outerShdw>
                  </a:effectLst>
                  <a:latin typeface="Garamond" panose="02020404030301010803" pitchFamily="18" charset="0"/>
                  <a:ea typeface="楷体_GB2312" pitchFamily="49" charset="-122"/>
                </a:rPr>
                <a:t>手机</a:t>
              </a:r>
            </a:p>
          </p:txBody>
        </p:sp>
      </p:grpSp>
    </p:spTree>
    <p:custDataLst>
      <p:tags r:id="rId1"/>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5051"/>
                                        </p:tgtEl>
                                        <p:attrNameLst>
                                          <p:attrName>style.visibility</p:attrName>
                                        </p:attrNameLst>
                                      </p:cBhvr>
                                      <p:to>
                                        <p:strVal val="visible"/>
                                      </p:to>
                                    </p:set>
                                    <p:animEffect transition="in" filter="wipe(left)">
                                      <p:cBhvr>
                                        <p:cTn id="7" dur="500"/>
                                        <p:tgtEl>
                                          <p:spTgt spid="3850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85044"/>
                                        </p:tgtEl>
                                        <p:attrNameLst>
                                          <p:attrName>style.visibility</p:attrName>
                                        </p:attrNameLst>
                                      </p:cBhvr>
                                      <p:to>
                                        <p:strVal val="visible"/>
                                      </p:to>
                                    </p:set>
                                    <p:animEffect transition="in" filter="wipe(up)">
                                      <p:cBhvr>
                                        <p:cTn id="22" dur="500"/>
                                        <p:tgtEl>
                                          <p:spTgt spid="3850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43508" y="1189574"/>
            <a:ext cx="8784976" cy="4839146"/>
            <a:chOff x="143508" y="1189574"/>
            <a:chExt cx="8784976" cy="4839146"/>
          </a:xfrm>
        </p:grpSpPr>
        <p:sp>
          <p:nvSpPr>
            <p:cNvPr id="2" name="椭圆 1"/>
            <p:cNvSpPr/>
            <p:nvPr/>
          </p:nvSpPr>
          <p:spPr bwMode="auto">
            <a:xfrm>
              <a:off x="143508" y="1189574"/>
              <a:ext cx="8784976" cy="4839146"/>
            </a:xfrm>
            <a:prstGeom prst="ellipse">
              <a:avLst/>
            </a:prstGeom>
            <a:solidFill>
              <a:srgbClr val="A3B2C1">
                <a:alpha val="76863"/>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cxnSp>
          <p:nvCxnSpPr>
            <p:cNvPr id="3" name="直接连接符 2"/>
            <p:cNvCxnSpPr>
              <a:stCxn id="2" idx="0"/>
              <a:endCxn id="2" idx="4"/>
            </p:cNvCxnSpPr>
            <p:nvPr/>
          </p:nvCxnSpPr>
          <p:spPr bwMode="auto">
            <a:xfrm>
              <a:off x="4535996" y="1189574"/>
              <a:ext cx="0" cy="483914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文本框 3"/>
            <p:cNvSpPr txBox="1"/>
            <p:nvPr/>
          </p:nvSpPr>
          <p:spPr>
            <a:xfrm>
              <a:off x="2804319" y="2528900"/>
              <a:ext cx="615553" cy="2268252"/>
            </a:xfrm>
            <a:prstGeom prst="rect">
              <a:avLst/>
            </a:prstGeom>
            <a:noFill/>
          </p:spPr>
          <p:txBody>
            <a:bodyPr vert="eaVert" wrap="square" rtlCol="0">
              <a:spAutoFit/>
            </a:bodyPr>
            <a:lstStyle/>
            <a:p>
              <a:r>
                <a:rPr lang="zh-CN" altLang="en-US" sz="2800" dirty="0"/>
                <a:t>组合逻辑电路</a:t>
              </a:r>
            </a:p>
          </p:txBody>
        </p:sp>
        <p:sp>
          <p:nvSpPr>
            <p:cNvPr id="5" name="文本框 4"/>
            <p:cNvSpPr txBox="1"/>
            <p:nvPr/>
          </p:nvSpPr>
          <p:spPr>
            <a:xfrm>
              <a:off x="6080683" y="2471735"/>
              <a:ext cx="615553" cy="2274824"/>
            </a:xfrm>
            <a:prstGeom prst="rect">
              <a:avLst/>
            </a:prstGeom>
            <a:noFill/>
          </p:spPr>
          <p:txBody>
            <a:bodyPr vert="eaVert" wrap="square" rtlCol="0">
              <a:spAutoFit/>
            </a:bodyPr>
            <a:lstStyle/>
            <a:p>
              <a:r>
                <a:rPr lang="zh-CN" altLang="en-US" sz="2800" dirty="0"/>
                <a:t>时序逻辑电路</a:t>
              </a:r>
            </a:p>
          </p:txBody>
        </p:sp>
      </p:grpSp>
      <p:sp>
        <p:nvSpPr>
          <p:cNvPr id="79" name="Rectangle 35"/>
          <p:cNvSpPr>
            <a:spLocks noChangeArrowheads="1"/>
          </p:cNvSpPr>
          <p:nvPr/>
        </p:nvSpPr>
        <p:spPr bwMode="auto">
          <a:xfrm>
            <a:off x="854770" y="636075"/>
            <a:ext cx="340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dirty="0">
                <a:solidFill>
                  <a:srgbClr val="CC0000"/>
                </a:solidFill>
                <a:latin typeface="楷体_GB2312" pitchFamily="49" charset="-122"/>
                <a:ea typeface="楷体_GB2312" pitchFamily="49" charset="-122"/>
              </a:rPr>
              <a:t>1</a:t>
            </a:r>
            <a:r>
              <a:rPr kumimoji="1" lang="zh-CN" altLang="en-US" sz="2400" dirty="0">
                <a:solidFill>
                  <a:srgbClr val="CC0000"/>
                </a:solidFill>
                <a:latin typeface="楷体_GB2312" pitchFamily="49" charset="-122"/>
                <a:ea typeface="楷体_GB2312" pitchFamily="49" charset="-122"/>
              </a:rPr>
              <a:t>、数字集成电路的分类</a:t>
            </a:r>
          </a:p>
        </p:txBody>
      </p:sp>
      <p:sp>
        <p:nvSpPr>
          <p:cNvPr id="80" name="Rectangle 36"/>
          <p:cNvSpPr>
            <a:spLocks noChangeArrowheads="1"/>
          </p:cNvSpPr>
          <p:nvPr/>
        </p:nvSpPr>
        <p:spPr bwMode="auto">
          <a:xfrm>
            <a:off x="686220" y="70395"/>
            <a:ext cx="55387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dirty="0">
                <a:solidFill>
                  <a:srgbClr val="CC0000"/>
                </a:solidFill>
                <a:latin typeface="Times New Roman" panose="02020603050405020304" pitchFamily="18" charset="0"/>
                <a:ea typeface="楷体_GB2312" pitchFamily="49" charset="-122"/>
              </a:rPr>
              <a:t>1.1.2</a:t>
            </a:r>
            <a:r>
              <a:rPr kumimoji="1" lang="zh-CN" altLang="en-US" sz="2800" dirty="0">
                <a:solidFill>
                  <a:srgbClr val="CC0000"/>
                </a:solidFill>
                <a:latin typeface="楷体_GB2312" pitchFamily="49" charset="-122"/>
                <a:ea typeface="楷体_GB2312" pitchFamily="49" charset="-122"/>
              </a:rPr>
              <a:t>、数字集成电路的分类及特点</a:t>
            </a:r>
          </a:p>
        </p:txBody>
      </p:sp>
    </p:spTree>
    <p:custDataLst>
      <p:tags r:id="rId1"/>
    </p:custDataLst>
    <p:extLst>
      <p:ext uri="{BB962C8B-B14F-4D97-AF65-F5344CB8AC3E}">
        <p14:creationId xmlns:p14="http://schemas.microsoft.com/office/powerpoint/2010/main" val="93751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43508" y="1189574"/>
            <a:ext cx="8784976" cy="4839146"/>
            <a:chOff x="143508" y="1189574"/>
            <a:chExt cx="8784976" cy="4839146"/>
          </a:xfrm>
        </p:grpSpPr>
        <p:sp>
          <p:nvSpPr>
            <p:cNvPr id="2" name="椭圆 1"/>
            <p:cNvSpPr/>
            <p:nvPr/>
          </p:nvSpPr>
          <p:spPr bwMode="auto">
            <a:xfrm>
              <a:off x="143508" y="1189574"/>
              <a:ext cx="8784976" cy="4839146"/>
            </a:xfrm>
            <a:prstGeom prst="ellipse">
              <a:avLst/>
            </a:prstGeom>
            <a:solidFill>
              <a:srgbClr val="A3B2C1">
                <a:alpha val="76863"/>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cxnSp>
          <p:nvCxnSpPr>
            <p:cNvPr id="3" name="直接连接符 2"/>
            <p:cNvCxnSpPr>
              <a:stCxn id="2" idx="0"/>
              <a:endCxn id="2" idx="4"/>
            </p:cNvCxnSpPr>
            <p:nvPr/>
          </p:nvCxnSpPr>
          <p:spPr bwMode="auto">
            <a:xfrm>
              <a:off x="4535996" y="1189574"/>
              <a:ext cx="0" cy="483914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文本框 3"/>
            <p:cNvSpPr txBox="1"/>
            <p:nvPr/>
          </p:nvSpPr>
          <p:spPr>
            <a:xfrm>
              <a:off x="2804319" y="2528900"/>
              <a:ext cx="615553" cy="2268252"/>
            </a:xfrm>
            <a:prstGeom prst="rect">
              <a:avLst/>
            </a:prstGeom>
            <a:noFill/>
          </p:spPr>
          <p:txBody>
            <a:bodyPr vert="eaVert" wrap="square" rtlCol="0">
              <a:spAutoFit/>
            </a:bodyPr>
            <a:lstStyle/>
            <a:p>
              <a:r>
                <a:rPr lang="zh-CN" altLang="en-US" sz="2800" dirty="0"/>
                <a:t>组合逻辑电路</a:t>
              </a:r>
            </a:p>
          </p:txBody>
        </p:sp>
        <p:sp>
          <p:nvSpPr>
            <p:cNvPr id="5" name="文本框 4"/>
            <p:cNvSpPr txBox="1"/>
            <p:nvPr/>
          </p:nvSpPr>
          <p:spPr>
            <a:xfrm>
              <a:off x="6080683" y="2471735"/>
              <a:ext cx="615553" cy="2274824"/>
            </a:xfrm>
            <a:prstGeom prst="rect">
              <a:avLst/>
            </a:prstGeom>
            <a:noFill/>
          </p:spPr>
          <p:txBody>
            <a:bodyPr vert="eaVert" wrap="square" rtlCol="0">
              <a:spAutoFit/>
            </a:bodyPr>
            <a:lstStyle/>
            <a:p>
              <a:r>
                <a:rPr lang="zh-CN" altLang="en-US" sz="2800" dirty="0"/>
                <a:t>时序逻辑电路</a:t>
              </a:r>
            </a:p>
          </p:txBody>
        </p:sp>
      </p:grpSp>
      <p:grpSp>
        <p:nvGrpSpPr>
          <p:cNvPr id="16" name="组合 15"/>
          <p:cNvGrpSpPr/>
          <p:nvPr/>
        </p:nvGrpSpPr>
        <p:grpSpPr>
          <a:xfrm>
            <a:off x="1187624" y="1592796"/>
            <a:ext cx="6696744" cy="4176464"/>
            <a:chOff x="1187624" y="1592796"/>
            <a:chExt cx="6696744" cy="4176464"/>
          </a:xfrm>
        </p:grpSpPr>
        <p:sp>
          <p:nvSpPr>
            <p:cNvPr id="9" name="椭圆 8"/>
            <p:cNvSpPr/>
            <p:nvPr/>
          </p:nvSpPr>
          <p:spPr bwMode="auto">
            <a:xfrm>
              <a:off x="3419872" y="5013176"/>
              <a:ext cx="2232248" cy="756084"/>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en-US" altLang="zh-CN" sz="2800"/>
                <a:t>TTL</a:t>
              </a:r>
              <a:r>
                <a:rPr lang="zh-CN" altLang="en-US" sz="2800"/>
                <a:t>器件</a:t>
              </a:r>
              <a:endParaRPr lang="zh-CN" altLang="en-US" sz="2800" dirty="0"/>
            </a:p>
          </p:txBody>
        </p:sp>
        <p:sp>
          <p:nvSpPr>
            <p:cNvPr id="10" name="椭圆 9"/>
            <p:cNvSpPr/>
            <p:nvPr/>
          </p:nvSpPr>
          <p:spPr bwMode="auto">
            <a:xfrm>
              <a:off x="1187624" y="1592796"/>
              <a:ext cx="6696744" cy="3312368"/>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en-US" altLang="zh-CN" sz="2800" dirty="0"/>
                <a:t>CMOS</a:t>
              </a:r>
              <a:r>
                <a:rPr lang="zh-CN" altLang="en-US" sz="2800" dirty="0"/>
                <a:t>器件</a:t>
              </a:r>
            </a:p>
          </p:txBody>
        </p:sp>
      </p:grpSp>
      <p:sp>
        <p:nvSpPr>
          <p:cNvPr id="79" name="Rectangle 35"/>
          <p:cNvSpPr>
            <a:spLocks noChangeArrowheads="1"/>
          </p:cNvSpPr>
          <p:nvPr/>
        </p:nvSpPr>
        <p:spPr bwMode="auto">
          <a:xfrm>
            <a:off x="854770" y="636075"/>
            <a:ext cx="340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dirty="0">
                <a:solidFill>
                  <a:srgbClr val="CC0000"/>
                </a:solidFill>
                <a:latin typeface="楷体_GB2312" pitchFamily="49" charset="-122"/>
                <a:ea typeface="楷体_GB2312" pitchFamily="49" charset="-122"/>
              </a:rPr>
              <a:t>1</a:t>
            </a:r>
            <a:r>
              <a:rPr kumimoji="1" lang="zh-CN" altLang="en-US" sz="2400" dirty="0">
                <a:solidFill>
                  <a:srgbClr val="CC0000"/>
                </a:solidFill>
                <a:latin typeface="楷体_GB2312" pitchFamily="49" charset="-122"/>
                <a:ea typeface="楷体_GB2312" pitchFamily="49" charset="-122"/>
              </a:rPr>
              <a:t>、数字集成电路的分类</a:t>
            </a:r>
          </a:p>
        </p:txBody>
      </p:sp>
      <p:sp>
        <p:nvSpPr>
          <p:cNvPr id="80" name="Rectangle 36"/>
          <p:cNvSpPr>
            <a:spLocks noChangeArrowheads="1"/>
          </p:cNvSpPr>
          <p:nvPr/>
        </p:nvSpPr>
        <p:spPr bwMode="auto">
          <a:xfrm>
            <a:off x="686220" y="70395"/>
            <a:ext cx="55387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dirty="0">
                <a:solidFill>
                  <a:srgbClr val="CC0000"/>
                </a:solidFill>
                <a:latin typeface="Times New Roman" panose="02020603050405020304" pitchFamily="18" charset="0"/>
                <a:ea typeface="楷体_GB2312" pitchFamily="49" charset="-122"/>
              </a:rPr>
              <a:t>1.1.2</a:t>
            </a:r>
            <a:r>
              <a:rPr kumimoji="1" lang="zh-CN" altLang="en-US" sz="2800" dirty="0">
                <a:solidFill>
                  <a:srgbClr val="CC0000"/>
                </a:solidFill>
                <a:latin typeface="楷体_GB2312" pitchFamily="49" charset="-122"/>
                <a:ea typeface="楷体_GB2312" pitchFamily="49" charset="-122"/>
              </a:rPr>
              <a:t>、数字集成电路的分类及特点</a:t>
            </a:r>
          </a:p>
        </p:txBody>
      </p:sp>
    </p:spTree>
    <p:custDataLst>
      <p:tags r:id="rId1"/>
    </p:custDataLst>
    <p:extLst>
      <p:ext uri="{BB962C8B-B14F-4D97-AF65-F5344CB8AC3E}">
        <p14:creationId xmlns:p14="http://schemas.microsoft.com/office/powerpoint/2010/main" val="349226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43508" y="1189574"/>
            <a:ext cx="8784976" cy="4839146"/>
            <a:chOff x="143508" y="1189574"/>
            <a:chExt cx="8784976" cy="4839146"/>
          </a:xfrm>
        </p:grpSpPr>
        <p:sp>
          <p:nvSpPr>
            <p:cNvPr id="2" name="椭圆 1"/>
            <p:cNvSpPr/>
            <p:nvPr/>
          </p:nvSpPr>
          <p:spPr bwMode="auto">
            <a:xfrm>
              <a:off x="143508" y="1189574"/>
              <a:ext cx="8784976" cy="4839146"/>
            </a:xfrm>
            <a:prstGeom prst="ellipse">
              <a:avLst/>
            </a:prstGeom>
            <a:solidFill>
              <a:srgbClr val="A3B2C1">
                <a:alpha val="76863"/>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cxnSp>
          <p:nvCxnSpPr>
            <p:cNvPr id="3" name="直接连接符 2"/>
            <p:cNvCxnSpPr>
              <a:stCxn id="2" idx="0"/>
              <a:endCxn id="2" idx="4"/>
            </p:cNvCxnSpPr>
            <p:nvPr/>
          </p:nvCxnSpPr>
          <p:spPr bwMode="auto">
            <a:xfrm>
              <a:off x="4535996" y="1189574"/>
              <a:ext cx="0" cy="483914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文本框 3"/>
            <p:cNvSpPr txBox="1"/>
            <p:nvPr/>
          </p:nvSpPr>
          <p:spPr>
            <a:xfrm>
              <a:off x="2804319" y="2528900"/>
              <a:ext cx="615553" cy="2268252"/>
            </a:xfrm>
            <a:prstGeom prst="rect">
              <a:avLst/>
            </a:prstGeom>
            <a:noFill/>
          </p:spPr>
          <p:txBody>
            <a:bodyPr vert="eaVert" wrap="square" rtlCol="0">
              <a:spAutoFit/>
            </a:bodyPr>
            <a:lstStyle/>
            <a:p>
              <a:r>
                <a:rPr lang="zh-CN" altLang="en-US" sz="2800" dirty="0"/>
                <a:t>组合逻辑电路</a:t>
              </a:r>
            </a:p>
          </p:txBody>
        </p:sp>
        <p:sp>
          <p:nvSpPr>
            <p:cNvPr id="5" name="文本框 4"/>
            <p:cNvSpPr txBox="1"/>
            <p:nvPr/>
          </p:nvSpPr>
          <p:spPr>
            <a:xfrm>
              <a:off x="6080683" y="2471735"/>
              <a:ext cx="615553" cy="2274824"/>
            </a:xfrm>
            <a:prstGeom prst="rect">
              <a:avLst/>
            </a:prstGeom>
            <a:noFill/>
          </p:spPr>
          <p:txBody>
            <a:bodyPr vert="eaVert" wrap="square" rtlCol="0">
              <a:spAutoFit/>
            </a:bodyPr>
            <a:lstStyle/>
            <a:p>
              <a:r>
                <a:rPr lang="zh-CN" altLang="en-US" sz="2800" dirty="0"/>
                <a:t>时序逻辑电路</a:t>
              </a:r>
            </a:p>
          </p:txBody>
        </p:sp>
      </p:grpSp>
      <p:grpSp>
        <p:nvGrpSpPr>
          <p:cNvPr id="16" name="组合 15"/>
          <p:cNvGrpSpPr/>
          <p:nvPr/>
        </p:nvGrpSpPr>
        <p:grpSpPr>
          <a:xfrm>
            <a:off x="1187624" y="1592796"/>
            <a:ext cx="6696744" cy="4176464"/>
            <a:chOff x="1187624" y="1592796"/>
            <a:chExt cx="6696744" cy="4176464"/>
          </a:xfrm>
        </p:grpSpPr>
        <p:sp>
          <p:nvSpPr>
            <p:cNvPr id="9" name="椭圆 8"/>
            <p:cNvSpPr/>
            <p:nvPr/>
          </p:nvSpPr>
          <p:spPr bwMode="auto">
            <a:xfrm>
              <a:off x="3419872" y="5013176"/>
              <a:ext cx="2232248" cy="756084"/>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en-US" altLang="zh-CN" sz="2800"/>
                <a:t>TTL</a:t>
              </a:r>
              <a:r>
                <a:rPr lang="zh-CN" altLang="en-US" sz="2800"/>
                <a:t>器件</a:t>
              </a:r>
              <a:endParaRPr lang="zh-CN" altLang="en-US" sz="2800" dirty="0"/>
            </a:p>
          </p:txBody>
        </p:sp>
        <p:sp>
          <p:nvSpPr>
            <p:cNvPr id="10" name="椭圆 9"/>
            <p:cNvSpPr/>
            <p:nvPr/>
          </p:nvSpPr>
          <p:spPr bwMode="auto">
            <a:xfrm>
              <a:off x="1187624" y="1592796"/>
              <a:ext cx="6696744" cy="3312368"/>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en-US" altLang="zh-CN" sz="2800" dirty="0"/>
                <a:t>CMOS</a:t>
              </a:r>
              <a:r>
                <a:rPr lang="zh-CN" altLang="en-US" sz="2800" dirty="0"/>
                <a:t>器件</a:t>
              </a:r>
            </a:p>
          </p:txBody>
        </p:sp>
      </p:grpSp>
      <p:grpSp>
        <p:nvGrpSpPr>
          <p:cNvPr id="19" name="组合 18"/>
          <p:cNvGrpSpPr/>
          <p:nvPr/>
        </p:nvGrpSpPr>
        <p:grpSpPr>
          <a:xfrm>
            <a:off x="1187624" y="1628576"/>
            <a:ext cx="6696744" cy="4219952"/>
            <a:chOff x="1187624" y="1621316"/>
            <a:chExt cx="6696744" cy="4219952"/>
          </a:xfrm>
        </p:grpSpPr>
        <p:sp>
          <p:nvSpPr>
            <p:cNvPr id="17" name="椭圆 16"/>
            <p:cNvSpPr/>
            <p:nvPr/>
          </p:nvSpPr>
          <p:spPr bwMode="auto">
            <a:xfrm>
              <a:off x="1187624" y="1621316"/>
              <a:ext cx="6696744" cy="3283848"/>
            </a:xfrm>
            <a:prstGeom prst="ellipse">
              <a:avLst/>
            </a:prstGeom>
            <a:solidFill>
              <a:srgbClr val="FFFF65">
                <a:alpha val="60000"/>
              </a:srgbClr>
            </a:solidFill>
            <a:ln w="9525" cap="flat" cmpd="sng" algn="ctr">
              <a:solidFill>
                <a:srgbClr val="000000">
                  <a:alpha val="32941"/>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zh-CN" sz="2800" dirty="0"/>
            </a:p>
            <a:p>
              <a:pPr marL="0" marR="0" indent="0" algn="ctr" defTabSz="914400" rtl="0" eaLnBrk="1" fontAlgn="base" latinLnBrk="0" hangingPunct="1">
                <a:lnSpc>
                  <a:spcPct val="100000"/>
                </a:lnSpc>
                <a:spcBef>
                  <a:spcPct val="0"/>
                </a:spcBef>
                <a:spcAft>
                  <a:spcPct val="0"/>
                </a:spcAft>
                <a:buClrTx/>
                <a:buSzTx/>
                <a:buFontTx/>
                <a:buNone/>
                <a:tabLst/>
              </a:pPr>
              <a:r>
                <a:rPr lang="zh-CN" altLang="en-US" sz="2800" dirty="0"/>
                <a:t>专用</a:t>
              </a:r>
              <a:r>
                <a:rPr kumimoji="0" lang="zh-CN" altLang="en-US" sz="2800" b="1" i="0" u="none" strike="noStrike" cap="none" normalizeH="0" baseline="0" dirty="0">
                  <a:ln>
                    <a:noFill/>
                  </a:ln>
                  <a:solidFill>
                    <a:schemeClr val="tx1"/>
                  </a:solidFill>
                  <a:effectLst/>
                </a:rPr>
                <a:t>集成器件</a:t>
              </a:r>
              <a:endParaRPr kumimoji="0" lang="en-US" altLang="zh-CN" sz="2800" b="1" i="0" u="none" strike="noStrike" cap="none" normalizeH="0" baseline="0" dirty="0">
                <a:ln>
                  <a:noFill/>
                </a:ln>
                <a:solidFill>
                  <a:schemeClr val="tx1"/>
                </a:solidFill>
                <a:effectLst/>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a:t>ASIC</a:t>
              </a:r>
              <a:endParaRPr kumimoji="0" lang="zh-CN" altLang="en-US" sz="2800" b="1" i="0" u="none" strike="noStrike" cap="none" normalizeH="0" baseline="0" dirty="0">
                <a:ln>
                  <a:noFill/>
                </a:ln>
                <a:solidFill>
                  <a:schemeClr val="tx1"/>
                </a:solidFill>
                <a:effectLst/>
              </a:endParaRPr>
            </a:p>
          </p:txBody>
        </p:sp>
        <p:sp>
          <p:nvSpPr>
            <p:cNvPr id="15" name="椭圆 14"/>
            <p:cNvSpPr/>
            <p:nvPr/>
          </p:nvSpPr>
          <p:spPr bwMode="auto">
            <a:xfrm>
              <a:off x="2555777" y="3897052"/>
              <a:ext cx="4032448" cy="1944216"/>
            </a:xfrm>
            <a:prstGeom prst="ellipse">
              <a:avLst/>
            </a:prstGeom>
            <a:solidFill>
              <a:srgbClr val="FFFF65">
                <a:alpha val="60000"/>
              </a:srgbClr>
            </a:solidFill>
            <a:ln w="9525" cap="flat" cmpd="sng" algn="ctr">
              <a:solidFill>
                <a:srgbClr val="000000">
                  <a:alpha val="50196"/>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rPr>
                <a:t>通用集成器件</a:t>
              </a:r>
            </a:p>
          </p:txBody>
        </p:sp>
        <p:sp>
          <p:nvSpPr>
            <p:cNvPr id="18" name="椭圆 17"/>
            <p:cNvSpPr/>
            <p:nvPr/>
          </p:nvSpPr>
          <p:spPr bwMode="auto">
            <a:xfrm>
              <a:off x="5583723" y="2290700"/>
              <a:ext cx="2232251" cy="1944216"/>
            </a:xfrm>
            <a:prstGeom prst="ellipse">
              <a:avLst/>
            </a:prstGeom>
            <a:solidFill>
              <a:srgbClr val="FFFF65">
                <a:alpha val="20000"/>
              </a:srgbClr>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800" dirty="0"/>
                <a:t>片上系统</a:t>
              </a:r>
              <a:endParaRPr lang="en-US" altLang="zh-CN" sz="2800" dirty="0"/>
            </a:p>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dirty="0" err="1">
                  <a:ln>
                    <a:noFill/>
                  </a:ln>
                  <a:solidFill>
                    <a:schemeClr val="tx1"/>
                  </a:solidFill>
                  <a:effectLst/>
                </a:rPr>
                <a:t>SoC</a:t>
              </a:r>
              <a:endParaRPr kumimoji="0" lang="zh-CN" altLang="en-US" sz="2800" b="1" i="0" u="none" strike="noStrike" cap="none" normalizeH="0" baseline="0" dirty="0">
                <a:ln>
                  <a:noFill/>
                </a:ln>
                <a:solidFill>
                  <a:schemeClr val="tx1"/>
                </a:solidFill>
                <a:effectLst/>
              </a:endParaRPr>
            </a:p>
          </p:txBody>
        </p:sp>
      </p:grpSp>
      <p:sp>
        <p:nvSpPr>
          <p:cNvPr id="79" name="Rectangle 35"/>
          <p:cNvSpPr>
            <a:spLocks noChangeArrowheads="1"/>
          </p:cNvSpPr>
          <p:nvPr/>
        </p:nvSpPr>
        <p:spPr bwMode="auto">
          <a:xfrm>
            <a:off x="854770" y="636075"/>
            <a:ext cx="340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dirty="0">
                <a:solidFill>
                  <a:srgbClr val="CC0000"/>
                </a:solidFill>
                <a:latin typeface="楷体_GB2312" pitchFamily="49" charset="-122"/>
                <a:ea typeface="楷体_GB2312" pitchFamily="49" charset="-122"/>
              </a:rPr>
              <a:t>1</a:t>
            </a:r>
            <a:r>
              <a:rPr kumimoji="1" lang="zh-CN" altLang="en-US" sz="2400" dirty="0">
                <a:solidFill>
                  <a:srgbClr val="CC0000"/>
                </a:solidFill>
                <a:latin typeface="楷体_GB2312" pitchFamily="49" charset="-122"/>
                <a:ea typeface="楷体_GB2312" pitchFamily="49" charset="-122"/>
              </a:rPr>
              <a:t>、数字集成电路的分类</a:t>
            </a:r>
          </a:p>
        </p:txBody>
      </p:sp>
      <p:sp>
        <p:nvSpPr>
          <p:cNvPr id="80" name="Rectangle 36"/>
          <p:cNvSpPr>
            <a:spLocks noChangeArrowheads="1"/>
          </p:cNvSpPr>
          <p:nvPr/>
        </p:nvSpPr>
        <p:spPr bwMode="auto">
          <a:xfrm>
            <a:off x="686220" y="70395"/>
            <a:ext cx="55387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dirty="0">
                <a:solidFill>
                  <a:srgbClr val="CC0000"/>
                </a:solidFill>
                <a:latin typeface="Times New Roman" panose="02020603050405020304" pitchFamily="18" charset="0"/>
                <a:ea typeface="楷体_GB2312" pitchFamily="49" charset="-122"/>
              </a:rPr>
              <a:t>1.1.2</a:t>
            </a:r>
            <a:r>
              <a:rPr kumimoji="1" lang="zh-CN" altLang="en-US" sz="2800" dirty="0">
                <a:solidFill>
                  <a:srgbClr val="CC0000"/>
                </a:solidFill>
                <a:latin typeface="楷体_GB2312" pitchFamily="49" charset="-122"/>
                <a:ea typeface="楷体_GB2312" pitchFamily="49" charset="-122"/>
              </a:rPr>
              <a:t>、数字集成电路的分类及特点</a:t>
            </a:r>
          </a:p>
        </p:txBody>
      </p:sp>
    </p:spTree>
    <p:custDataLst>
      <p:tags r:id="rId1"/>
    </p:custDataLst>
    <p:extLst>
      <p:ext uri="{BB962C8B-B14F-4D97-AF65-F5344CB8AC3E}">
        <p14:creationId xmlns:p14="http://schemas.microsoft.com/office/powerpoint/2010/main" val="3477464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43508" y="1189574"/>
            <a:ext cx="8784976" cy="4839146"/>
            <a:chOff x="143508" y="1189574"/>
            <a:chExt cx="8784976" cy="4839146"/>
          </a:xfrm>
        </p:grpSpPr>
        <p:sp>
          <p:nvSpPr>
            <p:cNvPr id="2" name="椭圆 1"/>
            <p:cNvSpPr/>
            <p:nvPr/>
          </p:nvSpPr>
          <p:spPr bwMode="auto">
            <a:xfrm>
              <a:off x="143508" y="1189574"/>
              <a:ext cx="8784976" cy="4839146"/>
            </a:xfrm>
            <a:prstGeom prst="ellipse">
              <a:avLst/>
            </a:prstGeom>
            <a:solidFill>
              <a:srgbClr val="A3B2C1">
                <a:alpha val="76863"/>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cxnSp>
          <p:nvCxnSpPr>
            <p:cNvPr id="3" name="直接连接符 2"/>
            <p:cNvCxnSpPr>
              <a:stCxn id="2" idx="0"/>
              <a:endCxn id="2" idx="4"/>
            </p:cNvCxnSpPr>
            <p:nvPr/>
          </p:nvCxnSpPr>
          <p:spPr bwMode="auto">
            <a:xfrm>
              <a:off x="4535996" y="1189574"/>
              <a:ext cx="0" cy="483914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文本框 3"/>
            <p:cNvSpPr txBox="1"/>
            <p:nvPr/>
          </p:nvSpPr>
          <p:spPr>
            <a:xfrm>
              <a:off x="2804319" y="2528900"/>
              <a:ext cx="615553" cy="2268252"/>
            </a:xfrm>
            <a:prstGeom prst="rect">
              <a:avLst/>
            </a:prstGeom>
            <a:noFill/>
          </p:spPr>
          <p:txBody>
            <a:bodyPr vert="eaVert" wrap="square" rtlCol="0">
              <a:spAutoFit/>
            </a:bodyPr>
            <a:lstStyle/>
            <a:p>
              <a:r>
                <a:rPr lang="zh-CN" altLang="en-US" sz="2800" dirty="0"/>
                <a:t>组合逻辑电路</a:t>
              </a:r>
            </a:p>
          </p:txBody>
        </p:sp>
        <p:sp>
          <p:nvSpPr>
            <p:cNvPr id="5" name="文本框 4"/>
            <p:cNvSpPr txBox="1"/>
            <p:nvPr/>
          </p:nvSpPr>
          <p:spPr>
            <a:xfrm>
              <a:off x="6080683" y="2471735"/>
              <a:ext cx="615553" cy="2274824"/>
            </a:xfrm>
            <a:prstGeom prst="rect">
              <a:avLst/>
            </a:prstGeom>
            <a:noFill/>
          </p:spPr>
          <p:txBody>
            <a:bodyPr vert="eaVert" wrap="square" rtlCol="0">
              <a:spAutoFit/>
            </a:bodyPr>
            <a:lstStyle/>
            <a:p>
              <a:r>
                <a:rPr lang="zh-CN" altLang="en-US" sz="2800" dirty="0"/>
                <a:t>时序逻辑电路</a:t>
              </a:r>
            </a:p>
          </p:txBody>
        </p:sp>
      </p:grpSp>
      <p:grpSp>
        <p:nvGrpSpPr>
          <p:cNvPr id="16" name="组合 15"/>
          <p:cNvGrpSpPr/>
          <p:nvPr/>
        </p:nvGrpSpPr>
        <p:grpSpPr>
          <a:xfrm>
            <a:off x="1187624" y="1592796"/>
            <a:ext cx="6696744" cy="4176464"/>
            <a:chOff x="1187624" y="1592796"/>
            <a:chExt cx="6696744" cy="4176464"/>
          </a:xfrm>
        </p:grpSpPr>
        <p:sp>
          <p:nvSpPr>
            <p:cNvPr id="9" name="椭圆 8"/>
            <p:cNvSpPr/>
            <p:nvPr/>
          </p:nvSpPr>
          <p:spPr bwMode="auto">
            <a:xfrm>
              <a:off x="3419872" y="5013176"/>
              <a:ext cx="2232248" cy="756084"/>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en-US" altLang="zh-CN" sz="2800"/>
                <a:t>TTL</a:t>
              </a:r>
              <a:r>
                <a:rPr lang="zh-CN" altLang="en-US" sz="2800"/>
                <a:t>器件</a:t>
              </a:r>
              <a:endParaRPr lang="zh-CN" altLang="en-US" sz="2800" dirty="0"/>
            </a:p>
          </p:txBody>
        </p:sp>
        <p:sp>
          <p:nvSpPr>
            <p:cNvPr id="10" name="椭圆 9"/>
            <p:cNvSpPr/>
            <p:nvPr/>
          </p:nvSpPr>
          <p:spPr bwMode="auto">
            <a:xfrm>
              <a:off x="1187624" y="1592796"/>
              <a:ext cx="6696744" cy="3312368"/>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en-US" altLang="zh-CN" sz="2800" dirty="0"/>
                <a:t>CMOS</a:t>
              </a:r>
              <a:r>
                <a:rPr lang="zh-CN" altLang="en-US" sz="2800" dirty="0"/>
                <a:t>器件</a:t>
              </a:r>
            </a:p>
          </p:txBody>
        </p:sp>
      </p:grpSp>
      <p:grpSp>
        <p:nvGrpSpPr>
          <p:cNvPr id="19" name="组合 18"/>
          <p:cNvGrpSpPr/>
          <p:nvPr/>
        </p:nvGrpSpPr>
        <p:grpSpPr>
          <a:xfrm>
            <a:off x="1187624" y="1628576"/>
            <a:ext cx="6696744" cy="4219952"/>
            <a:chOff x="1187624" y="1621316"/>
            <a:chExt cx="6696744" cy="4219952"/>
          </a:xfrm>
        </p:grpSpPr>
        <p:sp>
          <p:nvSpPr>
            <p:cNvPr id="17" name="椭圆 16"/>
            <p:cNvSpPr/>
            <p:nvPr/>
          </p:nvSpPr>
          <p:spPr bwMode="auto">
            <a:xfrm>
              <a:off x="1187624" y="1621316"/>
              <a:ext cx="6696744" cy="3283848"/>
            </a:xfrm>
            <a:prstGeom prst="ellipse">
              <a:avLst/>
            </a:prstGeom>
            <a:solidFill>
              <a:srgbClr val="FFFF65">
                <a:alpha val="60000"/>
              </a:srgbClr>
            </a:solidFill>
            <a:ln w="9525" cap="flat" cmpd="sng" algn="ctr">
              <a:solidFill>
                <a:srgbClr val="000000">
                  <a:alpha val="32941"/>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zh-CN" sz="2800" dirty="0"/>
            </a:p>
            <a:p>
              <a:pPr marL="0" marR="0" indent="0" algn="ctr" defTabSz="914400" rtl="0" eaLnBrk="1" fontAlgn="base" latinLnBrk="0" hangingPunct="1">
                <a:lnSpc>
                  <a:spcPct val="100000"/>
                </a:lnSpc>
                <a:spcBef>
                  <a:spcPct val="0"/>
                </a:spcBef>
                <a:spcAft>
                  <a:spcPct val="0"/>
                </a:spcAft>
                <a:buClrTx/>
                <a:buSzTx/>
                <a:buFontTx/>
                <a:buNone/>
                <a:tabLst/>
              </a:pPr>
              <a:r>
                <a:rPr lang="zh-CN" altLang="en-US" sz="2800" dirty="0"/>
                <a:t>专用</a:t>
              </a:r>
              <a:r>
                <a:rPr kumimoji="0" lang="zh-CN" altLang="en-US" sz="2800" b="1" i="0" u="none" strike="noStrike" cap="none" normalizeH="0" baseline="0" dirty="0">
                  <a:ln>
                    <a:noFill/>
                  </a:ln>
                  <a:solidFill>
                    <a:schemeClr val="tx1"/>
                  </a:solidFill>
                  <a:effectLst/>
                </a:rPr>
                <a:t>集成器件</a:t>
              </a:r>
              <a:endParaRPr kumimoji="0" lang="en-US" altLang="zh-CN" sz="2800" b="1" i="0" u="none" strike="noStrike" cap="none" normalizeH="0" baseline="0" dirty="0">
                <a:ln>
                  <a:noFill/>
                </a:ln>
                <a:solidFill>
                  <a:schemeClr val="tx1"/>
                </a:solidFill>
                <a:effectLst/>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zh-CN" sz="2800" dirty="0"/>
                <a:t>ASIC</a:t>
              </a:r>
              <a:endParaRPr kumimoji="0" lang="zh-CN" altLang="en-US" sz="2800" b="1" i="0" u="none" strike="noStrike" cap="none" normalizeH="0" baseline="0" dirty="0">
                <a:ln>
                  <a:noFill/>
                </a:ln>
                <a:solidFill>
                  <a:schemeClr val="tx1"/>
                </a:solidFill>
                <a:effectLst/>
              </a:endParaRPr>
            </a:p>
          </p:txBody>
        </p:sp>
        <p:sp>
          <p:nvSpPr>
            <p:cNvPr id="15" name="椭圆 14"/>
            <p:cNvSpPr/>
            <p:nvPr/>
          </p:nvSpPr>
          <p:spPr bwMode="auto">
            <a:xfrm>
              <a:off x="2555777" y="3897052"/>
              <a:ext cx="4032448" cy="1944216"/>
            </a:xfrm>
            <a:prstGeom prst="ellipse">
              <a:avLst/>
            </a:prstGeom>
            <a:solidFill>
              <a:srgbClr val="FFFF65">
                <a:alpha val="60000"/>
              </a:srgbClr>
            </a:solidFill>
            <a:ln w="9525" cap="flat" cmpd="sng" algn="ctr">
              <a:solidFill>
                <a:srgbClr val="000000">
                  <a:alpha val="50196"/>
                </a:srgbClr>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rPr>
                <a:t>通用集成器件</a:t>
              </a:r>
            </a:p>
          </p:txBody>
        </p:sp>
        <p:sp>
          <p:nvSpPr>
            <p:cNvPr id="18" name="椭圆 17"/>
            <p:cNvSpPr/>
            <p:nvPr/>
          </p:nvSpPr>
          <p:spPr bwMode="auto">
            <a:xfrm>
              <a:off x="5583723" y="2290700"/>
              <a:ext cx="2232251" cy="1944216"/>
            </a:xfrm>
            <a:prstGeom prst="ellipse">
              <a:avLst/>
            </a:prstGeom>
            <a:solidFill>
              <a:srgbClr val="FFFF65">
                <a:alpha val="20000"/>
              </a:srgbClr>
            </a:solidFill>
            <a:ln w="9525" cap="flat" cmpd="sng" algn="ctr">
              <a:solidFill>
                <a:srgbClr val="00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sz="2800" dirty="0"/>
                <a:t>片上系统</a:t>
              </a:r>
              <a:endParaRPr lang="en-US" altLang="zh-CN" sz="2800" dirty="0"/>
            </a:p>
            <a:p>
              <a:pPr marL="0" marR="0" indent="0" algn="ctr" defTabSz="9144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dirty="0" err="1">
                  <a:ln>
                    <a:noFill/>
                  </a:ln>
                  <a:solidFill>
                    <a:schemeClr val="tx1"/>
                  </a:solidFill>
                  <a:effectLst/>
                </a:rPr>
                <a:t>SoC</a:t>
              </a:r>
              <a:endParaRPr kumimoji="0" lang="zh-CN" altLang="en-US" sz="2800" b="1" i="0" u="none" strike="noStrike" cap="none" normalizeH="0" baseline="0" dirty="0">
                <a:ln>
                  <a:noFill/>
                </a:ln>
                <a:solidFill>
                  <a:schemeClr val="tx1"/>
                </a:solidFill>
                <a:effectLst/>
              </a:endParaRPr>
            </a:p>
          </p:txBody>
        </p:sp>
      </p:grpSp>
      <p:grpSp>
        <p:nvGrpSpPr>
          <p:cNvPr id="82" name="组合 81"/>
          <p:cNvGrpSpPr/>
          <p:nvPr/>
        </p:nvGrpSpPr>
        <p:grpSpPr>
          <a:xfrm>
            <a:off x="168939" y="590122"/>
            <a:ext cx="8961469" cy="6279074"/>
            <a:chOff x="168939" y="590122"/>
            <a:chExt cx="8961469" cy="6279074"/>
          </a:xfrm>
        </p:grpSpPr>
        <p:sp>
          <p:nvSpPr>
            <p:cNvPr id="20" name="椭圆 19"/>
            <p:cNvSpPr/>
            <p:nvPr/>
          </p:nvSpPr>
          <p:spPr bwMode="auto">
            <a:xfrm>
              <a:off x="1187624" y="1628576"/>
              <a:ext cx="6692079" cy="3283848"/>
            </a:xfrm>
            <a:prstGeom prst="ellipse">
              <a:avLst/>
            </a:prstGeom>
            <a:solidFill>
              <a:srgbClr val="FFC2C2">
                <a:alpha val="69804"/>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sp>
          <p:nvSpPr>
            <p:cNvPr id="52" name="椭圆 51"/>
            <p:cNvSpPr/>
            <p:nvPr/>
          </p:nvSpPr>
          <p:spPr bwMode="auto">
            <a:xfrm>
              <a:off x="1763689" y="2190362"/>
              <a:ext cx="5472608" cy="2714801"/>
            </a:xfrm>
            <a:prstGeom prst="ellipse">
              <a:avLst/>
            </a:prstGeom>
            <a:solidFill>
              <a:srgbClr val="FFC2C2">
                <a:alpha val="69804"/>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sp>
          <p:nvSpPr>
            <p:cNvPr id="53" name="矩形 52"/>
            <p:cNvSpPr/>
            <p:nvPr/>
          </p:nvSpPr>
          <p:spPr>
            <a:xfrm>
              <a:off x="6414391" y="590122"/>
              <a:ext cx="2531463" cy="830997"/>
            </a:xfrm>
            <a:prstGeom prst="rect">
              <a:avLst/>
            </a:prstGeom>
          </p:spPr>
          <p:txBody>
            <a:bodyPr wrap="none">
              <a:spAutoFit/>
            </a:bodyPr>
            <a:lstStyle/>
            <a:p>
              <a:r>
                <a:rPr lang="zh-CN" altLang="en-US" sz="2400" dirty="0"/>
                <a:t>甚大规模器件</a:t>
              </a:r>
              <a:endParaRPr lang="en-US" altLang="zh-CN" sz="2400" dirty="0"/>
            </a:p>
            <a:p>
              <a:r>
                <a:rPr lang="en-US" altLang="zh-CN" sz="2400" dirty="0"/>
                <a:t>PLD</a:t>
              </a:r>
              <a:r>
                <a:rPr lang="zh-CN" altLang="en-US" sz="2400" dirty="0"/>
                <a:t>，多功能</a:t>
              </a:r>
              <a:r>
                <a:rPr lang="en-US" altLang="zh-CN" sz="2400" dirty="0"/>
                <a:t>ASIC</a:t>
              </a:r>
              <a:endParaRPr lang="zh-CN" altLang="en-US" sz="2400" dirty="0"/>
            </a:p>
          </p:txBody>
        </p:sp>
        <p:sp>
          <p:nvSpPr>
            <p:cNvPr id="54" name="矩形 53"/>
            <p:cNvSpPr/>
            <p:nvPr/>
          </p:nvSpPr>
          <p:spPr>
            <a:xfrm>
              <a:off x="168939" y="1617073"/>
              <a:ext cx="3251210" cy="830997"/>
            </a:xfrm>
            <a:prstGeom prst="rect">
              <a:avLst/>
            </a:prstGeom>
          </p:spPr>
          <p:txBody>
            <a:bodyPr wrap="none">
              <a:spAutoFit/>
            </a:bodyPr>
            <a:lstStyle/>
            <a:p>
              <a:r>
                <a:rPr lang="zh-CN" altLang="en-US" sz="2400" dirty="0"/>
                <a:t>＜</a:t>
              </a:r>
              <a:r>
                <a:rPr lang="en-US" altLang="zh-CN" sz="2400" dirty="0"/>
                <a:t>10</a:t>
              </a:r>
              <a:r>
                <a:rPr lang="zh-CN" altLang="en-US" sz="2400" dirty="0"/>
                <a:t>万，超大规模器件</a:t>
              </a:r>
              <a:endParaRPr lang="en-US" altLang="zh-CN" sz="2400" dirty="0"/>
            </a:p>
            <a:p>
              <a:r>
                <a:rPr lang="zh-CN" altLang="en-US" sz="2400" dirty="0"/>
                <a:t>大型存储器，</a:t>
              </a:r>
              <a:r>
                <a:rPr lang="en-US" altLang="zh-CN" sz="2400" dirty="0"/>
                <a:t>CPU</a:t>
              </a:r>
              <a:endParaRPr lang="zh-CN" altLang="en-US" sz="2400" dirty="0"/>
            </a:p>
          </p:txBody>
        </p:sp>
        <p:sp>
          <p:nvSpPr>
            <p:cNvPr id="55" name="椭圆 54"/>
            <p:cNvSpPr/>
            <p:nvPr/>
          </p:nvSpPr>
          <p:spPr bwMode="auto">
            <a:xfrm>
              <a:off x="2663788" y="2752148"/>
              <a:ext cx="3672408" cy="3017112"/>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sp>
          <p:nvSpPr>
            <p:cNvPr id="56" name="矩形 55"/>
            <p:cNvSpPr/>
            <p:nvPr/>
          </p:nvSpPr>
          <p:spPr>
            <a:xfrm>
              <a:off x="6161325" y="5185576"/>
              <a:ext cx="2969083" cy="830997"/>
            </a:xfrm>
            <a:prstGeom prst="rect">
              <a:avLst/>
            </a:prstGeom>
          </p:spPr>
          <p:txBody>
            <a:bodyPr wrap="none">
              <a:spAutoFit/>
            </a:bodyPr>
            <a:lstStyle/>
            <a:p>
              <a:r>
                <a:rPr lang="zh-CN" altLang="en-US" sz="2400" dirty="0"/>
                <a:t>＜</a:t>
              </a:r>
              <a:r>
                <a:rPr lang="en-US" altLang="zh-CN" sz="2400" dirty="0"/>
                <a:t>1</a:t>
              </a:r>
              <a:r>
                <a:rPr lang="zh-CN" altLang="en-US" sz="2400" dirty="0"/>
                <a:t>万，大规模器件</a:t>
              </a:r>
              <a:endParaRPr lang="en-US" altLang="zh-CN" sz="2400" dirty="0"/>
            </a:p>
            <a:p>
              <a:r>
                <a:rPr lang="zh-CN" altLang="en-US" sz="2400" dirty="0"/>
                <a:t>小型存储器、门阵列</a:t>
              </a:r>
            </a:p>
          </p:txBody>
        </p:sp>
        <p:sp>
          <p:nvSpPr>
            <p:cNvPr id="57" name="椭圆 56"/>
            <p:cNvSpPr/>
            <p:nvPr/>
          </p:nvSpPr>
          <p:spPr bwMode="auto">
            <a:xfrm>
              <a:off x="3112095" y="3327106"/>
              <a:ext cx="2804828" cy="2247441"/>
            </a:xfrm>
            <a:prstGeom prst="ellipse">
              <a:avLst/>
            </a:prstGeom>
            <a:solidFill>
              <a:srgbClr val="FFC2C2">
                <a:alpha val="50196"/>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endParaRPr>
            </a:p>
          </p:txBody>
        </p:sp>
        <p:sp>
          <p:nvSpPr>
            <p:cNvPr id="21" name="椭圆 20"/>
            <p:cNvSpPr/>
            <p:nvPr/>
          </p:nvSpPr>
          <p:spPr bwMode="auto">
            <a:xfrm>
              <a:off x="3992701" y="4584265"/>
              <a:ext cx="1052500" cy="728464"/>
            </a:xfrm>
            <a:prstGeom prst="ellipse">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sp>
          <p:nvSpPr>
            <p:cNvPr id="58" name="矩形 57"/>
            <p:cNvSpPr/>
            <p:nvPr/>
          </p:nvSpPr>
          <p:spPr>
            <a:xfrm>
              <a:off x="223102" y="5258332"/>
              <a:ext cx="2773516" cy="830997"/>
            </a:xfrm>
            <a:prstGeom prst="rect">
              <a:avLst/>
            </a:prstGeom>
          </p:spPr>
          <p:txBody>
            <a:bodyPr wrap="none">
              <a:spAutoFit/>
            </a:bodyPr>
            <a:lstStyle/>
            <a:p>
              <a:r>
                <a:rPr lang="zh-CN" altLang="en-US" sz="2400" dirty="0"/>
                <a:t>＜</a:t>
              </a:r>
              <a:r>
                <a:rPr lang="en-US" altLang="zh-CN" sz="2400" dirty="0"/>
                <a:t>100</a:t>
              </a:r>
              <a:r>
                <a:rPr lang="zh-CN" altLang="en-US" sz="2400" dirty="0"/>
                <a:t>，中规模器件</a:t>
              </a:r>
              <a:endParaRPr lang="en-US" altLang="zh-CN" sz="2400" dirty="0"/>
            </a:p>
            <a:p>
              <a:r>
                <a:rPr lang="zh-CN" altLang="en-US" sz="2400" dirty="0"/>
                <a:t>计数器、加法器</a:t>
              </a:r>
            </a:p>
          </p:txBody>
        </p:sp>
        <p:sp>
          <p:nvSpPr>
            <p:cNvPr id="59" name="矩形 58"/>
            <p:cNvSpPr/>
            <p:nvPr/>
          </p:nvSpPr>
          <p:spPr>
            <a:xfrm>
              <a:off x="3641250" y="6038199"/>
              <a:ext cx="2350322" cy="830997"/>
            </a:xfrm>
            <a:prstGeom prst="rect">
              <a:avLst/>
            </a:prstGeom>
          </p:spPr>
          <p:txBody>
            <a:bodyPr wrap="none">
              <a:spAutoFit/>
            </a:bodyPr>
            <a:lstStyle/>
            <a:p>
              <a:r>
                <a:rPr lang="zh-CN" altLang="en-US" sz="2400" dirty="0"/>
                <a:t>＜</a:t>
              </a:r>
              <a:r>
                <a:rPr lang="en-US" altLang="zh-CN" sz="2400" dirty="0"/>
                <a:t>13</a:t>
              </a:r>
              <a:r>
                <a:rPr lang="zh-CN" altLang="en-US" sz="2400" dirty="0"/>
                <a:t>小规模器件</a:t>
              </a:r>
              <a:endParaRPr lang="en-US" altLang="zh-CN" sz="2400" dirty="0"/>
            </a:p>
            <a:p>
              <a:r>
                <a:rPr lang="zh-CN" altLang="en-US" sz="2400" dirty="0"/>
                <a:t>逻辑门、触发器</a:t>
              </a:r>
            </a:p>
          </p:txBody>
        </p:sp>
        <p:cxnSp>
          <p:nvCxnSpPr>
            <p:cNvPr id="64" name="直接箭头连接符 63"/>
            <p:cNvCxnSpPr>
              <a:endCxn id="57" idx="3"/>
            </p:cNvCxnSpPr>
            <p:nvPr/>
          </p:nvCxnSpPr>
          <p:spPr bwMode="auto">
            <a:xfrm flipV="1">
              <a:off x="3054661" y="5245417"/>
              <a:ext cx="468192" cy="364869"/>
            </a:xfrm>
            <a:prstGeom prst="straightConnector1">
              <a:avLst/>
            </a:prstGeom>
            <a:solidFill>
              <a:schemeClr val="accent1"/>
            </a:solidFill>
            <a:ln w="952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直接箭头连接符 70"/>
            <p:cNvCxnSpPr/>
            <p:nvPr/>
          </p:nvCxnSpPr>
          <p:spPr bwMode="auto">
            <a:xfrm flipH="1" flipV="1">
              <a:off x="6010915" y="5134061"/>
              <a:ext cx="428185" cy="340149"/>
            </a:xfrm>
            <a:prstGeom prst="straightConnector1">
              <a:avLst/>
            </a:prstGeom>
            <a:solidFill>
              <a:schemeClr val="accent1"/>
            </a:solidFill>
            <a:ln w="952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直接箭头连接符 73"/>
            <p:cNvCxnSpPr/>
            <p:nvPr/>
          </p:nvCxnSpPr>
          <p:spPr bwMode="auto">
            <a:xfrm>
              <a:off x="1547664" y="2330487"/>
              <a:ext cx="650003" cy="480275"/>
            </a:xfrm>
            <a:prstGeom prst="straightConnector1">
              <a:avLst/>
            </a:prstGeom>
            <a:solidFill>
              <a:schemeClr val="accent1"/>
            </a:solidFill>
            <a:ln w="952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 name="直接箭头连接符 75"/>
            <p:cNvCxnSpPr/>
            <p:nvPr/>
          </p:nvCxnSpPr>
          <p:spPr bwMode="auto">
            <a:xfrm flipH="1">
              <a:off x="6161325" y="1415037"/>
              <a:ext cx="282194" cy="441175"/>
            </a:xfrm>
            <a:prstGeom prst="straightConnector1">
              <a:avLst/>
            </a:prstGeom>
            <a:solidFill>
              <a:schemeClr val="accent1"/>
            </a:solidFill>
            <a:ln w="952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箭头连接符 61"/>
            <p:cNvCxnSpPr/>
            <p:nvPr/>
          </p:nvCxnSpPr>
          <p:spPr bwMode="auto">
            <a:xfrm flipH="1" flipV="1">
              <a:off x="4766952" y="5283531"/>
              <a:ext cx="76821" cy="672595"/>
            </a:xfrm>
            <a:prstGeom prst="straightConnector1">
              <a:avLst/>
            </a:prstGeom>
            <a:solidFill>
              <a:schemeClr val="accent1"/>
            </a:solidFill>
            <a:ln w="952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9" name="Rectangle 35"/>
          <p:cNvSpPr>
            <a:spLocks noChangeArrowheads="1"/>
          </p:cNvSpPr>
          <p:nvPr/>
        </p:nvSpPr>
        <p:spPr bwMode="auto">
          <a:xfrm>
            <a:off x="854770" y="636075"/>
            <a:ext cx="3402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dirty="0">
                <a:solidFill>
                  <a:srgbClr val="CC0000"/>
                </a:solidFill>
                <a:latin typeface="楷体_GB2312" pitchFamily="49" charset="-122"/>
                <a:ea typeface="楷体_GB2312" pitchFamily="49" charset="-122"/>
              </a:rPr>
              <a:t>1</a:t>
            </a:r>
            <a:r>
              <a:rPr kumimoji="1" lang="zh-CN" altLang="en-US" sz="2400" dirty="0">
                <a:solidFill>
                  <a:srgbClr val="CC0000"/>
                </a:solidFill>
                <a:latin typeface="楷体_GB2312" pitchFamily="49" charset="-122"/>
                <a:ea typeface="楷体_GB2312" pitchFamily="49" charset="-122"/>
              </a:rPr>
              <a:t>、数字集成电路的分类</a:t>
            </a:r>
          </a:p>
        </p:txBody>
      </p:sp>
      <p:sp>
        <p:nvSpPr>
          <p:cNvPr id="80" name="Rectangle 36"/>
          <p:cNvSpPr>
            <a:spLocks noChangeArrowheads="1"/>
          </p:cNvSpPr>
          <p:nvPr/>
        </p:nvSpPr>
        <p:spPr bwMode="auto">
          <a:xfrm>
            <a:off x="686220" y="70395"/>
            <a:ext cx="55387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dirty="0">
                <a:solidFill>
                  <a:srgbClr val="CC0000"/>
                </a:solidFill>
                <a:latin typeface="Times New Roman" panose="02020603050405020304" pitchFamily="18" charset="0"/>
                <a:ea typeface="楷体_GB2312" pitchFamily="49" charset="-122"/>
              </a:rPr>
              <a:t>1.1.2</a:t>
            </a:r>
            <a:r>
              <a:rPr kumimoji="1" lang="zh-CN" altLang="en-US" sz="2800" dirty="0">
                <a:solidFill>
                  <a:srgbClr val="CC0000"/>
                </a:solidFill>
                <a:latin typeface="楷体_GB2312" pitchFamily="49" charset="-122"/>
                <a:ea typeface="楷体_GB2312" pitchFamily="49" charset="-122"/>
              </a:rPr>
              <a:t>、数字集成电路的分类及特点</a:t>
            </a:r>
          </a:p>
        </p:txBody>
      </p:sp>
    </p:spTree>
    <p:custDataLst>
      <p:tags r:id="rId1"/>
    </p:custDataLst>
    <p:extLst>
      <p:ext uri="{BB962C8B-B14F-4D97-AF65-F5344CB8AC3E}">
        <p14:creationId xmlns:p14="http://schemas.microsoft.com/office/powerpoint/2010/main" val="194151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wipe(down)">
                                      <p:cBhvr>
                                        <p:cTn id="2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4" name="Rectangle 24"/>
          <p:cNvSpPr>
            <a:spLocks noChangeArrowheads="1"/>
          </p:cNvSpPr>
          <p:nvPr/>
        </p:nvSpPr>
        <p:spPr bwMode="auto">
          <a:xfrm>
            <a:off x="827088" y="947738"/>
            <a:ext cx="522287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pPr>
              <a:lnSpc>
                <a:spcPct val="90000"/>
              </a:lnSpc>
            </a:pPr>
            <a:r>
              <a:rPr kumimoji="1" lang="en-US" altLang="zh-CN" sz="3200">
                <a:solidFill>
                  <a:srgbClr val="CC0000"/>
                </a:solidFill>
                <a:latin typeface="Times New Roman" panose="02020603050405020304" pitchFamily="18" charset="0"/>
                <a:ea typeface="楷体_GB2312" pitchFamily="49" charset="-122"/>
              </a:rPr>
              <a:t>2</a:t>
            </a:r>
            <a:r>
              <a:rPr kumimoji="1" lang="zh-CN" altLang="en-US" sz="3200">
                <a:solidFill>
                  <a:srgbClr val="CC0000"/>
                </a:solidFill>
                <a:latin typeface="Times New Roman" panose="02020603050405020304" pitchFamily="18" charset="0"/>
                <a:ea typeface="楷体_GB2312" pitchFamily="49" charset="-122"/>
              </a:rPr>
              <a:t>、数字集成电路的</a:t>
            </a:r>
            <a:r>
              <a:rPr lang="zh-CN" altLang="en-US" sz="3200">
                <a:solidFill>
                  <a:srgbClr val="CC0000"/>
                </a:solidFill>
                <a:latin typeface="Times New Roman" panose="02020603050405020304" pitchFamily="18" charset="0"/>
                <a:ea typeface="楷体_GB2312" pitchFamily="49" charset="-122"/>
              </a:rPr>
              <a:t>特点</a:t>
            </a:r>
          </a:p>
        </p:txBody>
      </p:sp>
      <p:sp>
        <p:nvSpPr>
          <p:cNvPr id="389145" name="Rectangle 25">
            <a:hlinkClick r:id="rId5" action="ppaction://hlinksldjump"/>
          </p:cNvPr>
          <p:cNvSpPr>
            <a:spLocks noChangeArrowheads="1"/>
          </p:cNvSpPr>
          <p:nvPr/>
        </p:nvSpPr>
        <p:spPr bwMode="auto">
          <a:xfrm>
            <a:off x="873125" y="1989138"/>
            <a:ext cx="73279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2700" dirty="0">
                <a:solidFill>
                  <a:srgbClr val="040468"/>
                </a:solidFill>
                <a:latin typeface="Times New Roman" panose="02020603050405020304" pitchFamily="18" charset="0"/>
                <a:ea typeface="楷体_GB2312" pitchFamily="49" charset="-122"/>
              </a:rPr>
              <a:t>1)</a:t>
            </a:r>
            <a:r>
              <a:rPr lang="en-US" altLang="zh-CN" sz="2700" dirty="0">
                <a:solidFill>
                  <a:srgbClr val="040468"/>
                </a:solidFill>
                <a:latin typeface="楷体_GB2312" pitchFamily="49" charset="-122"/>
                <a:ea typeface="楷体_GB2312" pitchFamily="49" charset="-122"/>
              </a:rPr>
              <a:t> </a:t>
            </a:r>
            <a:r>
              <a:rPr lang="zh-CN" altLang="en-US" sz="2700" dirty="0">
                <a:solidFill>
                  <a:srgbClr val="040468"/>
                </a:solidFill>
                <a:latin typeface="楷体_GB2312" pitchFamily="49" charset="-122"/>
                <a:ea typeface="楷体_GB2312" pitchFamily="49" charset="-122"/>
              </a:rPr>
              <a:t>稳定性高</a:t>
            </a:r>
            <a:r>
              <a:rPr lang="en-US" altLang="zh-CN" sz="2700" dirty="0">
                <a:solidFill>
                  <a:srgbClr val="040468"/>
                </a:solidFill>
                <a:latin typeface="楷体_GB2312" pitchFamily="49" charset="-122"/>
                <a:ea typeface="楷体_GB2312" pitchFamily="49" charset="-122"/>
              </a:rPr>
              <a:t>,</a:t>
            </a:r>
            <a:r>
              <a:rPr lang="zh-CN" altLang="en-US" sz="2700" dirty="0">
                <a:solidFill>
                  <a:srgbClr val="040468"/>
                </a:solidFill>
                <a:latin typeface="楷体_GB2312" pitchFamily="49" charset="-122"/>
                <a:ea typeface="楷体_GB2312" pitchFamily="49" charset="-122"/>
              </a:rPr>
              <a:t>抗干扰能力强</a:t>
            </a:r>
          </a:p>
        </p:txBody>
      </p:sp>
      <p:sp>
        <p:nvSpPr>
          <p:cNvPr id="389146" name="Rectangle 26">
            <a:hlinkClick r:id="rId5" action="ppaction://hlinksldjump"/>
          </p:cNvPr>
          <p:cNvSpPr>
            <a:spLocks noChangeArrowheads="1"/>
          </p:cNvSpPr>
          <p:nvPr/>
        </p:nvSpPr>
        <p:spPr bwMode="auto">
          <a:xfrm>
            <a:off x="898525" y="2589213"/>
            <a:ext cx="80660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2700">
                <a:solidFill>
                  <a:srgbClr val="040468"/>
                </a:solidFill>
                <a:latin typeface="Times New Roman" panose="02020603050405020304" pitchFamily="18" charset="0"/>
                <a:ea typeface="楷体_GB2312" pitchFamily="49" charset="-122"/>
              </a:rPr>
              <a:t>2) </a:t>
            </a:r>
            <a:r>
              <a:rPr lang="zh-CN" altLang="en-US" sz="2700">
                <a:solidFill>
                  <a:srgbClr val="040468"/>
                </a:solidFill>
                <a:latin typeface="楷体_GB2312" pitchFamily="49" charset="-122"/>
                <a:ea typeface="楷体_GB2312" pitchFamily="49" charset="-122"/>
              </a:rPr>
              <a:t>易于设计</a:t>
            </a:r>
            <a:r>
              <a:rPr lang="en-US" altLang="zh-CN" sz="2700">
                <a:solidFill>
                  <a:srgbClr val="040468"/>
                </a:solidFill>
                <a:latin typeface="楷体_GB2312" pitchFamily="49" charset="-122"/>
                <a:ea typeface="楷体_GB2312" pitchFamily="49" charset="-122"/>
              </a:rPr>
              <a:t>-</a:t>
            </a:r>
            <a:r>
              <a:rPr lang="zh-CN" altLang="en-US" sz="2700">
                <a:solidFill>
                  <a:srgbClr val="040468"/>
                </a:solidFill>
                <a:latin typeface="楷体_GB2312" pitchFamily="49" charset="-122"/>
                <a:ea typeface="楷体_GB2312" pitchFamily="49" charset="-122"/>
              </a:rPr>
              <a:t>对</a:t>
            </a:r>
            <a:r>
              <a:rPr lang="en-US" altLang="zh-CN" sz="2700">
                <a:solidFill>
                  <a:srgbClr val="040468"/>
                </a:solidFill>
                <a:latin typeface="楷体_GB2312" pitchFamily="49" charset="-122"/>
                <a:ea typeface="楷体_GB2312" pitchFamily="49" charset="-122"/>
              </a:rPr>
              <a:t>0</a:t>
            </a:r>
            <a:r>
              <a:rPr lang="zh-CN" altLang="en-US" sz="2700">
                <a:solidFill>
                  <a:srgbClr val="040468"/>
                </a:solidFill>
                <a:latin typeface="楷体_GB2312" pitchFamily="49" charset="-122"/>
                <a:ea typeface="楷体_GB2312" pitchFamily="49" charset="-122"/>
              </a:rPr>
              <a:t>和</a:t>
            </a:r>
            <a:r>
              <a:rPr lang="en-US" altLang="zh-CN" sz="2700">
                <a:solidFill>
                  <a:srgbClr val="040468"/>
                </a:solidFill>
                <a:latin typeface="楷体_GB2312" pitchFamily="49" charset="-122"/>
                <a:ea typeface="楷体_GB2312" pitchFamily="49" charset="-122"/>
              </a:rPr>
              <a:t>1</a:t>
            </a:r>
            <a:r>
              <a:rPr lang="zh-CN" altLang="en-US" sz="2700">
                <a:solidFill>
                  <a:srgbClr val="040468"/>
                </a:solidFill>
                <a:latin typeface="楷体_GB2312" pitchFamily="49" charset="-122"/>
                <a:ea typeface="楷体_GB2312" pitchFamily="49" charset="-122"/>
              </a:rPr>
              <a:t>表示的信号进行逻辑运算和处理</a:t>
            </a:r>
          </a:p>
        </p:txBody>
      </p:sp>
      <p:sp>
        <p:nvSpPr>
          <p:cNvPr id="389147" name="Rectangle 27">
            <a:hlinkClick r:id="rId5" action="ppaction://hlinksldjump"/>
          </p:cNvPr>
          <p:cNvSpPr>
            <a:spLocks noChangeArrowheads="1"/>
          </p:cNvSpPr>
          <p:nvPr/>
        </p:nvSpPr>
        <p:spPr bwMode="auto">
          <a:xfrm>
            <a:off x="911225" y="3355975"/>
            <a:ext cx="68294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2700">
                <a:solidFill>
                  <a:srgbClr val="040468"/>
                </a:solidFill>
                <a:latin typeface="Times New Roman" panose="02020603050405020304" pitchFamily="18" charset="0"/>
                <a:ea typeface="楷体_GB2312" pitchFamily="49" charset="-122"/>
              </a:rPr>
              <a:t>3) </a:t>
            </a:r>
            <a:r>
              <a:rPr lang="zh-CN" altLang="en-US" sz="2700">
                <a:solidFill>
                  <a:srgbClr val="040468"/>
                </a:solidFill>
                <a:latin typeface="楷体_GB2312" pitchFamily="49" charset="-122"/>
                <a:ea typeface="楷体_GB2312" pitchFamily="49" charset="-122"/>
              </a:rPr>
              <a:t>体积小</a:t>
            </a:r>
            <a:r>
              <a:rPr lang="en-US" altLang="zh-CN" sz="2700">
                <a:solidFill>
                  <a:srgbClr val="040468"/>
                </a:solidFill>
                <a:latin typeface="楷体_GB2312" pitchFamily="49" charset="-122"/>
                <a:ea typeface="楷体_GB2312" pitchFamily="49" charset="-122"/>
              </a:rPr>
              <a:t>,</a:t>
            </a:r>
            <a:r>
              <a:rPr lang="zh-CN" altLang="en-US" sz="2700">
                <a:solidFill>
                  <a:srgbClr val="040468"/>
                </a:solidFill>
                <a:latin typeface="楷体_GB2312" pitchFamily="49" charset="-122"/>
                <a:ea typeface="楷体_GB2312" pitchFamily="49" charset="-122"/>
              </a:rPr>
              <a:t>通用性好</a:t>
            </a:r>
            <a:r>
              <a:rPr lang="en-US" altLang="zh-CN" sz="2700">
                <a:solidFill>
                  <a:srgbClr val="040468"/>
                </a:solidFill>
                <a:latin typeface="楷体_GB2312" pitchFamily="49" charset="-122"/>
                <a:ea typeface="楷体_GB2312" pitchFamily="49" charset="-122"/>
              </a:rPr>
              <a:t>,</a:t>
            </a:r>
            <a:r>
              <a:rPr lang="zh-CN" altLang="en-US" sz="2700">
                <a:solidFill>
                  <a:srgbClr val="040468"/>
                </a:solidFill>
                <a:latin typeface="楷体_GB2312" pitchFamily="49" charset="-122"/>
                <a:ea typeface="楷体_GB2312" pitchFamily="49" charset="-122"/>
              </a:rPr>
              <a:t>成本低，便于集成</a:t>
            </a:r>
            <a:r>
              <a:rPr lang="en-US" altLang="zh-CN" sz="2700">
                <a:solidFill>
                  <a:srgbClr val="040468"/>
                </a:solidFill>
                <a:latin typeface="楷体_GB2312" pitchFamily="49" charset="-122"/>
                <a:ea typeface="楷体_GB2312" pitchFamily="49" charset="-122"/>
              </a:rPr>
              <a:t>.</a:t>
            </a:r>
          </a:p>
        </p:txBody>
      </p:sp>
      <p:sp>
        <p:nvSpPr>
          <p:cNvPr id="389148" name="Rectangle 28">
            <a:hlinkClick r:id="rId5" action="ppaction://hlinksldjump"/>
          </p:cNvPr>
          <p:cNvSpPr>
            <a:spLocks noChangeArrowheads="1"/>
          </p:cNvSpPr>
          <p:nvPr/>
        </p:nvSpPr>
        <p:spPr bwMode="auto">
          <a:xfrm>
            <a:off x="827088" y="4076700"/>
            <a:ext cx="71278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2700">
                <a:solidFill>
                  <a:srgbClr val="040468"/>
                </a:solidFill>
                <a:latin typeface="Times New Roman" panose="02020603050405020304" pitchFamily="18" charset="0"/>
                <a:ea typeface="楷体_GB2312" pitchFamily="49" charset="-122"/>
              </a:rPr>
              <a:t>4)</a:t>
            </a:r>
            <a:r>
              <a:rPr lang="zh-CN" altLang="en-US" sz="2700">
                <a:solidFill>
                  <a:srgbClr val="040468"/>
                </a:solidFill>
                <a:latin typeface="楷体_GB2312" pitchFamily="49" charset="-122"/>
                <a:ea typeface="楷体_GB2312" pitchFamily="49" charset="-122"/>
              </a:rPr>
              <a:t>具可编程性</a:t>
            </a:r>
            <a:r>
              <a:rPr lang="en-US" altLang="zh-CN" sz="2700">
                <a:solidFill>
                  <a:srgbClr val="040468"/>
                </a:solidFill>
                <a:latin typeface="楷体_GB2312" pitchFamily="49" charset="-122"/>
                <a:ea typeface="楷体_GB2312" pitchFamily="49" charset="-122"/>
              </a:rPr>
              <a:t>,</a:t>
            </a:r>
            <a:r>
              <a:rPr lang="zh-CN" altLang="en-US" sz="2700">
                <a:solidFill>
                  <a:srgbClr val="040468"/>
                </a:solidFill>
                <a:latin typeface="楷体_GB2312" pitchFamily="49" charset="-122"/>
                <a:ea typeface="楷体_GB2312" pitchFamily="49" charset="-122"/>
              </a:rPr>
              <a:t>可实现硬件设计软件化</a:t>
            </a:r>
          </a:p>
        </p:txBody>
      </p:sp>
      <p:sp>
        <p:nvSpPr>
          <p:cNvPr id="389149" name="Rectangle 29">
            <a:hlinkClick r:id="rId5" action="ppaction://hlinksldjump"/>
          </p:cNvPr>
          <p:cNvSpPr>
            <a:spLocks noChangeArrowheads="1"/>
          </p:cNvSpPr>
          <p:nvPr/>
        </p:nvSpPr>
        <p:spPr bwMode="auto">
          <a:xfrm>
            <a:off x="874713" y="4724400"/>
            <a:ext cx="388778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2700">
                <a:solidFill>
                  <a:srgbClr val="040468"/>
                </a:solidFill>
                <a:latin typeface="Times New Roman" panose="02020603050405020304" pitchFamily="18" charset="0"/>
                <a:ea typeface="楷体_GB2312" pitchFamily="49" charset="-122"/>
              </a:rPr>
              <a:t>5)</a:t>
            </a:r>
            <a:r>
              <a:rPr lang="zh-CN" altLang="en-US" sz="2700">
                <a:solidFill>
                  <a:srgbClr val="040468"/>
                </a:solidFill>
                <a:latin typeface="楷体_GB2312" pitchFamily="49" charset="-122"/>
                <a:ea typeface="楷体_GB2312" pitchFamily="49" charset="-122"/>
              </a:rPr>
              <a:t>高速度 低功耗</a:t>
            </a:r>
          </a:p>
        </p:txBody>
      </p:sp>
      <p:sp>
        <p:nvSpPr>
          <p:cNvPr id="389150" name="Rectangle 30">
            <a:hlinkClick r:id="rId5" action="ppaction://hlinksldjump"/>
          </p:cNvPr>
          <p:cNvSpPr>
            <a:spLocks noChangeArrowheads="1"/>
          </p:cNvSpPr>
          <p:nvPr/>
        </p:nvSpPr>
        <p:spPr bwMode="auto">
          <a:xfrm>
            <a:off x="873125" y="5445125"/>
            <a:ext cx="47783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en-US" altLang="zh-CN" sz="2700">
                <a:solidFill>
                  <a:srgbClr val="040468"/>
                </a:solidFill>
                <a:latin typeface="Times New Roman" panose="02020603050405020304" pitchFamily="18" charset="0"/>
                <a:ea typeface="楷体_GB2312" pitchFamily="49" charset="-122"/>
              </a:rPr>
              <a:t>6)</a:t>
            </a:r>
            <a:r>
              <a:rPr lang="zh-CN" altLang="en-US" sz="2700">
                <a:solidFill>
                  <a:srgbClr val="040468"/>
                </a:solidFill>
                <a:latin typeface="楷体_GB2312" pitchFamily="49" charset="-122"/>
                <a:ea typeface="楷体_GB2312" pitchFamily="49" charset="-122"/>
              </a:rPr>
              <a:t>便于存储、传输和处理  </a:t>
            </a:r>
          </a:p>
        </p:txBody>
      </p:sp>
    </p:spTree>
    <p:custDataLst>
      <p:tags r:id="rId1"/>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9145"/>
                                        </p:tgtEl>
                                        <p:attrNameLst>
                                          <p:attrName>style.visibility</p:attrName>
                                        </p:attrNameLst>
                                      </p:cBhvr>
                                      <p:to>
                                        <p:strVal val="visible"/>
                                      </p:to>
                                    </p:set>
                                    <p:animEffect transition="in" filter="wipe(up)">
                                      <p:cBhvr>
                                        <p:cTn id="7" dur="5000"/>
                                        <p:tgtEl>
                                          <p:spTgt spid="3891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9146"/>
                                        </p:tgtEl>
                                        <p:attrNameLst>
                                          <p:attrName>style.visibility</p:attrName>
                                        </p:attrNameLst>
                                      </p:cBhvr>
                                      <p:to>
                                        <p:strVal val="visible"/>
                                      </p:to>
                                    </p:set>
                                    <p:animEffect transition="in" filter="wipe(up)">
                                      <p:cBhvr>
                                        <p:cTn id="12" dur="500"/>
                                        <p:tgtEl>
                                          <p:spTgt spid="3891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9147"/>
                                        </p:tgtEl>
                                        <p:attrNameLst>
                                          <p:attrName>style.visibility</p:attrName>
                                        </p:attrNameLst>
                                      </p:cBhvr>
                                      <p:to>
                                        <p:strVal val="visible"/>
                                      </p:to>
                                    </p:set>
                                    <p:animEffect transition="in" filter="wipe(up)">
                                      <p:cBhvr>
                                        <p:cTn id="17" dur="500"/>
                                        <p:tgtEl>
                                          <p:spTgt spid="3891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89148"/>
                                        </p:tgtEl>
                                        <p:attrNameLst>
                                          <p:attrName>style.visibility</p:attrName>
                                        </p:attrNameLst>
                                      </p:cBhvr>
                                      <p:to>
                                        <p:strVal val="visible"/>
                                      </p:to>
                                    </p:set>
                                    <p:animEffect transition="in" filter="wipe(up)">
                                      <p:cBhvr>
                                        <p:cTn id="22" dur="500"/>
                                        <p:tgtEl>
                                          <p:spTgt spid="3891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89149"/>
                                        </p:tgtEl>
                                        <p:attrNameLst>
                                          <p:attrName>style.visibility</p:attrName>
                                        </p:attrNameLst>
                                      </p:cBhvr>
                                      <p:to>
                                        <p:strVal val="visible"/>
                                      </p:to>
                                    </p:set>
                                    <p:animEffect transition="in" filter="wipe(up)">
                                      <p:cBhvr>
                                        <p:cTn id="27" dur="500"/>
                                        <p:tgtEl>
                                          <p:spTgt spid="3891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89150"/>
                                        </p:tgtEl>
                                        <p:attrNameLst>
                                          <p:attrName>style.visibility</p:attrName>
                                        </p:attrNameLst>
                                      </p:cBhvr>
                                      <p:to>
                                        <p:strVal val="visible"/>
                                      </p:to>
                                    </p:set>
                                    <p:animEffect transition="in" filter="wipe(up)">
                                      <p:cBhvr>
                                        <p:cTn id="32" dur="500"/>
                                        <p:tgtEl>
                                          <p:spTgt spid="389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5" grpId="0"/>
      <p:bldP spid="389146" grpId="0"/>
      <p:bldP spid="389147" grpId="0"/>
      <p:bldP spid="389148" grpId="0"/>
      <p:bldP spid="389149" grpId="0"/>
      <p:bldP spid="3891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61" name="Rectangle 17"/>
          <p:cNvSpPr>
            <a:spLocks noChangeArrowheads="1"/>
          </p:cNvSpPr>
          <p:nvPr/>
        </p:nvSpPr>
        <p:spPr bwMode="auto">
          <a:xfrm>
            <a:off x="682625" y="404813"/>
            <a:ext cx="66262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3200">
                <a:solidFill>
                  <a:srgbClr val="CC0000"/>
                </a:solidFill>
                <a:latin typeface="Times New Roman" panose="02020603050405020304" pitchFamily="18" charset="0"/>
                <a:ea typeface="楷体_GB2312" pitchFamily="49" charset="-122"/>
              </a:rPr>
              <a:t>3</a:t>
            </a:r>
            <a:r>
              <a:rPr lang="zh-CN" altLang="en-US" sz="3200">
                <a:solidFill>
                  <a:srgbClr val="CC0000"/>
                </a:solidFill>
                <a:latin typeface="Times New Roman" panose="02020603050405020304" pitchFamily="18" charset="0"/>
                <a:ea typeface="楷体_GB2312" pitchFamily="49" charset="-122"/>
              </a:rPr>
              <a:t>、</a:t>
            </a:r>
            <a:r>
              <a:rPr lang="zh-CN" altLang="en-US" sz="3200">
                <a:solidFill>
                  <a:srgbClr val="CC0000"/>
                </a:solidFill>
                <a:latin typeface="楷体_GB2312" pitchFamily="49" charset="-122"/>
                <a:ea typeface="楷体_GB2312" pitchFamily="49" charset="-122"/>
              </a:rPr>
              <a:t>数字电路的分析、设计与测试</a:t>
            </a:r>
          </a:p>
        </p:txBody>
      </p:sp>
      <p:sp>
        <p:nvSpPr>
          <p:cNvPr id="390162" name="Rectangle 18"/>
          <p:cNvSpPr>
            <a:spLocks noChangeArrowheads="1"/>
          </p:cNvSpPr>
          <p:nvPr/>
        </p:nvSpPr>
        <p:spPr bwMode="auto">
          <a:xfrm>
            <a:off x="755650" y="1341438"/>
            <a:ext cx="3297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楷体_GB2312" pitchFamily="49" charset="-122"/>
                <a:ea typeface="楷体_GB2312" pitchFamily="49" charset="-122"/>
              </a:rPr>
              <a:t>数字电路的分析方法</a:t>
            </a:r>
          </a:p>
        </p:txBody>
      </p:sp>
      <p:sp>
        <p:nvSpPr>
          <p:cNvPr id="390163" name="Rectangle 19"/>
          <p:cNvSpPr>
            <a:spLocks noChangeArrowheads="1"/>
          </p:cNvSpPr>
          <p:nvPr/>
        </p:nvSpPr>
        <p:spPr bwMode="auto">
          <a:xfrm>
            <a:off x="360363" y="1849438"/>
            <a:ext cx="896461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0000"/>
              </a:lnSpc>
            </a:pPr>
            <a:r>
              <a:rPr lang="zh-CN" altLang="en-US" sz="2400">
                <a:solidFill>
                  <a:srgbClr val="000066"/>
                </a:solidFill>
                <a:latin typeface="楷体_GB2312" pitchFamily="49" charset="-122"/>
                <a:ea typeface="楷体_GB2312" pitchFamily="49" charset="-122"/>
              </a:rPr>
              <a:t>数字电路的分析</a:t>
            </a:r>
            <a:r>
              <a:rPr lang="en-US" altLang="zh-CN" sz="2400">
                <a:solidFill>
                  <a:srgbClr val="000066"/>
                </a:solidFill>
                <a:latin typeface="楷体_GB2312" pitchFamily="49" charset="-122"/>
                <a:ea typeface="楷体_GB2312" pitchFamily="49" charset="-122"/>
              </a:rPr>
              <a:t>:</a:t>
            </a:r>
            <a:r>
              <a:rPr lang="zh-CN" altLang="en-US" sz="2400">
                <a:solidFill>
                  <a:srgbClr val="000066"/>
                </a:solidFill>
                <a:latin typeface="楷体_GB2312" pitchFamily="49" charset="-122"/>
                <a:ea typeface="楷体_GB2312" pitchFamily="49" charset="-122"/>
              </a:rPr>
              <a:t>根据电路确定</a:t>
            </a:r>
            <a:r>
              <a:rPr kumimoji="1" lang="zh-CN" altLang="en-US" sz="2400">
                <a:solidFill>
                  <a:srgbClr val="000066"/>
                </a:solidFill>
                <a:latin typeface="Arial" panose="020B0604020202020204" pitchFamily="34" charset="0"/>
                <a:ea typeface="楷体_GB2312" pitchFamily="49" charset="-122"/>
              </a:rPr>
              <a:t>电路输出与输入之间的逻辑关系。</a:t>
            </a:r>
          </a:p>
        </p:txBody>
      </p:sp>
      <p:sp>
        <p:nvSpPr>
          <p:cNvPr id="390164" name="Rectangle 20"/>
          <p:cNvSpPr>
            <a:spLocks noChangeArrowheads="1"/>
          </p:cNvSpPr>
          <p:nvPr/>
        </p:nvSpPr>
        <p:spPr bwMode="auto">
          <a:xfrm>
            <a:off x="781050" y="3594100"/>
            <a:ext cx="41036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p>
            <a:pPr algn="l"/>
            <a:r>
              <a:rPr kumimoji="1" lang="en-US" altLang="zh-CN" sz="2400">
                <a:solidFill>
                  <a:srgbClr val="000066"/>
                </a:solidFill>
                <a:latin typeface="Times New Roman" panose="02020603050405020304" pitchFamily="18" charset="0"/>
                <a:ea typeface="楷体_GB2312" pitchFamily="49" charset="-122"/>
              </a:rPr>
              <a:t>(2)</a:t>
            </a:r>
            <a:r>
              <a:rPr kumimoji="1" lang="en-US" altLang="zh-CN" sz="2400">
                <a:solidFill>
                  <a:srgbClr val="000066"/>
                </a:solidFill>
                <a:latin typeface="楷体_GB2312" pitchFamily="49" charset="-122"/>
                <a:ea typeface="楷体_GB2312" pitchFamily="49" charset="-122"/>
              </a:rPr>
              <a:t> </a:t>
            </a:r>
            <a:r>
              <a:rPr kumimoji="1" lang="zh-CN" altLang="en-US" sz="2400">
                <a:solidFill>
                  <a:srgbClr val="000066"/>
                </a:solidFill>
                <a:latin typeface="楷体_GB2312" pitchFamily="49" charset="-122"/>
                <a:ea typeface="楷体_GB2312" pitchFamily="49" charset="-122"/>
              </a:rPr>
              <a:t>数字电路的设计方法</a:t>
            </a:r>
            <a:endParaRPr kumimoji="1" lang="zh-CN" altLang="en-US" sz="2400" b="0">
              <a:solidFill>
                <a:srgbClr val="000066"/>
              </a:solidFill>
              <a:latin typeface="Times New Roman" panose="02020603050405020304" pitchFamily="18" charset="0"/>
            </a:endParaRPr>
          </a:p>
        </p:txBody>
      </p:sp>
      <p:sp>
        <p:nvSpPr>
          <p:cNvPr id="390165" name="Rectangle 21"/>
          <p:cNvSpPr>
            <a:spLocks noChangeArrowheads="1"/>
          </p:cNvSpPr>
          <p:nvPr/>
        </p:nvSpPr>
        <p:spPr bwMode="auto">
          <a:xfrm>
            <a:off x="468313" y="4113213"/>
            <a:ext cx="82089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50000"/>
              </a:lnSpc>
            </a:pPr>
            <a:r>
              <a:rPr kumimoji="1" lang="zh-CN" altLang="en-US" sz="2400">
                <a:solidFill>
                  <a:srgbClr val="000066"/>
                </a:solidFill>
                <a:latin typeface="Arial" panose="020B0604020202020204" pitchFamily="34" charset="0"/>
                <a:ea typeface="楷体_GB2312" pitchFamily="49" charset="-122"/>
              </a:rPr>
              <a:t>数字电路的设计</a:t>
            </a:r>
            <a:r>
              <a:rPr kumimoji="1" lang="en-US" altLang="zh-CN" sz="2400">
                <a:solidFill>
                  <a:srgbClr val="000066"/>
                </a:solidFill>
                <a:latin typeface="Arial" panose="020B0604020202020204" pitchFamily="34" charset="0"/>
                <a:ea typeface="楷体_GB2312" pitchFamily="49" charset="-122"/>
              </a:rPr>
              <a:t>:</a:t>
            </a:r>
            <a:r>
              <a:rPr kumimoji="1" lang="zh-CN" altLang="en-US" sz="2400">
                <a:solidFill>
                  <a:srgbClr val="000066"/>
                </a:solidFill>
                <a:latin typeface="Arial" panose="020B0604020202020204" pitchFamily="34" charset="0"/>
                <a:ea typeface="楷体_GB2312" pitchFamily="49" charset="-122"/>
              </a:rPr>
              <a:t>从给定的逻辑功能要求出发，选择适当的逻辑器件，设计出符合要求的逻辑电路</a:t>
            </a:r>
            <a:r>
              <a:rPr kumimoji="1" lang="zh-CN" altLang="en-US" sz="2400" b="0">
                <a:solidFill>
                  <a:srgbClr val="000066"/>
                </a:solidFill>
                <a:latin typeface="Arial" panose="020B0604020202020204" pitchFamily="34" charset="0"/>
                <a:ea typeface="华文行楷" panose="02010800040101010101" pitchFamily="2" charset="-122"/>
              </a:rPr>
              <a:t>。 </a:t>
            </a:r>
          </a:p>
        </p:txBody>
      </p:sp>
      <p:sp>
        <p:nvSpPr>
          <p:cNvPr id="390166" name="Rectangle 22"/>
          <p:cNvSpPr>
            <a:spLocks noChangeArrowheads="1"/>
          </p:cNvSpPr>
          <p:nvPr/>
        </p:nvSpPr>
        <p:spPr bwMode="auto">
          <a:xfrm>
            <a:off x="546100" y="5419725"/>
            <a:ext cx="8489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sz="2400">
                <a:solidFill>
                  <a:srgbClr val="000066"/>
                </a:solidFill>
                <a:latin typeface="楷体_GB2312" pitchFamily="49" charset="-122"/>
                <a:ea typeface="楷体_GB2312" pitchFamily="49" charset="-122"/>
                <a:cs typeface="Times New Roman" panose="02020603050405020304" pitchFamily="18" charset="0"/>
              </a:rPr>
              <a:t>设计方式</a:t>
            </a:r>
            <a:r>
              <a:rPr kumimoji="1" lang="en-US" altLang="zh-CN" sz="2400">
                <a:solidFill>
                  <a:srgbClr val="000066"/>
                </a:solidFill>
                <a:latin typeface="楷体_GB2312" pitchFamily="49" charset="-122"/>
                <a:ea typeface="楷体_GB2312" pitchFamily="49" charset="-122"/>
                <a:cs typeface="Times New Roman" panose="02020603050405020304" pitchFamily="18" charset="0"/>
              </a:rPr>
              <a:t>:</a:t>
            </a:r>
            <a:r>
              <a:rPr kumimoji="1" lang="zh-CN" altLang="en-US" sz="2400">
                <a:solidFill>
                  <a:srgbClr val="000066"/>
                </a:solidFill>
                <a:latin typeface="楷体_GB2312" pitchFamily="49" charset="-122"/>
                <a:ea typeface="楷体_GB2312" pitchFamily="49" charset="-122"/>
                <a:cs typeface="Times New Roman" panose="02020603050405020304" pitchFamily="18" charset="0"/>
              </a:rPr>
              <a:t>分为传统的设计方式和基于</a:t>
            </a: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EDA</a:t>
            </a:r>
            <a:r>
              <a:rPr kumimoji="1" lang="zh-CN" altLang="en-US" sz="2400">
                <a:solidFill>
                  <a:srgbClr val="000066"/>
                </a:solidFill>
                <a:latin typeface="楷体_GB2312" pitchFamily="49" charset="-122"/>
                <a:ea typeface="楷体_GB2312" pitchFamily="49" charset="-122"/>
                <a:cs typeface="Times New Roman" panose="02020603050405020304" pitchFamily="18" charset="0"/>
              </a:rPr>
              <a:t>软件的设计方式。 </a:t>
            </a:r>
          </a:p>
        </p:txBody>
      </p:sp>
      <p:sp>
        <p:nvSpPr>
          <p:cNvPr id="390167" name="Rectangle 23"/>
          <p:cNvSpPr>
            <a:spLocks noChangeArrowheads="1"/>
          </p:cNvSpPr>
          <p:nvPr/>
        </p:nvSpPr>
        <p:spPr bwMode="auto">
          <a:xfrm>
            <a:off x="395288" y="2460625"/>
            <a:ext cx="8748712"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pPr>
            <a:r>
              <a:rPr kumimoji="1" lang="zh-CN" altLang="en-US" sz="2400" dirty="0">
                <a:solidFill>
                  <a:srgbClr val="000066"/>
                </a:solidFill>
                <a:latin typeface="Arial" panose="020B0604020202020204" pitchFamily="34" charset="0"/>
                <a:ea typeface="楷体_GB2312" pitchFamily="49" charset="-122"/>
              </a:rPr>
              <a:t>分析工具：</a:t>
            </a:r>
            <a:r>
              <a:rPr kumimoji="1" lang="zh-CN" altLang="en-US" sz="2400" dirty="0">
                <a:solidFill>
                  <a:srgbClr val="000066"/>
                </a:solidFill>
                <a:latin typeface="楷体_GB2312" pitchFamily="49" charset="-122"/>
                <a:ea typeface="楷体_GB2312" pitchFamily="49" charset="-122"/>
              </a:rPr>
              <a:t>逻辑代数。</a:t>
            </a:r>
          </a:p>
          <a:p>
            <a:pPr algn="l">
              <a:lnSpc>
                <a:spcPct val="120000"/>
              </a:lnSpc>
            </a:pPr>
            <a:r>
              <a:rPr kumimoji="1" lang="zh-CN" altLang="en-US" sz="2400" dirty="0">
                <a:solidFill>
                  <a:srgbClr val="000066"/>
                </a:solidFill>
                <a:latin typeface="楷体_GB2312" pitchFamily="49" charset="-122"/>
                <a:ea typeface="楷体_GB2312" pitchFamily="49" charset="-122"/>
              </a:rPr>
              <a:t>电路逻辑功能主要用真值表、功能表、逻辑表达式和波形图。</a:t>
            </a:r>
            <a:endParaRPr kumimoji="1" lang="zh-CN" altLang="en-US" sz="2400" dirty="0">
              <a:solidFill>
                <a:srgbClr val="000066"/>
              </a:solidFill>
              <a:latin typeface="Arial" panose="020B0604020202020204" pitchFamily="34" charset="0"/>
              <a:ea typeface="楷体_GB2312" pitchFamily="49" charset="-122"/>
            </a:endParaRPr>
          </a:p>
        </p:txBody>
      </p:sp>
    </p:spTree>
    <p:custDataLst>
      <p:tags r:id="rId1"/>
    </p:custData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0162"/>
                                        </p:tgtEl>
                                        <p:attrNameLst>
                                          <p:attrName>style.visibility</p:attrName>
                                        </p:attrNameLst>
                                      </p:cBhvr>
                                      <p:to>
                                        <p:strVal val="visible"/>
                                      </p:to>
                                    </p:set>
                                    <p:animEffect transition="in" filter="wipe(left)">
                                      <p:cBhvr>
                                        <p:cTn id="7" dur="500"/>
                                        <p:tgtEl>
                                          <p:spTgt spid="3901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0163"/>
                                        </p:tgtEl>
                                        <p:attrNameLst>
                                          <p:attrName>style.visibility</p:attrName>
                                        </p:attrNameLst>
                                      </p:cBhvr>
                                      <p:to>
                                        <p:strVal val="visible"/>
                                      </p:to>
                                    </p:set>
                                    <p:animEffect transition="in" filter="wipe(up)">
                                      <p:cBhvr>
                                        <p:cTn id="12" dur="500"/>
                                        <p:tgtEl>
                                          <p:spTgt spid="3901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0167"/>
                                        </p:tgtEl>
                                        <p:attrNameLst>
                                          <p:attrName>style.visibility</p:attrName>
                                        </p:attrNameLst>
                                      </p:cBhvr>
                                      <p:to>
                                        <p:strVal val="visible"/>
                                      </p:to>
                                    </p:set>
                                    <p:animEffect transition="in" filter="wipe(up)">
                                      <p:cBhvr>
                                        <p:cTn id="17" dur="500"/>
                                        <p:tgtEl>
                                          <p:spTgt spid="3901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90164"/>
                                        </p:tgtEl>
                                        <p:attrNameLst>
                                          <p:attrName>style.visibility</p:attrName>
                                        </p:attrNameLst>
                                      </p:cBhvr>
                                      <p:to>
                                        <p:strVal val="visible"/>
                                      </p:to>
                                    </p:set>
                                    <p:animEffect transition="in" filter="wipe(left)">
                                      <p:cBhvr>
                                        <p:cTn id="22" dur="500"/>
                                        <p:tgtEl>
                                          <p:spTgt spid="39016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90165"/>
                                        </p:tgtEl>
                                        <p:attrNameLst>
                                          <p:attrName>style.visibility</p:attrName>
                                        </p:attrNameLst>
                                      </p:cBhvr>
                                      <p:to>
                                        <p:strVal val="visible"/>
                                      </p:to>
                                    </p:set>
                                    <p:animEffect transition="in" filter="wipe(up)">
                                      <p:cBhvr>
                                        <p:cTn id="27" dur="500"/>
                                        <p:tgtEl>
                                          <p:spTgt spid="39016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90166"/>
                                        </p:tgtEl>
                                        <p:attrNameLst>
                                          <p:attrName>style.visibility</p:attrName>
                                        </p:attrNameLst>
                                      </p:cBhvr>
                                      <p:to>
                                        <p:strVal val="visible"/>
                                      </p:to>
                                    </p:set>
                                    <p:animEffect transition="in" filter="wipe(up)">
                                      <p:cBhvr>
                                        <p:cTn id="32" dur="500"/>
                                        <p:tgtEl>
                                          <p:spTgt spid="390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62" grpId="0"/>
      <p:bldP spid="390163" grpId="0"/>
      <p:bldP spid="390164" grpId="0"/>
      <p:bldP spid="390165" grpId="0"/>
      <p:bldP spid="390166" grpId="0"/>
      <p:bldP spid="3901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4" name="Rectangle 4"/>
          <p:cNvSpPr>
            <a:spLocks noChangeArrowheads="1"/>
          </p:cNvSpPr>
          <p:nvPr/>
        </p:nvSpPr>
        <p:spPr bwMode="auto">
          <a:xfrm>
            <a:off x="539750" y="2616200"/>
            <a:ext cx="8028694" cy="3671888"/>
          </a:xfrm>
          <a:prstGeom prst="rect">
            <a:avLst/>
          </a:prstGeom>
          <a:solidFill>
            <a:schemeClr val="bg1"/>
          </a:solidFill>
          <a:ln w="19050">
            <a:solidFill>
              <a:srgbClr val="CC0066"/>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wrap="square" anchor="ctr">
            <a:spAutoFit/>
          </a:bodyPr>
          <a:lstStyle/>
          <a:p>
            <a:endParaRPr lang="zh-CN" altLang="en-US"/>
          </a:p>
        </p:txBody>
      </p:sp>
      <p:sp>
        <p:nvSpPr>
          <p:cNvPr id="399365" name="Text Box 5"/>
          <p:cNvSpPr txBox="1">
            <a:spLocks noChangeArrowheads="1"/>
          </p:cNvSpPr>
          <p:nvPr/>
        </p:nvSpPr>
        <p:spPr bwMode="auto">
          <a:xfrm>
            <a:off x="790575" y="1844675"/>
            <a:ext cx="8353425"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40000"/>
              </a:lnSpc>
            </a:pPr>
            <a:r>
              <a:rPr lang="en-US" altLang="zh-CN">
                <a:solidFill>
                  <a:srgbClr val="000066"/>
                </a:solidFill>
                <a:latin typeface="楷体_GB2312" pitchFamily="49" charset="-122"/>
                <a:ea typeface="楷体_GB2312" pitchFamily="49" charset="-122"/>
              </a:rPr>
              <a:t>---</a:t>
            </a:r>
            <a:r>
              <a:rPr lang="zh-CN" altLang="en-US">
                <a:solidFill>
                  <a:srgbClr val="000066"/>
                </a:solidFill>
                <a:latin typeface="楷体_GB2312" pitchFamily="49" charset="-122"/>
                <a:ea typeface="楷体_GB2312" pitchFamily="49" charset="-122"/>
              </a:rPr>
              <a:t>时间和数值均连续变化的电信号，如正弦波、三角波等 </a:t>
            </a:r>
          </a:p>
        </p:txBody>
      </p:sp>
      <p:grpSp>
        <p:nvGrpSpPr>
          <p:cNvPr id="399366" name="Group 6"/>
          <p:cNvGrpSpPr>
            <a:grpSpLocks/>
          </p:cNvGrpSpPr>
          <p:nvPr/>
        </p:nvGrpSpPr>
        <p:grpSpPr bwMode="auto">
          <a:xfrm>
            <a:off x="971600" y="4545124"/>
            <a:ext cx="3748088" cy="1512888"/>
            <a:chOff x="1686" y="2721"/>
            <a:chExt cx="2361" cy="953"/>
          </a:xfrm>
        </p:grpSpPr>
        <p:sp>
          <p:nvSpPr>
            <p:cNvPr id="399367" name="Line 7"/>
            <p:cNvSpPr>
              <a:spLocks noChangeShapeType="1"/>
            </p:cNvSpPr>
            <p:nvPr/>
          </p:nvSpPr>
          <p:spPr bwMode="auto">
            <a:xfrm>
              <a:off x="1887" y="2897"/>
              <a:ext cx="1" cy="77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68" name="Line 8"/>
            <p:cNvSpPr>
              <a:spLocks noChangeShapeType="1"/>
            </p:cNvSpPr>
            <p:nvPr/>
          </p:nvSpPr>
          <p:spPr bwMode="auto">
            <a:xfrm flipH="1">
              <a:off x="1887" y="3355"/>
              <a:ext cx="2055"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69" name="Line 9"/>
            <p:cNvSpPr>
              <a:spLocks noChangeShapeType="1"/>
            </p:cNvSpPr>
            <p:nvPr/>
          </p:nvSpPr>
          <p:spPr bwMode="auto">
            <a:xfrm flipV="1">
              <a:off x="1887" y="2946"/>
              <a:ext cx="304" cy="40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0" name="Line 10"/>
            <p:cNvSpPr>
              <a:spLocks noChangeShapeType="1"/>
            </p:cNvSpPr>
            <p:nvPr/>
          </p:nvSpPr>
          <p:spPr bwMode="auto">
            <a:xfrm>
              <a:off x="2186" y="2946"/>
              <a:ext cx="299" cy="40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1" name="Line 11"/>
            <p:cNvSpPr>
              <a:spLocks noChangeShapeType="1"/>
            </p:cNvSpPr>
            <p:nvPr/>
          </p:nvSpPr>
          <p:spPr bwMode="auto">
            <a:xfrm flipV="1">
              <a:off x="2485" y="2935"/>
              <a:ext cx="311" cy="4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2" name="Line 12"/>
            <p:cNvSpPr>
              <a:spLocks noChangeShapeType="1"/>
            </p:cNvSpPr>
            <p:nvPr/>
          </p:nvSpPr>
          <p:spPr bwMode="auto">
            <a:xfrm>
              <a:off x="2791" y="2935"/>
              <a:ext cx="307" cy="41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3" name="Line 13"/>
            <p:cNvSpPr>
              <a:spLocks noChangeShapeType="1"/>
            </p:cNvSpPr>
            <p:nvPr/>
          </p:nvSpPr>
          <p:spPr bwMode="auto">
            <a:xfrm flipV="1">
              <a:off x="3093" y="2949"/>
              <a:ext cx="298" cy="40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4" name="Line 14"/>
            <p:cNvSpPr>
              <a:spLocks noChangeShapeType="1"/>
            </p:cNvSpPr>
            <p:nvPr/>
          </p:nvSpPr>
          <p:spPr bwMode="auto">
            <a:xfrm>
              <a:off x="3386" y="2946"/>
              <a:ext cx="304" cy="40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5" name="Line 15"/>
            <p:cNvSpPr>
              <a:spLocks noChangeShapeType="1"/>
            </p:cNvSpPr>
            <p:nvPr/>
          </p:nvSpPr>
          <p:spPr bwMode="auto">
            <a:xfrm>
              <a:off x="3895" y="3352"/>
              <a:ext cx="109" cy="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6" name="Freeform 16"/>
            <p:cNvSpPr>
              <a:spLocks/>
            </p:cNvSpPr>
            <p:nvPr/>
          </p:nvSpPr>
          <p:spPr bwMode="auto">
            <a:xfrm>
              <a:off x="3911" y="3338"/>
              <a:ext cx="93" cy="31"/>
            </a:xfrm>
            <a:custGeom>
              <a:avLst/>
              <a:gdLst>
                <a:gd name="T0" fmla="*/ 0 w 93"/>
                <a:gd name="T1" fmla="*/ 31 h 31"/>
                <a:gd name="T2" fmla="*/ 0 w 93"/>
                <a:gd name="T3" fmla="*/ 0 h 31"/>
                <a:gd name="T4" fmla="*/ 93 w 93"/>
                <a:gd name="T5" fmla="*/ 14 h 31"/>
                <a:gd name="T6" fmla="*/ 0 w 93"/>
                <a:gd name="T7" fmla="*/ 31 h 31"/>
              </a:gdLst>
              <a:ahLst/>
              <a:cxnLst>
                <a:cxn ang="0">
                  <a:pos x="T0" y="T1"/>
                </a:cxn>
                <a:cxn ang="0">
                  <a:pos x="T2" y="T3"/>
                </a:cxn>
                <a:cxn ang="0">
                  <a:pos x="T4" y="T5"/>
                </a:cxn>
                <a:cxn ang="0">
                  <a:pos x="T6" y="T7"/>
                </a:cxn>
              </a:cxnLst>
              <a:rect l="0" t="0" r="r" b="b"/>
              <a:pathLst>
                <a:path w="93" h="31">
                  <a:moveTo>
                    <a:pt x="0" y="31"/>
                  </a:moveTo>
                  <a:lnTo>
                    <a:pt x="0" y="0"/>
                  </a:lnTo>
                  <a:lnTo>
                    <a:pt x="93" y="14"/>
                  </a:lnTo>
                  <a:lnTo>
                    <a:pt x="0" y="31"/>
                  </a:lnTo>
                  <a:close/>
                </a:path>
              </a:pathLst>
            </a:custGeom>
            <a:solidFill>
              <a:srgbClr val="000000"/>
            </a:solidFill>
            <a:ln w="38100" cmpd="sng">
              <a:solidFill>
                <a:schemeClr val="tx1"/>
              </a:solidFill>
              <a:round/>
              <a:headEnd/>
              <a:tailEnd/>
            </a:ln>
          </p:spPr>
          <p:txBody>
            <a:bodyPr/>
            <a:lstStyle/>
            <a:p>
              <a:endParaRPr lang="zh-CN" altLang="en-US"/>
            </a:p>
          </p:txBody>
        </p:sp>
        <p:sp>
          <p:nvSpPr>
            <p:cNvPr id="399377" name="Freeform 17"/>
            <p:cNvSpPr>
              <a:spLocks/>
            </p:cNvSpPr>
            <p:nvPr/>
          </p:nvSpPr>
          <p:spPr bwMode="auto">
            <a:xfrm>
              <a:off x="3911" y="3338"/>
              <a:ext cx="93" cy="31"/>
            </a:xfrm>
            <a:custGeom>
              <a:avLst/>
              <a:gdLst>
                <a:gd name="T0" fmla="*/ 0 w 93"/>
                <a:gd name="T1" fmla="*/ 31 h 31"/>
                <a:gd name="T2" fmla="*/ 0 w 93"/>
                <a:gd name="T3" fmla="*/ 0 h 31"/>
                <a:gd name="T4" fmla="*/ 93 w 93"/>
                <a:gd name="T5" fmla="*/ 14 h 31"/>
                <a:gd name="T6" fmla="*/ 0 w 93"/>
                <a:gd name="T7" fmla="*/ 31 h 31"/>
              </a:gdLst>
              <a:ahLst/>
              <a:cxnLst>
                <a:cxn ang="0">
                  <a:pos x="T0" y="T1"/>
                </a:cxn>
                <a:cxn ang="0">
                  <a:pos x="T2" y="T3"/>
                </a:cxn>
                <a:cxn ang="0">
                  <a:pos x="T4" y="T5"/>
                </a:cxn>
                <a:cxn ang="0">
                  <a:pos x="T6" y="T7"/>
                </a:cxn>
              </a:cxnLst>
              <a:rect l="0" t="0" r="r" b="b"/>
              <a:pathLst>
                <a:path w="93" h="31">
                  <a:moveTo>
                    <a:pt x="0" y="31"/>
                  </a:moveTo>
                  <a:lnTo>
                    <a:pt x="0" y="0"/>
                  </a:lnTo>
                  <a:lnTo>
                    <a:pt x="93" y="14"/>
                  </a:lnTo>
                  <a:lnTo>
                    <a:pt x="0" y="31"/>
                  </a:lnTo>
                  <a:close/>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78" name="Line 18"/>
            <p:cNvSpPr>
              <a:spLocks noChangeShapeType="1"/>
            </p:cNvSpPr>
            <p:nvPr/>
          </p:nvSpPr>
          <p:spPr bwMode="auto">
            <a:xfrm flipV="1">
              <a:off x="1890" y="2774"/>
              <a:ext cx="2" cy="1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79" name="Freeform 19"/>
            <p:cNvSpPr>
              <a:spLocks/>
            </p:cNvSpPr>
            <p:nvPr/>
          </p:nvSpPr>
          <p:spPr bwMode="auto">
            <a:xfrm>
              <a:off x="1879" y="2774"/>
              <a:ext cx="24" cy="126"/>
            </a:xfrm>
            <a:custGeom>
              <a:avLst/>
              <a:gdLst>
                <a:gd name="T0" fmla="*/ 24 w 24"/>
                <a:gd name="T1" fmla="*/ 126 h 126"/>
                <a:gd name="T2" fmla="*/ 0 w 24"/>
                <a:gd name="T3" fmla="*/ 126 h 126"/>
                <a:gd name="T4" fmla="*/ 11 w 24"/>
                <a:gd name="T5" fmla="*/ 0 h 126"/>
                <a:gd name="T6" fmla="*/ 24 w 24"/>
                <a:gd name="T7" fmla="*/ 126 h 126"/>
              </a:gdLst>
              <a:ahLst/>
              <a:cxnLst>
                <a:cxn ang="0">
                  <a:pos x="T0" y="T1"/>
                </a:cxn>
                <a:cxn ang="0">
                  <a:pos x="T2" y="T3"/>
                </a:cxn>
                <a:cxn ang="0">
                  <a:pos x="T4" y="T5"/>
                </a:cxn>
                <a:cxn ang="0">
                  <a:pos x="T6" y="T7"/>
                </a:cxn>
              </a:cxnLst>
              <a:rect l="0" t="0" r="r" b="b"/>
              <a:pathLst>
                <a:path w="24" h="126">
                  <a:moveTo>
                    <a:pt x="24" y="126"/>
                  </a:moveTo>
                  <a:lnTo>
                    <a:pt x="0" y="126"/>
                  </a:lnTo>
                  <a:lnTo>
                    <a:pt x="11" y="0"/>
                  </a:lnTo>
                  <a:lnTo>
                    <a:pt x="24" y="126"/>
                  </a:lnTo>
                  <a:close/>
                </a:path>
              </a:pathLst>
            </a:custGeom>
            <a:solidFill>
              <a:srgbClr val="000000"/>
            </a:solidFill>
            <a:ln w="38100" cmpd="sng">
              <a:solidFill>
                <a:schemeClr val="tx1"/>
              </a:solidFill>
              <a:round/>
              <a:headEnd/>
              <a:tailEnd/>
            </a:ln>
          </p:spPr>
          <p:txBody>
            <a:bodyPr/>
            <a:lstStyle/>
            <a:p>
              <a:endParaRPr lang="zh-CN" altLang="en-US"/>
            </a:p>
          </p:txBody>
        </p:sp>
        <p:sp>
          <p:nvSpPr>
            <p:cNvPr id="399380" name="Freeform 20"/>
            <p:cNvSpPr>
              <a:spLocks/>
            </p:cNvSpPr>
            <p:nvPr/>
          </p:nvSpPr>
          <p:spPr bwMode="auto">
            <a:xfrm>
              <a:off x="1879" y="2774"/>
              <a:ext cx="24" cy="126"/>
            </a:xfrm>
            <a:custGeom>
              <a:avLst/>
              <a:gdLst>
                <a:gd name="T0" fmla="*/ 24 w 24"/>
                <a:gd name="T1" fmla="*/ 126 h 126"/>
                <a:gd name="T2" fmla="*/ 0 w 24"/>
                <a:gd name="T3" fmla="*/ 126 h 126"/>
                <a:gd name="T4" fmla="*/ 11 w 24"/>
                <a:gd name="T5" fmla="*/ 0 h 126"/>
                <a:gd name="T6" fmla="*/ 24 w 24"/>
                <a:gd name="T7" fmla="*/ 126 h 126"/>
              </a:gdLst>
              <a:ahLst/>
              <a:cxnLst>
                <a:cxn ang="0">
                  <a:pos x="T0" y="T1"/>
                </a:cxn>
                <a:cxn ang="0">
                  <a:pos x="T2" y="T3"/>
                </a:cxn>
                <a:cxn ang="0">
                  <a:pos x="T4" y="T5"/>
                </a:cxn>
                <a:cxn ang="0">
                  <a:pos x="T6" y="T7"/>
                </a:cxn>
              </a:cxnLst>
              <a:rect l="0" t="0" r="r" b="b"/>
              <a:pathLst>
                <a:path w="24" h="126">
                  <a:moveTo>
                    <a:pt x="24" y="126"/>
                  </a:moveTo>
                  <a:lnTo>
                    <a:pt x="0" y="126"/>
                  </a:lnTo>
                  <a:lnTo>
                    <a:pt x="11" y="0"/>
                  </a:lnTo>
                  <a:lnTo>
                    <a:pt x="24" y="126"/>
                  </a:lnTo>
                  <a:close/>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81" name="Rectangle 21"/>
            <p:cNvSpPr>
              <a:spLocks noChangeArrowheads="1"/>
            </p:cNvSpPr>
            <p:nvPr/>
          </p:nvSpPr>
          <p:spPr bwMode="auto">
            <a:xfrm>
              <a:off x="1687" y="2721"/>
              <a:ext cx="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i="1">
                  <a:latin typeface="Symbol" panose="05050102010706020507" pitchFamily="18" charset="2"/>
                </a:rPr>
                <a:t>u</a:t>
              </a:r>
              <a:endParaRPr lang="en-US" altLang="zh-CN" sz="2000">
                <a:latin typeface="Garamond" panose="02020404030301010803" pitchFamily="18" charset="0"/>
              </a:endParaRPr>
            </a:p>
          </p:txBody>
        </p:sp>
        <p:sp>
          <p:nvSpPr>
            <p:cNvPr id="399382" name="Rectangle 22"/>
            <p:cNvSpPr>
              <a:spLocks noChangeArrowheads="1"/>
            </p:cNvSpPr>
            <p:nvPr/>
          </p:nvSpPr>
          <p:spPr bwMode="auto">
            <a:xfrm>
              <a:off x="1686" y="3219"/>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i="1">
                  <a:latin typeface="Times New Roman" panose="02020603050405020304" pitchFamily="18" charset="0"/>
                </a:rPr>
                <a:t>O</a:t>
              </a:r>
              <a:endParaRPr lang="en-US" altLang="zh-CN" sz="2000">
                <a:latin typeface="Garamond" panose="02020404030301010803" pitchFamily="18" charset="0"/>
              </a:endParaRPr>
            </a:p>
          </p:txBody>
        </p:sp>
        <p:sp>
          <p:nvSpPr>
            <p:cNvPr id="399383" name="Rectangle 23"/>
            <p:cNvSpPr>
              <a:spLocks noChangeArrowheads="1"/>
            </p:cNvSpPr>
            <p:nvPr/>
          </p:nvSpPr>
          <p:spPr bwMode="auto">
            <a:xfrm flipH="1">
              <a:off x="3980" y="3347"/>
              <a:ext cx="6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en-US" altLang="zh-CN" sz="2000" i="1">
                  <a:latin typeface="Times New Roman" panose="02020603050405020304" pitchFamily="18" charset="0"/>
                </a:rPr>
                <a:t>t</a:t>
              </a:r>
              <a:endParaRPr lang="en-US" altLang="zh-CN" sz="2000">
                <a:latin typeface="Garamond" panose="02020404030301010803" pitchFamily="18" charset="0"/>
              </a:endParaRPr>
            </a:p>
          </p:txBody>
        </p:sp>
      </p:grpSp>
      <p:grpSp>
        <p:nvGrpSpPr>
          <p:cNvPr id="399384" name="Group 24"/>
          <p:cNvGrpSpPr>
            <a:grpSpLocks/>
          </p:cNvGrpSpPr>
          <p:nvPr/>
        </p:nvGrpSpPr>
        <p:grpSpPr bwMode="auto">
          <a:xfrm>
            <a:off x="444550" y="2757599"/>
            <a:ext cx="4371975" cy="1592262"/>
            <a:chOff x="1321" y="1771"/>
            <a:chExt cx="2754" cy="1003"/>
          </a:xfrm>
        </p:grpSpPr>
        <p:sp>
          <p:nvSpPr>
            <p:cNvPr id="399385" name="Rectangle 25"/>
            <p:cNvSpPr>
              <a:spLocks noChangeArrowheads="1"/>
            </p:cNvSpPr>
            <p:nvPr/>
          </p:nvSpPr>
          <p:spPr bwMode="auto">
            <a:xfrm>
              <a:off x="1321" y="2234"/>
              <a:ext cx="34"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700" b="0">
                  <a:solidFill>
                    <a:srgbClr val="000000"/>
                  </a:solidFill>
                  <a:latin typeface="Times New Roman" panose="02020603050405020304" pitchFamily="18" charset="0"/>
                </a:rPr>
                <a:t> </a:t>
              </a:r>
              <a:endParaRPr lang="en-US" altLang="zh-CN" b="0">
                <a:latin typeface="Garamond" panose="02020404030301010803" pitchFamily="18" charset="0"/>
              </a:endParaRPr>
            </a:p>
          </p:txBody>
        </p:sp>
        <p:sp>
          <p:nvSpPr>
            <p:cNvPr id="399386" name="Line 26"/>
            <p:cNvSpPr>
              <a:spLocks noChangeShapeType="1"/>
            </p:cNvSpPr>
            <p:nvPr/>
          </p:nvSpPr>
          <p:spPr bwMode="auto">
            <a:xfrm>
              <a:off x="1881" y="2474"/>
              <a:ext cx="1951"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87" name="Freeform 27"/>
            <p:cNvSpPr>
              <a:spLocks/>
            </p:cNvSpPr>
            <p:nvPr/>
          </p:nvSpPr>
          <p:spPr bwMode="auto">
            <a:xfrm>
              <a:off x="1881" y="2167"/>
              <a:ext cx="409" cy="287"/>
            </a:xfrm>
            <a:custGeom>
              <a:avLst/>
              <a:gdLst>
                <a:gd name="T0" fmla="*/ 0 w 409"/>
                <a:gd name="T1" fmla="*/ 287 h 287"/>
                <a:gd name="T2" fmla="*/ 26 w 409"/>
                <a:gd name="T3" fmla="*/ 234 h 287"/>
                <a:gd name="T4" fmla="*/ 51 w 409"/>
                <a:gd name="T5" fmla="*/ 182 h 287"/>
                <a:gd name="T6" fmla="*/ 77 w 409"/>
                <a:gd name="T7" fmla="*/ 133 h 287"/>
                <a:gd name="T8" fmla="*/ 89 w 409"/>
                <a:gd name="T9" fmla="*/ 110 h 287"/>
                <a:gd name="T10" fmla="*/ 102 w 409"/>
                <a:gd name="T11" fmla="*/ 89 h 287"/>
                <a:gd name="T12" fmla="*/ 115 w 409"/>
                <a:gd name="T13" fmla="*/ 71 h 287"/>
                <a:gd name="T14" fmla="*/ 128 w 409"/>
                <a:gd name="T15" fmla="*/ 53 h 287"/>
                <a:gd name="T16" fmla="*/ 141 w 409"/>
                <a:gd name="T17" fmla="*/ 38 h 287"/>
                <a:gd name="T18" fmla="*/ 153 w 409"/>
                <a:gd name="T19" fmla="*/ 25 h 287"/>
                <a:gd name="T20" fmla="*/ 166 w 409"/>
                <a:gd name="T21" fmla="*/ 14 h 287"/>
                <a:gd name="T22" fmla="*/ 179 w 409"/>
                <a:gd name="T23" fmla="*/ 6 h 287"/>
                <a:gd name="T24" fmla="*/ 192 w 409"/>
                <a:gd name="T25" fmla="*/ 2 h 287"/>
                <a:gd name="T26" fmla="*/ 205 w 409"/>
                <a:gd name="T27" fmla="*/ 0 h 287"/>
                <a:gd name="T28" fmla="*/ 218 w 409"/>
                <a:gd name="T29" fmla="*/ 2 h 287"/>
                <a:gd name="T30" fmla="*/ 231 w 409"/>
                <a:gd name="T31" fmla="*/ 6 h 287"/>
                <a:gd name="T32" fmla="*/ 243 w 409"/>
                <a:gd name="T33" fmla="*/ 14 h 287"/>
                <a:gd name="T34" fmla="*/ 256 w 409"/>
                <a:gd name="T35" fmla="*/ 25 h 287"/>
                <a:gd name="T36" fmla="*/ 269 w 409"/>
                <a:gd name="T37" fmla="*/ 38 h 287"/>
                <a:gd name="T38" fmla="*/ 282 w 409"/>
                <a:gd name="T39" fmla="*/ 53 h 287"/>
                <a:gd name="T40" fmla="*/ 294 w 409"/>
                <a:gd name="T41" fmla="*/ 71 h 287"/>
                <a:gd name="T42" fmla="*/ 307 w 409"/>
                <a:gd name="T43" fmla="*/ 89 h 287"/>
                <a:gd name="T44" fmla="*/ 320 w 409"/>
                <a:gd name="T45" fmla="*/ 110 h 287"/>
                <a:gd name="T46" fmla="*/ 333 w 409"/>
                <a:gd name="T47" fmla="*/ 133 h 287"/>
                <a:gd name="T48" fmla="*/ 358 w 409"/>
                <a:gd name="T49" fmla="*/ 182 h 287"/>
                <a:gd name="T50" fmla="*/ 384 w 409"/>
                <a:gd name="T51" fmla="*/ 234 h 287"/>
                <a:gd name="T52" fmla="*/ 409 w 409"/>
                <a:gd name="T5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9" h="287">
                  <a:moveTo>
                    <a:pt x="0" y="287"/>
                  </a:moveTo>
                  <a:lnTo>
                    <a:pt x="26" y="234"/>
                  </a:lnTo>
                  <a:lnTo>
                    <a:pt x="51" y="182"/>
                  </a:lnTo>
                  <a:lnTo>
                    <a:pt x="77" y="133"/>
                  </a:lnTo>
                  <a:lnTo>
                    <a:pt x="89" y="110"/>
                  </a:lnTo>
                  <a:lnTo>
                    <a:pt x="102" y="89"/>
                  </a:lnTo>
                  <a:lnTo>
                    <a:pt x="115" y="71"/>
                  </a:lnTo>
                  <a:lnTo>
                    <a:pt x="128" y="53"/>
                  </a:lnTo>
                  <a:lnTo>
                    <a:pt x="141" y="38"/>
                  </a:lnTo>
                  <a:lnTo>
                    <a:pt x="153" y="25"/>
                  </a:lnTo>
                  <a:lnTo>
                    <a:pt x="166" y="14"/>
                  </a:lnTo>
                  <a:lnTo>
                    <a:pt x="179" y="6"/>
                  </a:lnTo>
                  <a:lnTo>
                    <a:pt x="192" y="2"/>
                  </a:lnTo>
                  <a:lnTo>
                    <a:pt x="205" y="0"/>
                  </a:lnTo>
                  <a:lnTo>
                    <a:pt x="218" y="2"/>
                  </a:lnTo>
                  <a:lnTo>
                    <a:pt x="231" y="6"/>
                  </a:lnTo>
                  <a:lnTo>
                    <a:pt x="243" y="14"/>
                  </a:lnTo>
                  <a:lnTo>
                    <a:pt x="256" y="25"/>
                  </a:lnTo>
                  <a:lnTo>
                    <a:pt x="269" y="38"/>
                  </a:lnTo>
                  <a:lnTo>
                    <a:pt x="282" y="53"/>
                  </a:lnTo>
                  <a:lnTo>
                    <a:pt x="294" y="71"/>
                  </a:lnTo>
                  <a:lnTo>
                    <a:pt x="307" y="89"/>
                  </a:lnTo>
                  <a:lnTo>
                    <a:pt x="320" y="110"/>
                  </a:lnTo>
                  <a:lnTo>
                    <a:pt x="333" y="133"/>
                  </a:lnTo>
                  <a:lnTo>
                    <a:pt x="358" y="182"/>
                  </a:lnTo>
                  <a:lnTo>
                    <a:pt x="384" y="234"/>
                  </a:lnTo>
                  <a:lnTo>
                    <a:pt x="409" y="287"/>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88" name="Freeform 28"/>
            <p:cNvSpPr>
              <a:spLocks/>
            </p:cNvSpPr>
            <p:nvPr/>
          </p:nvSpPr>
          <p:spPr bwMode="auto">
            <a:xfrm>
              <a:off x="2287" y="2466"/>
              <a:ext cx="411" cy="287"/>
            </a:xfrm>
            <a:custGeom>
              <a:avLst/>
              <a:gdLst>
                <a:gd name="T0" fmla="*/ 0 w 411"/>
                <a:gd name="T1" fmla="*/ 0 h 287"/>
                <a:gd name="T2" fmla="*/ 27 w 411"/>
                <a:gd name="T3" fmla="*/ 53 h 287"/>
                <a:gd name="T4" fmla="*/ 52 w 411"/>
                <a:gd name="T5" fmla="*/ 105 h 287"/>
                <a:gd name="T6" fmla="*/ 78 w 411"/>
                <a:gd name="T7" fmla="*/ 153 h 287"/>
                <a:gd name="T8" fmla="*/ 91 w 411"/>
                <a:gd name="T9" fmla="*/ 177 h 287"/>
                <a:gd name="T10" fmla="*/ 104 w 411"/>
                <a:gd name="T11" fmla="*/ 197 h 287"/>
                <a:gd name="T12" fmla="*/ 116 w 411"/>
                <a:gd name="T13" fmla="*/ 216 h 287"/>
                <a:gd name="T14" fmla="*/ 129 w 411"/>
                <a:gd name="T15" fmla="*/ 233 h 287"/>
                <a:gd name="T16" fmla="*/ 142 w 411"/>
                <a:gd name="T17" fmla="*/ 249 h 287"/>
                <a:gd name="T18" fmla="*/ 155 w 411"/>
                <a:gd name="T19" fmla="*/ 262 h 287"/>
                <a:gd name="T20" fmla="*/ 168 w 411"/>
                <a:gd name="T21" fmla="*/ 273 h 287"/>
                <a:gd name="T22" fmla="*/ 180 w 411"/>
                <a:gd name="T23" fmla="*/ 280 h 287"/>
                <a:gd name="T24" fmla="*/ 193 w 411"/>
                <a:gd name="T25" fmla="*/ 285 h 287"/>
                <a:gd name="T26" fmla="*/ 206 w 411"/>
                <a:gd name="T27" fmla="*/ 287 h 287"/>
                <a:gd name="T28" fmla="*/ 219 w 411"/>
                <a:gd name="T29" fmla="*/ 285 h 287"/>
                <a:gd name="T30" fmla="*/ 232 w 411"/>
                <a:gd name="T31" fmla="*/ 280 h 287"/>
                <a:gd name="T32" fmla="*/ 244 w 411"/>
                <a:gd name="T33" fmla="*/ 273 h 287"/>
                <a:gd name="T34" fmla="*/ 257 w 411"/>
                <a:gd name="T35" fmla="*/ 262 h 287"/>
                <a:gd name="T36" fmla="*/ 270 w 411"/>
                <a:gd name="T37" fmla="*/ 249 h 287"/>
                <a:gd name="T38" fmla="*/ 283 w 411"/>
                <a:gd name="T39" fmla="*/ 233 h 287"/>
                <a:gd name="T40" fmla="*/ 295 w 411"/>
                <a:gd name="T41" fmla="*/ 216 h 287"/>
                <a:gd name="T42" fmla="*/ 308 w 411"/>
                <a:gd name="T43" fmla="*/ 197 h 287"/>
                <a:gd name="T44" fmla="*/ 321 w 411"/>
                <a:gd name="T45" fmla="*/ 177 h 287"/>
                <a:gd name="T46" fmla="*/ 334 w 411"/>
                <a:gd name="T47" fmla="*/ 153 h 287"/>
                <a:gd name="T48" fmla="*/ 359 w 411"/>
                <a:gd name="T49" fmla="*/ 105 h 287"/>
                <a:gd name="T50" fmla="*/ 385 w 411"/>
                <a:gd name="T51" fmla="*/ 53 h 287"/>
                <a:gd name="T52" fmla="*/ 411 w 411"/>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1" h="287">
                  <a:moveTo>
                    <a:pt x="0" y="0"/>
                  </a:moveTo>
                  <a:lnTo>
                    <a:pt x="27" y="53"/>
                  </a:lnTo>
                  <a:lnTo>
                    <a:pt x="52" y="105"/>
                  </a:lnTo>
                  <a:lnTo>
                    <a:pt x="78" y="153"/>
                  </a:lnTo>
                  <a:lnTo>
                    <a:pt x="91" y="177"/>
                  </a:lnTo>
                  <a:lnTo>
                    <a:pt x="104" y="197"/>
                  </a:lnTo>
                  <a:lnTo>
                    <a:pt x="116" y="216"/>
                  </a:lnTo>
                  <a:lnTo>
                    <a:pt x="129" y="233"/>
                  </a:lnTo>
                  <a:lnTo>
                    <a:pt x="142" y="249"/>
                  </a:lnTo>
                  <a:lnTo>
                    <a:pt x="155" y="262"/>
                  </a:lnTo>
                  <a:lnTo>
                    <a:pt x="168" y="273"/>
                  </a:lnTo>
                  <a:lnTo>
                    <a:pt x="180" y="280"/>
                  </a:lnTo>
                  <a:lnTo>
                    <a:pt x="193" y="285"/>
                  </a:lnTo>
                  <a:lnTo>
                    <a:pt x="206" y="287"/>
                  </a:lnTo>
                  <a:lnTo>
                    <a:pt x="219" y="285"/>
                  </a:lnTo>
                  <a:lnTo>
                    <a:pt x="232" y="280"/>
                  </a:lnTo>
                  <a:lnTo>
                    <a:pt x="244" y="273"/>
                  </a:lnTo>
                  <a:lnTo>
                    <a:pt x="257" y="262"/>
                  </a:lnTo>
                  <a:lnTo>
                    <a:pt x="270" y="249"/>
                  </a:lnTo>
                  <a:lnTo>
                    <a:pt x="283" y="233"/>
                  </a:lnTo>
                  <a:lnTo>
                    <a:pt x="295" y="216"/>
                  </a:lnTo>
                  <a:lnTo>
                    <a:pt x="308" y="197"/>
                  </a:lnTo>
                  <a:lnTo>
                    <a:pt x="321" y="177"/>
                  </a:lnTo>
                  <a:lnTo>
                    <a:pt x="334" y="153"/>
                  </a:lnTo>
                  <a:lnTo>
                    <a:pt x="359" y="105"/>
                  </a:lnTo>
                  <a:lnTo>
                    <a:pt x="385" y="53"/>
                  </a:lnTo>
                  <a:lnTo>
                    <a:pt x="411" y="0"/>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89" name="Freeform 29"/>
            <p:cNvSpPr>
              <a:spLocks/>
            </p:cNvSpPr>
            <p:nvPr/>
          </p:nvSpPr>
          <p:spPr bwMode="auto">
            <a:xfrm>
              <a:off x="2696" y="2185"/>
              <a:ext cx="409" cy="285"/>
            </a:xfrm>
            <a:custGeom>
              <a:avLst/>
              <a:gdLst>
                <a:gd name="T0" fmla="*/ 0 w 409"/>
                <a:gd name="T1" fmla="*/ 285 h 285"/>
                <a:gd name="T2" fmla="*/ 26 w 409"/>
                <a:gd name="T3" fmla="*/ 232 h 285"/>
                <a:gd name="T4" fmla="*/ 51 w 409"/>
                <a:gd name="T5" fmla="*/ 180 h 285"/>
                <a:gd name="T6" fmla="*/ 77 w 409"/>
                <a:gd name="T7" fmla="*/ 132 h 285"/>
                <a:gd name="T8" fmla="*/ 89 w 409"/>
                <a:gd name="T9" fmla="*/ 110 h 285"/>
                <a:gd name="T10" fmla="*/ 102 w 409"/>
                <a:gd name="T11" fmla="*/ 89 h 285"/>
                <a:gd name="T12" fmla="*/ 115 w 409"/>
                <a:gd name="T13" fmla="*/ 71 h 285"/>
                <a:gd name="T14" fmla="*/ 128 w 409"/>
                <a:gd name="T15" fmla="*/ 53 h 285"/>
                <a:gd name="T16" fmla="*/ 140 w 409"/>
                <a:gd name="T17" fmla="*/ 38 h 285"/>
                <a:gd name="T18" fmla="*/ 153 w 409"/>
                <a:gd name="T19" fmla="*/ 25 h 285"/>
                <a:gd name="T20" fmla="*/ 166 w 409"/>
                <a:gd name="T21" fmla="*/ 14 h 285"/>
                <a:gd name="T22" fmla="*/ 179 w 409"/>
                <a:gd name="T23" fmla="*/ 6 h 285"/>
                <a:gd name="T24" fmla="*/ 191 w 409"/>
                <a:gd name="T25" fmla="*/ 2 h 285"/>
                <a:gd name="T26" fmla="*/ 204 w 409"/>
                <a:gd name="T27" fmla="*/ 0 h 285"/>
                <a:gd name="T28" fmla="*/ 217 w 409"/>
                <a:gd name="T29" fmla="*/ 2 h 285"/>
                <a:gd name="T30" fmla="*/ 230 w 409"/>
                <a:gd name="T31" fmla="*/ 6 h 285"/>
                <a:gd name="T32" fmla="*/ 242 w 409"/>
                <a:gd name="T33" fmla="*/ 14 h 285"/>
                <a:gd name="T34" fmla="*/ 255 w 409"/>
                <a:gd name="T35" fmla="*/ 25 h 285"/>
                <a:gd name="T36" fmla="*/ 268 w 409"/>
                <a:gd name="T37" fmla="*/ 38 h 285"/>
                <a:gd name="T38" fmla="*/ 281 w 409"/>
                <a:gd name="T39" fmla="*/ 53 h 285"/>
                <a:gd name="T40" fmla="*/ 294 w 409"/>
                <a:gd name="T41" fmla="*/ 71 h 285"/>
                <a:gd name="T42" fmla="*/ 307 w 409"/>
                <a:gd name="T43" fmla="*/ 89 h 285"/>
                <a:gd name="T44" fmla="*/ 319 w 409"/>
                <a:gd name="T45" fmla="*/ 110 h 285"/>
                <a:gd name="T46" fmla="*/ 332 w 409"/>
                <a:gd name="T47" fmla="*/ 132 h 285"/>
                <a:gd name="T48" fmla="*/ 358 w 409"/>
                <a:gd name="T49" fmla="*/ 180 h 285"/>
                <a:gd name="T50" fmla="*/ 383 w 409"/>
                <a:gd name="T51" fmla="*/ 232 h 285"/>
                <a:gd name="T52" fmla="*/ 409 w 409"/>
                <a:gd name="T53"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9" h="285">
                  <a:moveTo>
                    <a:pt x="0" y="285"/>
                  </a:moveTo>
                  <a:lnTo>
                    <a:pt x="26" y="232"/>
                  </a:lnTo>
                  <a:lnTo>
                    <a:pt x="51" y="180"/>
                  </a:lnTo>
                  <a:lnTo>
                    <a:pt x="77" y="132"/>
                  </a:lnTo>
                  <a:lnTo>
                    <a:pt x="89" y="110"/>
                  </a:lnTo>
                  <a:lnTo>
                    <a:pt x="102" y="89"/>
                  </a:lnTo>
                  <a:lnTo>
                    <a:pt x="115" y="71"/>
                  </a:lnTo>
                  <a:lnTo>
                    <a:pt x="128" y="53"/>
                  </a:lnTo>
                  <a:lnTo>
                    <a:pt x="140" y="38"/>
                  </a:lnTo>
                  <a:lnTo>
                    <a:pt x="153" y="25"/>
                  </a:lnTo>
                  <a:lnTo>
                    <a:pt x="166" y="14"/>
                  </a:lnTo>
                  <a:lnTo>
                    <a:pt x="179" y="6"/>
                  </a:lnTo>
                  <a:lnTo>
                    <a:pt x="191" y="2"/>
                  </a:lnTo>
                  <a:lnTo>
                    <a:pt x="204" y="0"/>
                  </a:lnTo>
                  <a:lnTo>
                    <a:pt x="217" y="2"/>
                  </a:lnTo>
                  <a:lnTo>
                    <a:pt x="230" y="6"/>
                  </a:lnTo>
                  <a:lnTo>
                    <a:pt x="242" y="14"/>
                  </a:lnTo>
                  <a:lnTo>
                    <a:pt x="255" y="25"/>
                  </a:lnTo>
                  <a:lnTo>
                    <a:pt x="268" y="38"/>
                  </a:lnTo>
                  <a:lnTo>
                    <a:pt x="281" y="53"/>
                  </a:lnTo>
                  <a:lnTo>
                    <a:pt x="294" y="71"/>
                  </a:lnTo>
                  <a:lnTo>
                    <a:pt x="307" y="89"/>
                  </a:lnTo>
                  <a:lnTo>
                    <a:pt x="319" y="110"/>
                  </a:lnTo>
                  <a:lnTo>
                    <a:pt x="332" y="132"/>
                  </a:lnTo>
                  <a:lnTo>
                    <a:pt x="358" y="180"/>
                  </a:lnTo>
                  <a:lnTo>
                    <a:pt x="383" y="232"/>
                  </a:lnTo>
                  <a:lnTo>
                    <a:pt x="409" y="285"/>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90" name="Freeform 30"/>
            <p:cNvSpPr>
              <a:spLocks/>
            </p:cNvSpPr>
            <p:nvPr/>
          </p:nvSpPr>
          <p:spPr bwMode="auto">
            <a:xfrm>
              <a:off x="3103" y="2466"/>
              <a:ext cx="410" cy="287"/>
            </a:xfrm>
            <a:custGeom>
              <a:avLst/>
              <a:gdLst>
                <a:gd name="T0" fmla="*/ 0 w 410"/>
                <a:gd name="T1" fmla="*/ 0 h 287"/>
                <a:gd name="T2" fmla="*/ 26 w 410"/>
                <a:gd name="T3" fmla="*/ 53 h 287"/>
                <a:gd name="T4" fmla="*/ 51 w 410"/>
                <a:gd name="T5" fmla="*/ 105 h 287"/>
                <a:gd name="T6" fmla="*/ 77 w 410"/>
                <a:gd name="T7" fmla="*/ 153 h 287"/>
                <a:gd name="T8" fmla="*/ 89 w 410"/>
                <a:gd name="T9" fmla="*/ 177 h 287"/>
                <a:gd name="T10" fmla="*/ 102 w 410"/>
                <a:gd name="T11" fmla="*/ 197 h 287"/>
                <a:gd name="T12" fmla="*/ 115 w 410"/>
                <a:gd name="T13" fmla="*/ 216 h 287"/>
                <a:gd name="T14" fmla="*/ 128 w 410"/>
                <a:gd name="T15" fmla="*/ 233 h 287"/>
                <a:gd name="T16" fmla="*/ 141 w 410"/>
                <a:gd name="T17" fmla="*/ 249 h 287"/>
                <a:gd name="T18" fmla="*/ 153 w 410"/>
                <a:gd name="T19" fmla="*/ 262 h 287"/>
                <a:gd name="T20" fmla="*/ 166 w 410"/>
                <a:gd name="T21" fmla="*/ 273 h 287"/>
                <a:gd name="T22" fmla="*/ 179 w 410"/>
                <a:gd name="T23" fmla="*/ 280 h 287"/>
                <a:gd name="T24" fmla="*/ 192 w 410"/>
                <a:gd name="T25" fmla="*/ 285 h 287"/>
                <a:gd name="T26" fmla="*/ 205 w 410"/>
                <a:gd name="T27" fmla="*/ 287 h 287"/>
                <a:gd name="T28" fmla="*/ 218 w 410"/>
                <a:gd name="T29" fmla="*/ 285 h 287"/>
                <a:gd name="T30" fmla="*/ 231 w 410"/>
                <a:gd name="T31" fmla="*/ 280 h 287"/>
                <a:gd name="T32" fmla="*/ 243 w 410"/>
                <a:gd name="T33" fmla="*/ 273 h 287"/>
                <a:gd name="T34" fmla="*/ 256 w 410"/>
                <a:gd name="T35" fmla="*/ 262 h 287"/>
                <a:gd name="T36" fmla="*/ 270 w 410"/>
                <a:gd name="T37" fmla="*/ 249 h 287"/>
                <a:gd name="T38" fmla="*/ 283 w 410"/>
                <a:gd name="T39" fmla="*/ 233 h 287"/>
                <a:gd name="T40" fmla="*/ 295 w 410"/>
                <a:gd name="T41" fmla="*/ 216 h 287"/>
                <a:gd name="T42" fmla="*/ 308 w 410"/>
                <a:gd name="T43" fmla="*/ 197 h 287"/>
                <a:gd name="T44" fmla="*/ 321 w 410"/>
                <a:gd name="T45" fmla="*/ 177 h 287"/>
                <a:gd name="T46" fmla="*/ 334 w 410"/>
                <a:gd name="T47" fmla="*/ 153 h 287"/>
                <a:gd name="T48" fmla="*/ 359 w 410"/>
                <a:gd name="T49" fmla="*/ 105 h 287"/>
                <a:gd name="T50" fmla="*/ 385 w 410"/>
                <a:gd name="T51" fmla="*/ 53 h 287"/>
                <a:gd name="T52" fmla="*/ 410 w 410"/>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0" h="287">
                  <a:moveTo>
                    <a:pt x="0" y="0"/>
                  </a:moveTo>
                  <a:lnTo>
                    <a:pt x="26" y="53"/>
                  </a:lnTo>
                  <a:lnTo>
                    <a:pt x="51" y="105"/>
                  </a:lnTo>
                  <a:lnTo>
                    <a:pt x="77" y="153"/>
                  </a:lnTo>
                  <a:lnTo>
                    <a:pt x="89" y="177"/>
                  </a:lnTo>
                  <a:lnTo>
                    <a:pt x="102" y="197"/>
                  </a:lnTo>
                  <a:lnTo>
                    <a:pt x="115" y="216"/>
                  </a:lnTo>
                  <a:lnTo>
                    <a:pt x="128" y="233"/>
                  </a:lnTo>
                  <a:lnTo>
                    <a:pt x="141" y="249"/>
                  </a:lnTo>
                  <a:lnTo>
                    <a:pt x="153" y="262"/>
                  </a:lnTo>
                  <a:lnTo>
                    <a:pt x="166" y="273"/>
                  </a:lnTo>
                  <a:lnTo>
                    <a:pt x="179" y="280"/>
                  </a:lnTo>
                  <a:lnTo>
                    <a:pt x="192" y="285"/>
                  </a:lnTo>
                  <a:lnTo>
                    <a:pt x="205" y="287"/>
                  </a:lnTo>
                  <a:lnTo>
                    <a:pt x="218" y="285"/>
                  </a:lnTo>
                  <a:lnTo>
                    <a:pt x="231" y="280"/>
                  </a:lnTo>
                  <a:lnTo>
                    <a:pt x="243" y="273"/>
                  </a:lnTo>
                  <a:lnTo>
                    <a:pt x="256" y="262"/>
                  </a:lnTo>
                  <a:lnTo>
                    <a:pt x="270" y="249"/>
                  </a:lnTo>
                  <a:lnTo>
                    <a:pt x="283" y="233"/>
                  </a:lnTo>
                  <a:lnTo>
                    <a:pt x="295" y="216"/>
                  </a:lnTo>
                  <a:lnTo>
                    <a:pt x="308" y="197"/>
                  </a:lnTo>
                  <a:lnTo>
                    <a:pt x="321" y="177"/>
                  </a:lnTo>
                  <a:lnTo>
                    <a:pt x="334" y="153"/>
                  </a:lnTo>
                  <a:lnTo>
                    <a:pt x="359" y="105"/>
                  </a:lnTo>
                  <a:lnTo>
                    <a:pt x="385" y="53"/>
                  </a:lnTo>
                  <a:lnTo>
                    <a:pt x="410" y="0"/>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91" name="Freeform 31"/>
            <p:cNvSpPr>
              <a:spLocks/>
            </p:cNvSpPr>
            <p:nvPr/>
          </p:nvSpPr>
          <p:spPr bwMode="auto">
            <a:xfrm>
              <a:off x="3491" y="2187"/>
              <a:ext cx="250" cy="321"/>
            </a:xfrm>
            <a:custGeom>
              <a:avLst/>
              <a:gdLst>
                <a:gd name="T0" fmla="*/ 0 w 250"/>
                <a:gd name="T1" fmla="*/ 321 h 321"/>
                <a:gd name="T2" fmla="*/ 48 w 250"/>
                <a:gd name="T3" fmla="*/ 238 h 321"/>
                <a:gd name="T4" fmla="*/ 71 w 250"/>
                <a:gd name="T5" fmla="*/ 197 h 321"/>
                <a:gd name="T6" fmla="*/ 93 w 250"/>
                <a:gd name="T7" fmla="*/ 160 h 321"/>
                <a:gd name="T8" fmla="*/ 115 w 250"/>
                <a:gd name="T9" fmla="*/ 125 h 321"/>
                <a:gd name="T10" fmla="*/ 135 w 250"/>
                <a:gd name="T11" fmla="*/ 94 h 321"/>
                <a:gd name="T12" fmla="*/ 153 w 250"/>
                <a:gd name="T13" fmla="*/ 66 h 321"/>
                <a:gd name="T14" fmla="*/ 170 w 250"/>
                <a:gd name="T15" fmla="*/ 44 h 321"/>
                <a:gd name="T16" fmla="*/ 184 w 250"/>
                <a:gd name="T17" fmla="*/ 26 h 321"/>
                <a:gd name="T18" fmla="*/ 197 w 250"/>
                <a:gd name="T19" fmla="*/ 15 h 321"/>
                <a:gd name="T20" fmla="*/ 208 w 250"/>
                <a:gd name="T21" fmla="*/ 8 h 321"/>
                <a:gd name="T22" fmla="*/ 218 w 250"/>
                <a:gd name="T23" fmla="*/ 3 h 321"/>
                <a:gd name="T24" fmla="*/ 227 w 250"/>
                <a:gd name="T25" fmla="*/ 0 h 321"/>
                <a:gd name="T26" fmla="*/ 235 w 250"/>
                <a:gd name="T27" fmla="*/ 0 h 321"/>
                <a:gd name="T28" fmla="*/ 250 w 250"/>
                <a:gd name="T29" fmla="*/ 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 h="321">
                  <a:moveTo>
                    <a:pt x="0" y="321"/>
                  </a:moveTo>
                  <a:lnTo>
                    <a:pt x="48" y="238"/>
                  </a:lnTo>
                  <a:lnTo>
                    <a:pt x="71" y="197"/>
                  </a:lnTo>
                  <a:lnTo>
                    <a:pt x="93" y="160"/>
                  </a:lnTo>
                  <a:lnTo>
                    <a:pt x="115" y="125"/>
                  </a:lnTo>
                  <a:lnTo>
                    <a:pt x="135" y="94"/>
                  </a:lnTo>
                  <a:lnTo>
                    <a:pt x="153" y="66"/>
                  </a:lnTo>
                  <a:lnTo>
                    <a:pt x="170" y="44"/>
                  </a:lnTo>
                  <a:lnTo>
                    <a:pt x="184" y="26"/>
                  </a:lnTo>
                  <a:lnTo>
                    <a:pt x="197" y="15"/>
                  </a:lnTo>
                  <a:lnTo>
                    <a:pt x="208" y="8"/>
                  </a:lnTo>
                  <a:lnTo>
                    <a:pt x="218" y="3"/>
                  </a:lnTo>
                  <a:lnTo>
                    <a:pt x="227" y="0"/>
                  </a:lnTo>
                  <a:lnTo>
                    <a:pt x="235" y="0"/>
                  </a:lnTo>
                  <a:lnTo>
                    <a:pt x="250" y="3"/>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92" name="Freeform 32"/>
            <p:cNvSpPr>
              <a:spLocks/>
            </p:cNvSpPr>
            <p:nvPr/>
          </p:nvSpPr>
          <p:spPr bwMode="auto">
            <a:xfrm>
              <a:off x="3718" y="2458"/>
              <a:ext cx="72" cy="30"/>
            </a:xfrm>
            <a:custGeom>
              <a:avLst/>
              <a:gdLst>
                <a:gd name="T0" fmla="*/ 0 w 72"/>
                <a:gd name="T1" fmla="*/ 30 h 30"/>
                <a:gd name="T2" fmla="*/ 0 w 72"/>
                <a:gd name="T3" fmla="*/ 0 h 30"/>
                <a:gd name="T4" fmla="*/ 72 w 72"/>
                <a:gd name="T5" fmla="*/ 14 h 30"/>
                <a:gd name="T6" fmla="*/ 0 w 72"/>
                <a:gd name="T7" fmla="*/ 30 h 30"/>
              </a:gdLst>
              <a:ahLst/>
              <a:cxnLst>
                <a:cxn ang="0">
                  <a:pos x="T0" y="T1"/>
                </a:cxn>
                <a:cxn ang="0">
                  <a:pos x="T2" y="T3"/>
                </a:cxn>
                <a:cxn ang="0">
                  <a:pos x="T4" y="T5"/>
                </a:cxn>
                <a:cxn ang="0">
                  <a:pos x="T6" y="T7"/>
                </a:cxn>
              </a:cxnLst>
              <a:rect l="0" t="0" r="r" b="b"/>
              <a:pathLst>
                <a:path w="72" h="30">
                  <a:moveTo>
                    <a:pt x="0" y="30"/>
                  </a:moveTo>
                  <a:lnTo>
                    <a:pt x="0" y="0"/>
                  </a:lnTo>
                  <a:lnTo>
                    <a:pt x="72" y="14"/>
                  </a:lnTo>
                  <a:lnTo>
                    <a:pt x="0" y="30"/>
                  </a:lnTo>
                  <a:close/>
                </a:path>
              </a:pathLst>
            </a:custGeom>
            <a:solidFill>
              <a:srgbClr val="000000"/>
            </a:solidFill>
            <a:ln w="38100" cmpd="sng">
              <a:solidFill>
                <a:schemeClr val="tx1"/>
              </a:solidFill>
              <a:prstDash val="solid"/>
              <a:round/>
              <a:headEnd/>
              <a:tailEnd/>
            </a:ln>
          </p:spPr>
          <p:txBody>
            <a:bodyPr/>
            <a:lstStyle/>
            <a:p>
              <a:endParaRPr lang="zh-CN" altLang="en-US"/>
            </a:p>
          </p:txBody>
        </p:sp>
        <p:sp>
          <p:nvSpPr>
            <p:cNvPr id="399393" name="Line 33"/>
            <p:cNvSpPr>
              <a:spLocks noChangeShapeType="1"/>
            </p:cNvSpPr>
            <p:nvPr/>
          </p:nvSpPr>
          <p:spPr bwMode="auto">
            <a:xfrm>
              <a:off x="1850" y="1997"/>
              <a:ext cx="1" cy="77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94" name="Line 34"/>
            <p:cNvSpPr>
              <a:spLocks noChangeShapeType="1"/>
            </p:cNvSpPr>
            <p:nvPr/>
          </p:nvSpPr>
          <p:spPr bwMode="auto">
            <a:xfrm flipH="1">
              <a:off x="1864" y="2472"/>
              <a:ext cx="2055"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95" name="Line 35"/>
            <p:cNvSpPr>
              <a:spLocks noChangeShapeType="1"/>
            </p:cNvSpPr>
            <p:nvPr/>
          </p:nvSpPr>
          <p:spPr bwMode="auto">
            <a:xfrm flipV="1">
              <a:off x="1853" y="1874"/>
              <a:ext cx="2" cy="1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9396" name="Freeform 36"/>
            <p:cNvSpPr>
              <a:spLocks/>
            </p:cNvSpPr>
            <p:nvPr/>
          </p:nvSpPr>
          <p:spPr bwMode="auto">
            <a:xfrm>
              <a:off x="1842" y="1874"/>
              <a:ext cx="24" cy="126"/>
            </a:xfrm>
            <a:custGeom>
              <a:avLst/>
              <a:gdLst>
                <a:gd name="T0" fmla="*/ 24 w 24"/>
                <a:gd name="T1" fmla="*/ 126 h 126"/>
                <a:gd name="T2" fmla="*/ 0 w 24"/>
                <a:gd name="T3" fmla="*/ 126 h 126"/>
                <a:gd name="T4" fmla="*/ 11 w 24"/>
                <a:gd name="T5" fmla="*/ 0 h 126"/>
                <a:gd name="T6" fmla="*/ 24 w 24"/>
                <a:gd name="T7" fmla="*/ 126 h 126"/>
              </a:gdLst>
              <a:ahLst/>
              <a:cxnLst>
                <a:cxn ang="0">
                  <a:pos x="T0" y="T1"/>
                </a:cxn>
                <a:cxn ang="0">
                  <a:pos x="T2" y="T3"/>
                </a:cxn>
                <a:cxn ang="0">
                  <a:pos x="T4" y="T5"/>
                </a:cxn>
                <a:cxn ang="0">
                  <a:pos x="T6" y="T7"/>
                </a:cxn>
              </a:cxnLst>
              <a:rect l="0" t="0" r="r" b="b"/>
              <a:pathLst>
                <a:path w="24" h="126">
                  <a:moveTo>
                    <a:pt x="24" y="126"/>
                  </a:moveTo>
                  <a:lnTo>
                    <a:pt x="0" y="126"/>
                  </a:lnTo>
                  <a:lnTo>
                    <a:pt x="11" y="0"/>
                  </a:lnTo>
                  <a:lnTo>
                    <a:pt x="24" y="126"/>
                  </a:lnTo>
                  <a:close/>
                </a:path>
              </a:pathLst>
            </a:custGeom>
            <a:solidFill>
              <a:srgbClr val="000000"/>
            </a:solidFill>
            <a:ln w="38100" cmpd="sng">
              <a:solidFill>
                <a:schemeClr val="tx1"/>
              </a:solidFill>
              <a:round/>
              <a:headEnd/>
              <a:tailEnd/>
            </a:ln>
          </p:spPr>
          <p:txBody>
            <a:bodyPr/>
            <a:lstStyle/>
            <a:p>
              <a:endParaRPr lang="zh-CN" altLang="en-US"/>
            </a:p>
          </p:txBody>
        </p:sp>
        <p:sp>
          <p:nvSpPr>
            <p:cNvPr id="399397" name="Freeform 37"/>
            <p:cNvSpPr>
              <a:spLocks/>
            </p:cNvSpPr>
            <p:nvPr/>
          </p:nvSpPr>
          <p:spPr bwMode="auto">
            <a:xfrm>
              <a:off x="1842" y="1874"/>
              <a:ext cx="24" cy="126"/>
            </a:xfrm>
            <a:custGeom>
              <a:avLst/>
              <a:gdLst>
                <a:gd name="T0" fmla="*/ 24 w 24"/>
                <a:gd name="T1" fmla="*/ 126 h 126"/>
                <a:gd name="T2" fmla="*/ 0 w 24"/>
                <a:gd name="T3" fmla="*/ 126 h 126"/>
                <a:gd name="T4" fmla="*/ 11 w 24"/>
                <a:gd name="T5" fmla="*/ 0 h 126"/>
                <a:gd name="T6" fmla="*/ 24 w 24"/>
                <a:gd name="T7" fmla="*/ 126 h 126"/>
              </a:gdLst>
              <a:ahLst/>
              <a:cxnLst>
                <a:cxn ang="0">
                  <a:pos x="T0" y="T1"/>
                </a:cxn>
                <a:cxn ang="0">
                  <a:pos x="T2" y="T3"/>
                </a:cxn>
                <a:cxn ang="0">
                  <a:pos x="T4" y="T5"/>
                </a:cxn>
                <a:cxn ang="0">
                  <a:pos x="T6" y="T7"/>
                </a:cxn>
              </a:cxnLst>
              <a:rect l="0" t="0" r="r" b="b"/>
              <a:pathLst>
                <a:path w="24" h="126">
                  <a:moveTo>
                    <a:pt x="24" y="126"/>
                  </a:moveTo>
                  <a:lnTo>
                    <a:pt x="0" y="126"/>
                  </a:lnTo>
                  <a:lnTo>
                    <a:pt x="11" y="0"/>
                  </a:lnTo>
                  <a:lnTo>
                    <a:pt x="24" y="126"/>
                  </a:lnTo>
                  <a:close/>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9398" name="Rectangle 38"/>
            <p:cNvSpPr>
              <a:spLocks noChangeArrowheads="1"/>
            </p:cNvSpPr>
            <p:nvPr/>
          </p:nvSpPr>
          <p:spPr bwMode="auto">
            <a:xfrm>
              <a:off x="1649" y="2319"/>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i="1">
                  <a:latin typeface="Times New Roman" panose="02020603050405020304" pitchFamily="18" charset="0"/>
                </a:rPr>
                <a:t>O</a:t>
              </a:r>
              <a:endParaRPr lang="en-US" altLang="zh-CN" sz="2000">
                <a:latin typeface="Garamond" panose="02020404030301010803" pitchFamily="18" charset="0"/>
              </a:endParaRPr>
            </a:p>
          </p:txBody>
        </p:sp>
        <p:sp>
          <p:nvSpPr>
            <p:cNvPr id="399399" name="Rectangle 39"/>
            <p:cNvSpPr>
              <a:spLocks noChangeArrowheads="1"/>
            </p:cNvSpPr>
            <p:nvPr/>
          </p:nvSpPr>
          <p:spPr bwMode="auto">
            <a:xfrm flipH="1">
              <a:off x="4008" y="2365"/>
              <a:ext cx="6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en-US" altLang="zh-CN" sz="2000" i="1">
                  <a:latin typeface="Times New Roman" panose="02020603050405020304" pitchFamily="18" charset="0"/>
                </a:rPr>
                <a:t>t</a:t>
              </a:r>
              <a:endParaRPr lang="en-US" altLang="zh-CN" sz="2000">
                <a:latin typeface="Garamond" panose="02020404030301010803" pitchFamily="18" charset="0"/>
              </a:endParaRPr>
            </a:p>
          </p:txBody>
        </p:sp>
        <p:sp>
          <p:nvSpPr>
            <p:cNvPr id="399400" name="Rectangle 40"/>
            <p:cNvSpPr>
              <a:spLocks noChangeArrowheads="1"/>
            </p:cNvSpPr>
            <p:nvPr/>
          </p:nvSpPr>
          <p:spPr bwMode="auto">
            <a:xfrm>
              <a:off x="1653" y="1771"/>
              <a:ext cx="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i="1">
                  <a:latin typeface="Symbol" panose="05050102010706020507" pitchFamily="18" charset="2"/>
                </a:rPr>
                <a:t>u</a:t>
              </a:r>
              <a:endParaRPr lang="en-US" altLang="zh-CN" sz="2000">
                <a:latin typeface="Garamond" panose="02020404030301010803" pitchFamily="18" charset="0"/>
              </a:endParaRPr>
            </a:p>
          </p:txBody>
        </p:sp>
      </p:grpSp>
      <p:sp>
        <p:nvSpPr>
          <p:cNvPr id="399401" name="Rectangle 41"/>
          <p:cNvSpPr>
            <a:spLocks noChangeArrowheads="1"/>
          </p:cNvSpPr>
          <p:nvPr/>
        </p:nvSpPr>
        <p:spPr bwMode="auto">
          <a:xfrm>
            <a:off x="539750" y="1319213"/>
            <a:ext cx="590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CC0000"/>
                </a:solidFill>
                <a:effectLst>
                  <a:outerShdw blurRad="38100" dist="38100" dir="2700000" algn="tl">
                    <a:srgbClr val="C0C0C0"/>
                  </a:outerShdw>
                </a:effectLst>
                <a:latin typeface="楷体_GB2312" pitchFamily="49" charset="-122"/>
                <a:ea typeface="楷体_GB2312" pitchFamily="49" charset="-122"/>
              </a:rPr>
              <a:t>1. </a:t>
            </a:r>
            <a:r>
              <a:rPr lang="zh-CN" altLang="en-US" sz="2400">
                <a:solidFill>
                  <a:srgbClr val="CC0000"/>
                </a:solidFill>
                <a:effectLst>
                  <a:outerShdw blurRad="38100" dist="38100" dir="2700000" algn="tl">
                    <a:srgbClr val="C0C0C0"/>
                  </a:outerShdw>
                </a:effectLst>
                <a:latin typeface="楷体_GB2312" pitchFamily="49" charset="-122"/>
                <a:ea typeface="楷体_GB2312" pitchFamily="49" charset="-122"/>
              </a:rPr>
              <a:t>模拟信号</a:t>
            </a:r>
          </a:p>
        </p:txBody>
      </p:sp>
      <p:sp>
        <p:nvSpPr>
          <p:cNvPr id="399402" name="Rectangle 42"/>
          <p:cNvSpPr>
            <a:spLocks noChangeArrowheads="1"/>
          </p:cNvSpPr>
          <p:nvPr/>
        </p:nvSpPr>
        <p:spPr bwMode="auto">
          <a:xfrm>
            <a:off x="684213" y="549275"/>
            <a:ext cx="4289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a:solidFill>
                  <a:schemeClr val="accent2"/>
                </a:solidFill>
                <a:latin typeface="Times New Roman" panose="02020603050405020304" pitchFamily="18" charset="0"/>
                <a:ea typeface="楷体_GB2312" pitchFamily="49" charset="-122"/>
              </a:rPr>
              <a:t>1.1.3</a:t>
            </a:r>
            <a:r>
              <a:rPr kumimoji="1" lang="en-US" altLang="zh-CN" sz="2800">
                <a:solidFill>
                  <a:schemeClr val="accent2"/>
                </a:solidFill>
                <a:latin typeface="楷体_GB2312" pitchFamily="49" charset="-122"/>
                <a:ea typeface="楷体_GB2312" pitchFamily="49" charset="-122"/>
              </a:rPr>
              <a:t> </a:t>
            </a:r>
            <a:r>
              <a:rPr kumimoji="1" lang="zh-CN" altLang="en-US" sz="2800">
                <a:solidFill>
                  <a:schemeClr val="accent2"/>
                </a:solidFill>
                <a:latin typeface="楷体_GB2312" pitchFamily="49" charset="-122"/>
                <a:ea typeface="楷体_GB2312" pitchFamily="49" charset="-122"/>
              </a:rPr>
              <a:t>模拟信号与数字信号</a:t>
            </a:r>
          </a:p>
        </p:txBody>
      </p:sp>
      <p:grpSp>
        <p:nvGrpSpPr>
          <p:cNvPr id="41" name="Group 24"/>
          <p:cNvGrpSpPr>
            <a:grpSpLocks/>
          </p:cNvGrpSpPr>
          <p:nvPr/>
        </p:nvGrpSpPr>
        <p:grpSpPr bwMode="auto">
          <a:xfrm>
            <a:off x="4137639" y="3429736"/>
            <a:ext cx="4371975" cy="1592262"/>
            <a:chOff x="1321" y="1771"/>
            <a:chExt cx="2754" cy="1003"/>
          </a:xfrm>
        </p:grpSpPr>
        <p:sp>
          <p:nvSpPr>
            <p:cNvPr id="42" name="Rectangle 25"/>
            <p:cNvSpPr>
              <a:spLocks noChangeArrowheads="1"/>
            </p:cNvSpPr>
            <p:nvPr/>
          </p:nvSpPr>
          <p:spPr bwMode="auto">
            <a:xfrm>
              <a:off x="1321" y="2234"/>
              <a:ext cx="34"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700" b="0">
                  <a:solidFill>
                    <a:srgbClr val="000000"/>
                  </a:solidFill>
                  <a:latin typeface="Times New Roman" panose="02020603050405020304" pitchFamily="18" charset="0"/>
                </a:rPr>
                <a:t> </a:t>
              </a:r>
              <a:endParaRPr lang="en-US" altLang="zh-CN" b="0">
                <a:latin typeface="Garamond" panose="02020404030301010803" pitchFamily="18" charset="0"/>
              </a:endParaRPr>
            </a:p>
          </p:txBody>
        </p:sp>
        <p:sp>
          <p:nvSpPr>
            <p:cNvPr id="43" name="Line 26"/>
            <p:cNvSpPr>
              <a:spLocks noChangeShapeType="1"/>
            </p:cNvSpPr>
            <p:nvPr/>
          </p:nvSpPr>
          <p:spPr bwMode="auto">
            <a:xfrm>
              <a:off x="1881" y="2474"/>
              <a:ext cx="1951"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27"/>
            <p:cNvSpPr>
              <a:spLocks/>
            </p:cNvSpPr>
            <p:nvPr/>
          </p:nvSpPr>
          <p:spPr bwMode="auto">
            <a:xfrm>
              <a:off x="1881" y="2031"/>
              <a:ext cx="409" cy="423"/>
            </a:xfrm>
            <a:custGeom>
              <a:avLst/>
              <a:gdLst>
                <a:gd name="T0" fmla="*/ 0 w 409"/>
                <a:gd name="T1" fmla="*/ 287 h 287"/>
                <a:gd name="T2" fmla="*/ 26 w 409"/>
                <a:gd name="T3" fmla="*/ 234 h 287"/>
                <a:gd name="T4" fmla="*/ 51 w 409"/>
                <a:gd name="T5" fmla="*/ 182 h 287"/>
                <a:gd name="T6" fmla="*/ 77 w 409"/>
                <a:gd name="T7" fmla="*/ 133 h 287"/>
                <a:gd name="T8" fmla="*/ 89 w 409"/>
                <a:gd name="T9" fmla="*/ 110 h 287"/>
                <a:gd name="T10" fmla="*/ 102 w 409"/>
                <a:gd name="T11" fmla="*/ 89 h 287"/>
                <a:gd name="T12" fmla="*/ 115 w 409"/>
                <a:gd name="T13" fmla="*/ 71 h 287"/>
                <a:gd name="T14" fmla="*/ 128 w 409"/>
                <a:gd name="T15" fmla="*/ 53 h 287"/>
                <a:gd name="T16" fmla="*/ 141 w 409"/>
                <a:gd name="T17" fmla="*/ 38 h 287"/>
                <a:gd name="T18" fmla="*/ 153 w 409"/>
                <a:gd name="T19" fmla="*/ 25 h 287"/>
                <a:gd name="T20" fmla="*/ 166 w 409"/>
                <a:gd name="T21" fmla="*/ 14 h 287"/>
                <a:gd name="T22" fmla="*/ 179 w 409"/>
                <a:gd name="T23" fmla="*/ 6 h 287"/>
                <a:gd name="T24" fmla="*/ 192 w 409"/>
                <a:gd name="T25" fmla="*/ 2 h 287"/>
                <a:gd name="T26" fmla="*/ 205 w 409"/>
                <a:gd name="T27" fmla="*/ 0 h 287"/>
                <a:gd name="T28" fmla="*/ 218 w 409"/>
                <a:gd name="T29" fmla="*/ 2 h 287"/>
                <a:gd name="T30" fmla="*/ 231 w 409"/>
                <a:gd name="T31" fmla="*/ 6 h 287"/>
                <a:gd name="T32" fmla="*/ 243 w 409"/>
                <a:gd name="T33" fmla="*/ 14 h 287"/>
                <a:gd name="T34" fmla="*/ 256 w 409"/>
                <a:gd name="T35" fmla="*/ 25 h 287"/>
                <a:gd name="T36" fmla="*/ 269 w 409"/>
                <a:gd name="T37" fmla="*/ 38 h 287"/>
                <a:gd name="T38" fmla="*/ 282 w 409"/>
                <a:gd name="T39" fmla="*/ 53 h 287"/>
                <a:gd name="T40" fmla="*/ 294 w 409"/>
                <a:gd name="T41" fmla="*/ 71 h 287"/>
                <a:gd name="T42" fmla="*/ 307 w 409"/>
                <a:gd name="T43" fmla="*/ 89 h 287"/>
                <a:gd name="T44" fmla="*/ 320 w 409"/>
                <a:gd name="T45" fmla="*/ 110 h 287"/>
                <a:gd name="T46" fmla="*/ 333 w 409"/>
                <a:gd name="T47" fmla="*/ 133 h 287"/>
                <a:gd name="T48" fmla="*/ 358 w 409"/>
                <a:gd name="T49" fmla="*/ 182 h 287"/>
                <a:gd name="T50" fmla="*/ 384 w 409"/>
                <a:gd name="T51" fmla="*/ 234 h 287"/>
                <a:gd name="T52" fmla="*/ 409 w 409"/>
                <a:gd name="T5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9" h="287">
                  <a:moveTo>
                    <a:pt x="0" y="287"/>
                  </a:moveTo>
                  <a:lnTo>
                    <a:pt x="26" y="234"/>
                  </a:lnTo>
                  <a:lnTo>
                    <a:pt x="51" y="182"/>
                  </a:lnTo>
                  <a:lnTo>
                    <a:pt x="77" y="133"/>
                  </a:lnTo>
                  <a:lnTo>
                    <a:pt x="89" y="110"/>
                  </a:lnTo>
                  <a:lnTo>
                    <a:pt x="102" y="89"/>
                  </a:lnTo>
                  <a:lnTo>
                    <a:pt x="115" y="71"/>
                  </a:lnTo>
                  <a:lnTo>
                    <a:pt x="128" y="53"/>
                  </a:lnTo>
                  <a:lnTo>
                    <a:pt x="141" y="38"/>
                  </a:lnTo>
                  <a:lnTo>
                    <a:pt x="153" y="25"/>
                  </a:lnTo>
                  <a:lnTo>
                    <a:pt x="166" y="14"/>
                  </a:lnTo>
                  <a:lnTo>
                    <a:pt x="179" y="6"/>
                  </a:lnTo>
                  <a:lnTo>
                    <a:pt x="192" y="2"/>
                  </a:lnTo>
                  <a:lnTo>
                    <a:pt x="205" y="0"/>
                  </a:lnTo>
                  <a:lnTo>
                    <a:pt x="218" y="2"/>
                  </a:lnTo>
                  <a:lnTo>
                    <a:pt x="231" y="6"/>
                  </a:lnTo>
                  <a:lnTo>
                    <a:pt x="243" y="14"/>
                  </a:lnTo>
                  <a:lnTo>
                    <a:pt x="256" y="25"/>
                  </a:lnTo>
                  <a:lnTo>
                    <a:pt x="269" y="38"/>
                  </a:lnTo>
                  <a:lnTo>
                    <a:pt x="282" y="53"/>
                  </a:lnTo>
                  <a:lnTo>
                    <a:pt x="294" y="71"/>
                  </a:lnTo>
                  <a:lnTo>
                    <a:pt x="307" y="89"/>
                  </a:lnTo>
                  <a:lnTo>
                    <a:pt x="320" y="110"/>
                  </a:lnTo>
                  <a:lnTo>
                    <a:pt x="333" y="133"/>
                  </a:lnTo>
                  <a:lnTo>
                    <a:pt x="358" y="182"/>
                  </a:lnTo>
                  <a:lnTo>
                    <a:pt x="384" y="234"/>
                  </a:lnTo>
                  <a:lnTo>
                    <a:pt x="409" y="287"/>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5" name="Freeform 28"/>
            <p:cNvSpPr>
              <a:spLocks/>
            </p:cNvSpPr>
            <p:nvPr/>
          </p:nvSpPr>
          <p:spPr bwMode="auto">
            <a:xfrm>
              <a:off x="2287" y="2466"/>
              <a:ext cx="411" cy="91"/>
            </a:xfrm>
            <a:custGeom>
              <a:avLst/>
              <a:gdLst>
                <a:gd name="T0" fmla="*/ 0 w 411"/>
                <a:gd name="T1" fmla="*/ 0 h 287"/>
                <a:gd name="T2" fmla="*/ 27 w 411"/>
                <a:gd name="T3" fmla="*/ 53 h 287"/>
                <a:gd name="T4" fmla="*/ 52 w 411"/>
                <a:gd name="T5" fmla="*/ 105 h 287"/>
                <a:gd name="T6" fmla="*/ 78 w 411"/>
                <a:gd name="T7" fmla="*/ 153 h 287"/>
                <a:gd name="T8" fmla="*/ 91 w 411"/>
                <a:gd name="T9" fmla="*/ 177 h 287"/>
                <a:gd name="T10" fmla="*/ 104 w 411"/>
                <a:gd name="T11" fmla="*/ 197 h 287"/>
                <a:gd name="T12" fmla="*/ 116 w 411"/>
                <a:gd name="T13" fmla="*/ 216 h 287"/>
                <a:gd name="T14" fmla="*/ 129 w 411"/>
                <a:gd name="T15" fmla="*/ 233 h 287"/>
                <a:gd name="T16" fmla="*/ 142 w 411"/>
                <a:gd name="T17" fmla="*/ 249 h 287"/>
                <a:gd name="T18" fmla="*/ 155 w 411"/>
                <a:gd name="T19" fmla="*/ 262 h 287"/>
                <a:gd name="T20" fmla="*/ 168 w 411"/>
                <a:gd name="T21" fmla="*/ 273 h 287"/>
                <a:gd name="T22" fmla="*/ 180 w 411"/>
                <a:gd name="T23" fmla="*/ 280 h 287"/>
                <a:gd name="T24" fmla="*/ 193 w 411"/>
                <a:gd name="T25" fmla="*/ 285 h 287"/>
                <a:gd name="T26" fmla="*/ 206 w 411"/>
                <a:gd name="T27" fmla="*/ 287 h 287"/>
                <a:gd name="T28" fmla="*/ 219 w 411"/>
                <a:gd name="T29" fmla="*/ 285 h 287"/>
                <a:gd name="T30" fmla="*/ 232 w 411"/>
                <a:gd name="T31" fmla="*/ 280 h 287"/>
                <a:gd name="T32" fmla="*/ 244 w 411"/>
                <a:gd name="T33" fmla="*/ 273 h 287"/>
                <a:gd name="T34" fmla="*/ 257 w 411"/>
                <a:gd name="T35" fmla="*/ 262 h 287"/>
                <a:gd name="T36" fmla="*/ 270 w 411"/>
                <a:gd name="T37" fmla="*/ 249 h 287"/>
                <a:gd name="T38" fmla="*/ 283 w 411"/>
                <a:gd name="T39" fmla="*/ 233 h 287"/>
                <a:gd name="T40" fmla="*/ 295 w 411"/>
                <a:gd name="T41" fmla="*/ 216 h 287"/>
                <a:gd name="T42" fmla="*/ 308 w 411"/>
                <a:gd name="T43" fmla="*/ 197 h 287"/>
                <a:gd name="T44" fmla="*/ 321 w 411"/>
                <a:gd name="T45" fmla="*/ 177 h 287"/>
                <a:gd name="T46" fmla="*/ 334 w 411"/>
                <a:gd name="T47" fmla="*/ 153 h 287"/>
                <a:gd name="T48" fmla="*/ 359 w 411"/>
                <a:gd name="T49" fmla="*/ 105 h 287"/>
                <a:gd name="T50" fmla="*/ 385 w 411"/>
                <a:gd name="T51" fmla="*/ 53 h 287"/>
                <a:gd name="T52" fmla="*/ 411 w 411"/>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1" h="287">
                  <a:moveTo>
                    <a:pt x="0" y="0"/>
                  </a:moveTo>
                  <a:lnTo>
                    <a:pt x="27" y="53"/>
                  </a:lnTo>
                  <a:lnTo>
                    <a:pt x="52" y="105"/>
                  </a:lnTo>
                  <a:lnTo>
                    <a:pt x="78" y="153"/>
                  </a:lnTo>
                  <a:lnTo>
                    <a:pt x="91" y="177"/>
                  </a:lnTo>
                  <a:lnTo>
                    <a:pt x="104" y="197"/>
                  </a:lnTo>
                  <a:lnTo>
                    <a:pt x="116" y="216"/>
                  </a:lnTo>
                  <a:lnTo>
                    <a:pt x="129" y="233"/>
                  </a:lnTo>
                  <a:lnTo>
                    <a:pt x="142" y="249"/>
                  </a:lnTo>
                  <a:lnTo>
                    <a:pt x="155" y="262"/>
                  </a:lnTo>
                  <a:lnTo>
                    <a:pt x="168" y="273"/>
                  </a:lnTo>
                  <a:lnTo>
                    <a:pt x="180" y="280"/>
                  </a:lnTo>
                  <a:lnTo>
                    <a:pt x="193" y="285"/>
                  </a:lnTo>
                  <a:lnTo>
                    <a:pt x="206" y="287"/>
                  </a:lnTo>
                  <a:lnTo>
                    <a:pt x="219" y="285"/>
                  </a:lnTo>
                  <a:lnTo>
                    <a:pt x="232" y="280"/>
                  </a:lnTo>
                  <a:lnTo>
                    <a:pt x="244" y="273"/>
                  </a:lnTo>
                  <a:lnTo>
                    <a:pt x="257" y="262"/>
                  </a:lnTo>
                  <a:lnTo>
                    <a:pt x="270" y="249"/>
                  </a:lnTo>
                  <a:lnTo>
                    <a:pt x="283" y="233"/>
                  </a:lnTo>
                  <a:lnTo>
                    <a:pt x="295" y="216"/>
                  </a:lnTo>
                  <a:lnTo>
                    <a:pt x="308" y="197"/>
                  </a:lnTo>
                  <a:lnTo>
                    <a:pt x="321" y="177"/>
                  </a:lnTo>
                  <a:lnTo>
                    <a:pt x="334" y="153"/>
                  </a:lnTo>
                  <a:lnTo>
                    <a:pt x="359" y="105"/>
                  </a:lnTo>
                  <a:lnTo>
                    <a:pt x="385" y="53"/>
                  </a:lnTo>
                  <a:lnTo>
                    <a:pt x="411" y="0"/>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 name="Freeform 29"/>
            <p:cNvSpPr>
              <a:spLocks/>
            </p:cNvSpPr>
            <p:nvPr/>
          </p:nvSpPr>
          <p:spPr bwMode="auto">
            <a:xfrm>
              <a:off x="2696" y="2365"/>
              <a:ext cx="409" cy="105"/>
            </a:xfrm>
            <a:custGeom>
              <a:avLst/>
              <a:gdLst>
                <a:gd name="T0" fmla="*/ 0 w 409"/>
                <a:gd name="T1" fmla="*/ 285 h 285"/>
                <a:gd name="T2" fmla="*/ 26 w 409"/>
                <a:gd name="T3" fmla="*/ 232 h 285"/>
                <a:gd name="T4" fmla="*/ 51 w 409"/>
                <a:gd name="T5" fmla="*/ 180 h 285"/>
                <a:gd name="T6" fmla="*/ 77 w 409"/>
                <a:gd name="T7" fmla="*/ 132 h 285"/>
                <a:gd name="T8" fmla="*/ 89 w 409"/>
                <a:gd name="T9" fmla="*/ 110 h 285"/>
                <a:gd name="T10" fmla="*/ 102 w 409"/>
                <a:gd name="T11" fmla="*/ 89 h 285"/>
                <a:gd name="T12" fmla="*/ 115 w 409"/>
                <a:gd name="T13" fmla="*/ 71 h 285"/>
                <a:gd name="T14" fmla="*/ 128 w 409"/>
                <a:gd name="T15" fmla="*/ 53 h 285"/>
                <a:gd name="T16" fmla="*/ 140 w 409"/>
                <a:gd name="T17" fmla="*/ 38 h 285"/>
                <a:gd name="T18" fmla="*/ 153 w 409"/>
                <a:gd name="T19" fmla="*/ 25 h 285"/>
                <a:gd name="T20" fmla="*/ 166 w 409"/>
                <a:gd name="T21" fmla="*/ 14 h 285"/>
                <a:gd name="T22" fmla="*/ 179 w 409"/>
                <a:gd name="T23" fmla="*/ 6 h 285"/>
                <a:gd name="T24" fmla="*/ 191 w 409"/>
                <a:gd name="T25" fmla="*/ 2 h 285"/>
                <a:gd name="T26" fmla="*/ 204 w 409"/>
                <a:gd name="T27" fmla="*/ 0 h 285"/>
                <a:gd name="T28" fmla="*/ 217 w 409"/>
                <a:gd name="T29" fmla="*/ 2 h 285"/>
                <a:gd name="T30" fmla="*/ 230 w 409"/>
                <a:gd name="T31" fmla="*/ 6 h 285"/>
                <a:gd name="T32" fmla="*/ 242 w 409"/>
                <a:gd name="T33" fmla="*/ 14 h 285"/>
                <a:gd name="T34" fmla="*/ 255 w 409"/>
                <a:gd name="T35" fmla="*/ 25 h 285"/>
                <a:gd name="T36" fmla="*/ 268 w 409"/>
                <a:gd name="T37" fmla="*/ 38 h 285"/>
                <a:gd name="T38" fmla="*/ 281 w 409"/>
                <a:gd name="T39" fmla="*/ 53 h 285"/>
                <a:gd name="T40" fmla="*/ 294 w 409"/>
                <a:gd name="T41" fmla="*/ 71 h 285"/>
                <a:gd name="T42" fmla="*/ 307 w 409"/>
                <a:gd name="T43" fmla="*/ 89 h 285"/>
                <a:gd name="T44" fmla="*/ 319 w 409"/>
                <a:gd name="T45" fmla="*/ 110 h 285"/>
                <a:gd name="T46" fmla="*/ 332 w 409"/>
                <a:gd name="T47" fmla="*/ 132 h 285"/>
                <a:gd name="T48" fmla="*/ 358 w 409"/>
                <a:gd name="T49" fmla="*/ 180 h 285"/>
                <a:gd name="T50" fmla="*/ 383 w 409"/>
                <a:gd name="T51" fmla="*/ 232 h 285"/>
                <a:gd name="T52" fmla="*/ 409 w 409"/>
                <a:gd name="T53"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9" h="285">
                  <a:moveTo>
                    <a:pt x="0" y="285"/>
                  </a:moveTo>
                  <a:lnTo>
                    <a:pt x="26" y="232"/>
                  </a:lnTo>
                  <a:lnTo>
                    <a:pt x="51" y="180"/>
                  </a:lnTo>
                  <a:lnTo>
                    <a:pt x="77" y="132"/>
                  </a:lnTo>
                  <a:lnTo>
                    <a:pt x="89" y="110"/>
                  </a:lnTo>
                  <a:lnTo>
                    <a:pt x="102" y="89"/>
                  </a:lnTo>
                  <a:lnTo>
                    <a:pt x="115" y="71"/>
                  </a:lnTo>
                  <a:lnTo>
                    <a:pt x="128" y="53"/>
                  </a:lnTo>
                  <a:lnTo>
                    <a:pt x="140" y="38"/>
                  </a:lnTo>
                  <a:lnTo>
                    <a:pt x="153" y="25"/>
                  </a:lnTo>
                  <a:lnTo>
                    <a:pt x="166" y="14"/>
                  </a:lnTo>
                  <a:lnTo>
                    <a:pt x="179" y="6"/>
                  </a:lnTo>
                  <a:lnTo>
                    <a:pt x="191" y="2"/>
                  </a:lnTo>
                  <a:lnTo>
                    <a:pt x="204" y="0"/>
                  </a:lnTo>
                  <a:lnTo>
                    <a:pt x="217" y="2"/>
                  </a:lnTo>
                  <a:lnTo>
                    <a:pt x="230" y="6"/>
                  </a:lnTo>
                  <a:lnTo>
                    <a:pt x="242" y="14"/>
                  </a:lnTo>
                  <a:lnTo>
                    <a:pt x="255" y="25"/>
                  </a:lnTo>
                  <a:lnTo>
                    <a:pt x="268" y="38"/>
                  </a:lnTo>
                  <a:lnTo>
                    <a:pt x="281" y="53"/>
                  </a:lnTo>
                  <a:lnTo>
                    <a:pt x="294" y="71"/>
                  </a:lnTo>
                  <a:lnTo>
                    <a:pt x="307" y="89"/>
                  </a:lnTo>
                  <a:lnTo>
                    <a:pt x="319" y="110"/>
                  </a:lnTo>
                  <a:lnTo>
                    <a:pt x="332" y="132"/>
                  </a:lnTo>
                  <a:lnTo>
                    <a:pt x="358" y="180"/>
                  </a:lnTo>
                  <a:lnTo>
                    <a:pt x="383" y="232"/>
                  </a:lnTo>
                  <a:lnTo>
                    <a:pt x="409" y="285"/>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30"/>
            <p:cNvSpPr>
              <a:spLocks/>
            </p:cNvSpPr>
            <p:nvPr/>
          </p:nvSpPr>
          <p:spPr bwMode="auto">
            <a:xfrm>
              <a:off x="3103" y="2466"/>
              <a:ext cx="410" cy="184"/>
            </a:xfrm>
            <a:custGeom>
              <a:avLst/>
              <a:gdLst>
                <a:gd name="T0" fmla="*/ 0 w 410"/>
                <a:gd name="T1" fmla="*/ 0 h 287"/>
                <a:gd name="T2" fmla="*/ 26 w 410"/>
                <a:gd name="T3" fmla="*/ 53 h 287"/>
                <a:gd name="T4" fmla="*/ 51 w 410"/>
                <a:gd name="T5" fmla="*/ 105 h 287"/>
                <a:gd name="T6" fmla="*/ 77 w 410"/>
                <a:gd name="T7" fmla="*/ 153 h 287"/>
                <a:gd name="T8" fmla="*/ 89 w 410"/>
                <a:gd name="T9" fmla="*/ 177 h 287"/>
                <a:gd name="T10" fmla="*/ 102 w 410"/>
                <a:gd name="T11" fmla="*/ 197 h 287"/>
                <a:gd name="T12" fmla="*/ 115 w 410"/>
                <a:gd name="T13" fmla="*/ 216 h 287"/>
                <a:gd name="T14" fmla="*/ 128 w 410"/>
                <a:gd name="T15" fmla="*/ 233 h 287"/>
                <a:gd name="T16" fmla="*/ 141 w 410"/>
                <a:gd name="T17" fmla="*/ 249 h 287"/>
                <a:gd name="T18" fmla="*/ 153 w 410"/>
                <a:gd name="T19" fmla="*/ 262 h 287"/>
                <a:gd name="T20" fmla="*/ 166 w 410"/>
                <a:gd name="T21" fmla="*/ 273 h 287"/>
                <a:gd name="T22" fmla="*/ 179 w 410"/>
                <a:gd name="T23" fmla="*/ 280 h 287"/>
                <a:gd name="T24" fmla="*/ 192 w 410"/>
                <a:gd name="T25" fmla="*/ 285 h 287"/>
                <a:gd name="T26" fmla="*/ 205 w 410"/>
                <a:gd name="T27" fmla="*/ 287 h 287"/>
                <a:gd name="T28" fmla="*/ 218 w 410"/>
                <a:gd name="T29" fmla="*/ 285 h 287"/>
                <a:gd name="T30" fmla="*/ 231 w 410"/>
                <a:gd name="T31" fmla="*/ 280 h 287"/>
                <a:gd name="T32" fmla="*/ 243 w 410"/>
                <a:gd name="T33" fmla="*/ 273 h 287"/>
                <a:gd name="T34" fmla="*/ 256 w 410"/>
                <a:gd name="T35" fmla="*/ 262 h 287"/>
                <a:gd name="T36" fmla="*/ 270 w 410"/>
                <a:gd name="T37" fmla="*/ 249 h 287"/>
                <a:gd name="T38" fmla="*/ 283 w 410"/>
                <a:gd name="T39" fmla="*/ 233 h 287"/>
                <a:gd name="T40" fmla="*/ 295 w 410"/>
                <a:gd name="T41" fmla="*/ 216 h 287"/>
                <a:gd name="T42" fmla="*/ 308 w 410"/>
                <a:gd name="T43" fmla="*/ 197 h 287"/>
                <a:gd name="T44" fmla="*/ 321 w 410"/>
                <a:gd name="T45" fmla="*/ 177 h 287"/>
                <a:gd name="T46" fmla="*/ 334 w 410"/>
                <a:gd name="T47" fmla="*/ 153 h 287"/>
                <a:gd name="T48" fmla="*/ 359 w 410"/>
                <a:gd name="T49" fmla="*/ 105 h 287"/>
                <a:gd name="T50" fmla="*/ 385 w 410"/>
                <a:gd name="T51" fmla="*/ 53 h 287"/>
                <a:gd name="T52" fmla="*/ 410 w 410"/>
                <a:gd name="T5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0" h="287">
                  <a:moveTo>
                    <a:pt x="0" y="0"/>
                  </a:moveTo>
                  <a:lnTo>
                    <a:pt x="26" y="53"/>
                  </a:lnTo>
                  <a:lnTo>
                    <a:pt x="51" y="105"/>
                  </a:lnTo>
                  <a:lnTo>
                    <a:pt x="77" y="153"/>
                  </a:lnTo>
                  <a:lnTo>
                    <a:pt x="89" y="177"/>
                  </a:lnTo>
                  <a:lnTo>
                    <a:pt x="102" y="197"/>
                  </a:lnTo>
                  <a:lnTo>
                    <a:pt x="115" y="216"/>
                  </a:lnTo>
                  <a:lnTo>
                    <a:pt x="128" y="233"/>
                  </a:lnTo>
                  <a:lnTo>
                    <a:pt x="141" y="249"/>
                  </a:lnTo>
                  <a:lnTo>
                    <a:pt x="153" y="262"/>
                  </a:lnTo>
                  <a:lnTo>
                    <a:pt x="166" y="273"/>
                  </a:lnTo>
                  <a:lnTo>
                    <a:pt x="179" y="280"/>
                  </a:lnTo>
                  <a:lnTo>
                    <a:pt x="192" y="285"/>
                  </a:lnTo>
                  <a:lnTo>
                    <a:pt x="205" y="287"/>
                  </a:lnTo>
                  <a:lnTo>
                    <a:pt x="218" y="285"/>
                  </a:lnTo>
                  <a:lnTo>
                    <a:pt x="231" y="280"/>
                  </a:lnTo>
                  <a:lnTo>
                    <a:pt x="243" y="273"/>
                  </a:lnTo>
                  <a:lnTo>
                    <a:pt x="256" y="262"/>
                  </a:lnTo>
                  <a:lnTo>
                    <a:pt x="270" y="249"/>
                  </a:lnTo>
                  <a:lnTo>
                    <a:pt x="283" y="233"/>
                  </a:lnTo>
                  <a:lnTo>
                    <a:pt x="295" y="216"/>
                  </a:lnTo>
                  <a:lnTo>
                    <a:pt x="308" y="197"/>
                  </a:lnTo>
                  <a:lnTo>
                    <a:pt x="321" y="177"/>
                  </a:lnTo>
                  <a:lnTo>
                    <a:pt x="334" y="153"/>
                  </a:lnTo>
                  <a:lnTo>
                    <a:pt x="359" y="105"/>
                  </a:lnTo>
                  <a:lnTo>
                    <a:pt x="385" y="53"/>
                  </a:lnTo>
                  <a:lnTo>
                    <a:pt x="410" y="0"/>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31"/>
            <p:cNvSpPr>
              <a:spLocks/>
            </p:cNvSpPr>
            <p:nvPr/>
          </p:nvSpPr>
          <p:spPr bwMode="auto">
            <a:xfrm>
              <a:off x="3491" y="2187"/>
              <a:ext cx="250" cy="321"/>
            </a:xfrm>
            <a:custGeom>
              <a:avLst/>
              <a:gdLst>
                <a:gd name="T0" fmla="*/ 0 w 250"/>
                <a:gd name="T1" fmla="*/ 321 h 321"/>
                <a:gd name="T2" fmla="*/ 48 w 250"/>
                <a:gd name="T3" fmla="*/ 238 h 321"/>
                <a:gd name="T4" fmla="*/ 71 w 250"/>
                <a:gd name="T5" fmla="*/ 197 h 321"/>
                <a:gd name="T6" fmla="*/ 93 w 250"/>
                <a:gd name="T7" fmla="*/ 160 h 321"/>
                <a:gd name="T8" fmla="*/ 115 w 250"/>
                <a:gd name="T9" fmla="*/ 125 h 321"/>
                <a:gd name="T10" fmla="*/ 135 w 250"/>
                <a:gd name="T11" fmla="*/ 94 h 321"/>
                <a:gd name="T12" fmla="*/ 153 w 250"/>
                <a:gd name="T13" fmla="*/ 66 h 321"/>
                <a:gd name="T14" fmla="*/ 170 w 250"/>
                <a:gd name="T15" fmla="*/ 44 h 321"/>
                <a:gd name="T16" fmla="*/ 184 w 250"/>
                <a:gd name="T17" fmla="*/ 26 h 321"/>
                <a:gd name="T18" fmla="*/ 197 w 250"/>
                <a:gd name="T19" fmla="*/ 15 h 321"/>
                <a:gd name="T20" fmla="*/ 208 w 250"/>
                <a:gd name="T21" fmla="*/ 8 h 321"/>
                <a:gd name="T22" fmla="*/ 218 w 250"/>
                <a:gd name="T23" fmla="*/ 3 h 321"/>
                <a:gd name="T24" fmla="*/ 227 w 250"/>
                <a:gd name="T25" fmla="*/ 0 h 321"/>
                <a:gd name="T26" fmla="*/ 235 w 250"/>
                <a:gd name="T27" fmla="*/ 0 h 321"/>
                <a:gd name="T28" fmla="*/ 250 w 250"/>
                <a:gd name="T29" fmla="*/ 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 h="321">
                  <a:moveTo>
                    <a:pt x="0" y="321"/>
                  </a:moveTo>
                  <a:lnTo>
                    <a:pt x="48" y="238"/>
                  </a:lnTo>
                  <a:lnTo>
                    <a:pt x="71" y="197"/>
                  </a:lnTo>
                  <a:lnTo>
                    <a:pt x="93" y="160"/>
                  </a:lnTo>
                  <a:lnTo>
                    <a:pt x="115" y="125"/>
                  </a:lnTo>
                  <a:lnTo>
                    <a:pt x="135" y="94"/>
                  </a:lnTo>
                  <a:lnTo>
                    <a:pt x="153" y="66"/>
                  </a:lnTo>
                  <a:lnTo>
                    <a:pt x="170" y="44"/>
                  </a:lnTo>
                  <a:lnTo>
                    <a:pt x="184" y="26"/>
                  </a:lnTo>
                  <a:lnTo>
                    <a:pt x="197" y="15"/>
                  </a:lnTo>
                  <a:lnTo>
                    <a:pt x="208" y="8"/>
                  </a:lnTo>
                  <a:lnTo>
                    <a:pt x="218" y="3"/>
                  </a:lnTo>
                  <a:lnTo>
                    <a:pt x="227" y="0"/>
                  </a:lnTo>
                  <a:lnTo>
                    <a:pt x="235" y="0"/>
                  </a:lnTo>
                  <a:lnTo>
                    <a:pt x="250" y="3"/>
                  </a:lnTo>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Freeform 32"/>
            <p:cNvSpPr>
              <a:spLocks/>
            </p:cNvSpPr>
            <p:nvPr/>
          </p:nvSpPr>
          <p:spPr bwMode="auto">
            <a:xfrm>
              <a:off x="3718" y="2458"/>
              <a:ext cx="72" cy="30"/>
            </a:xfrm>
            <a:custGeom>
              <a:avLst/>
              <a:gdLst>
                <a:gd name="T0" fmla="*/ 0 w 72"/>
                <a:gd name="T1" fmla="*/ 30 h 30"/>
                <a:gd name="T2" fmla="*/ 0 w 72"/>
                <a:gd name="T3" fmla="*/ 0 h 30"/>
                <a:gd name="T4" fmla="*/ 72 w 72"/>
                <a:gd name="T5" fmla="*/ 14 h 30"/>
                <a:gd name="T6" fmla="*/ 0 w 72"/>
                <a:gd name="T7" fmla="*/ 30 h 30"/>
              </a:gdLst>
              <a:ahLst/>
              <a:cxnLst>
                <a:cxn ang="0">
                  <a:pos x="T0" y="T1"/>
                </a:cxn>
                <a:cxn ang="0">
                  <a:pos x="T2" y="T3"/>
                </a:cxn>
                <a:cxn ang="0">
                  <a:pos x="T4" y="T5"/>
                </a:cxn>
                <a:cxn ang="0">
                  <a:pos x="T6" y="T7"/>
                </a:cxn>
              </a:cxnLst>
              <a:rect l="0" t="0" r="r" b="b"/>
              <a:pathLst>
                <a:path w="72" h="30">
                  <a:moveTo>
                    <a:pt x="0" y="30"/>
                  </a:moveTo>
                  <a:lnTo>
                    <a:pt x="0" y="0"/>
                  </a:lnTo>
                  <a:lnTo>
                    <a:pt x="72" y="14"/>
                  </a:lnTo>
                  <a:lnTo>
                    <a:pt x="0" y="30"/>
                  </a:lnTo>
                  <a:close/>
                </a:path>
              </a:pathLst>
            </a:custGeom>
            <a:solidFill>
              <a:srgbClr val="000000"/>
            </a:solidFill>
            <a:ln w="38100" cmpd="sng">
              <a:solidFill>
                <a:schemeClr val="tx1"/>
              </a:solidFill>
              <a:prstDash val="solid"/>
              <a:round/>
              <a:headEnd/>
              <a:tailEnd/>
            </a:ln>
          </p:spPr>
          <p:txBody>
            <a:bodyPr/>
            <a:lstStyle/>
            <a:p>
              <a:endParaRPr lang="zh-CN" altLang="en-US"/>
            </a:p>
          </p:txBody>
        </p:sp>
        <p:sp>
          <p:nvSpPr>
            <p:cNvPr id="50" name="Line 33"/>
            <p:cNvSpPr>
              <a:spLocks noChangeShapeType="1"/>
            </p:cNvSpPr>
            <p:nvPr/>
          </p:nvSpPr>
          <p:spPr bwMode="auto">
            <a:xfrm>
              <a:off x="1850" y="1997"/>
              <a:ext cx="1" cy="77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 name="Line 34"/>
            <p:cNvSpPr>
              <a:spLocks noChangeShapeType="1"/>
            </p:cNvSpPr>
            <p:nvPr/>
          </p:nvSpPr>
          <p:spPr bwMode="auto">
            <a:xfrm flipH="1">
              <a:off x="1864" y="2472"/>
              <a:ext cx="2055"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 name="Line 35"/>
            <p:cNvSpPr>
              <a:spLocks noChangeShapeType="1"/>
            </p:cNvSpPr>
            <p:nvPr/>
          </p:nvSpPr>
          <p:spPr bwMode="auto">
            <a:xfrm flipV="1">
              <a:off x="1853" y="1874"/>
              <a:ext cx="2" cy="1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Freeform 36"/>
            <p:cNvSpPr>
              <a:spLocks/>
            </p:cNvSpPr>
            <p:nvPr/>
          </p:nvSpPr>
          <p:spPr bwMode="auto">
            <a:xfrm>
              <a:off x="1842" y="1874"/>
              <a:ext cx="24" cy="126"/>
            </a:xfrm>
            <a:custGeom>
              <a:avLst/>
              <a:gdLst>
                <a:gd name="T0" fmla="*/ 24 w 24"/>
                <a:gd name="T1" fmla="*/ 126 h 126"/>
                <a:gd name="T2" fmla="*/ 0 w 24"/>
                <a:gd name="T3" fmla="*/ 126 h 126"/>
                <a:gd name="T4" fmla="*/ 11 w 24"/>
                <a:gd name="T5" fmla="*/ 0 h 126"/>
                <a:gd name="T6" fmla="*/ 24 w 24"/>
                <a:gd name="T7" fmla="*/ 126 h 126"/>
              </a:gdLst>
              <a:ahLst/>
              <a:cxnLst>
                <a:cxn ang="0">
                  <a:pos x="T0" y="T1"/>
                </a:cxn>
                <a:cxn ang="0">
                  <a:pos x="T2" y="T3"/>
                </a:cxn>
                <a:cxn ang="0">
                  <a:pos x="T4" y="T5"/>
                </a:cxn>
                <a:cxn ang="0">
                  <a:pos x="T6" y="T7"/>
                </a:cxn>
              </a:cxnLst>
              <a:rect l="0" t="0" r="r" b="b"/>
              <a:pathLst>
                <a:path w="24" h="126">
                  <a:moveTo>
                    <a:pt x="24" y="126"/>
                  </a:moveTo>
                  <a:lnTo>
                    <a:pt x="0" y="126"/>
                  </a:lnTo>
                  <a:lnTo>
                    <a:pt x="11" y="0"/>
                  </a:lnTo>
                  <a:lnTo>
                    <a:pt x="24" y="126"/>
                  </a:lnTo>
                  <a:close/>
                </a:path>
              </a:pathLst>
            </a:custGeom>
            <a:solidFill>
              <a:srgbClr val="000000"/>
            </a:solidFill>
            <a:ln w="38100" cmpd="sng">
              <a:solidFill>
                <a:schemeClr val="tx1"/>
              </a:solidFill>
              <a:round/>
              <a:headEnd/>
              <a:tailEnd/>
            </a:ln>
          </p:spPr>
          <p:txBody>
            <a:bodyPr/>
            <a:lstStyle/>
            <a:p>
              <a:endParaRPr lang="zh-CN" altLang="en-US"/>
            </a:p>
          </p:txBody>
        </p:sp>
        <p:sp>
          <p:nvSpPr>
            <p:cNvPr id="54" name="Freeform 37"/>
            <p:cNvSpPr>
              <a:spLocks/>
            </p:cNvSpPr>
            <p:nvPr/>
          </p:nvSpPr>
          <p:spPr bwMode="auto">
            <a:xfrm>
              <a:off x="1842" y="1874"/>
              <a:ext cx="24" cy="126"/>
            </a:xfrm>
            <a:custGeom>
              <a:avLst/>
              <a:gdLst>
                <a:gd name="T0" fmla="*/ 24 w 24"/>
                <a:gd name="T1" fmla="*/ 126 h 126"/>
                <a:gd name="T2" fmla="*/ 0 w 24"/>
                <a:gd name="T3" fmla="*/ 126 h 126"/>
                <a:gd name="T4" fmla="*/ 11 w 24"/>
                <a:gd name="T5" fmla="*/ 0 h 126"/>
                <a:gd name="T6" fmla="*/ 24 w 24"/>
                <a:gd name="T7" fmla="*/ 126 h 126"/>
              </a:gdLst>
              <a:ahLst/>
              <a:cxnLst>
                <a:cxn ang="0">
                  <a:pos x="T0" y="T1"/>
                </a:cxn>
                <a:cxn ang="0">
                  <a:pos x="T2" y="T3"/>
                </a:cxn>
                <a:cxn ang="0">
                  <a:pos x="T4" y="T5"/>
                </a:cxn>
                <a:cxn ang="0">
                  <a:pos x="T6" y="T7"/>
                </a:cxn>
              </a:cxnLst>
              <a:rect l="0" t="0" r="r" b="b"/>
              <a:pathLst>
                <a:path w="24" h="126">
                  <a:moveTo>
                    <a:pt x="24" y="126"/>
                  </a:moveTo>
                  <a:lnTo>
                    <a:pt x="0" y="126"/>
                  </a:lnTo>
                  <a:lnTo>
                    <a:pt x="11" y="0"/>
                  </a:lnTo>
                  <a:lnTo>
                    <a:pt x="24" y="126"/>
                  </a:lnTo>
                  <a:close/>
                </a:path>
              </a:pathLst>
            </a:custGeom>
            <a:noFill/>
            <a:ln w="38100"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5" name="Rectangle 38"/>
            <p:cNvSpPr>
              <a:spLocks noChangeArrowheads="1"/>
            </p:cNvSpPr>
            <p:nvPr/>
          </p:nvSpPr>
          <p:spPr bwMode="auto">
            <a:xfrm>
              <a:off x="1649" y="2319"/>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i="1">
                  <a:latin typeface="Times New Roman" panose="02020603050405020304" pitchFamily="18" charset="0"/>
                </a:rPr>
                <a:t>O</a:t>
              </a:r>
              <a:endParaRPr lang="en-US" altLang="zh-CN" sz="2000">
                <a:latin typeface="Garamond" panose="02020404030301010803" pitchFamily="18" charset="0"/>
              </a:endParaRPr>
            </a:p>
          </p:txBody>
        </p:sp>
        <p:sp>
          <p:nvSpPr>
            <p:cNvPr id="56" name="Rectangle 39"/>
            <p:cNvSpPr>
              <a:spLocks noChangeArrowheads="1"/>
            </p:cNvSpPr>
            <p:nvPr/>
          </p:nvSpPr>
          <p:spPr bwMode="auto">
            <a:xfrm flipH="1">
              <a:off x="4008" y="2365"/>
              <a:ext cx="6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r>
                <a:rPr lang="en-US" altLang="zh-CN" sz="2000" i="1">
                  <a:latin typeface="Times New Roman" panose="02020603050405020304" pitchFamily="18" charset="0"/>
                </a:rPr>
                <a:t>t</a:t>
              </a:r>
              <a:endParaRPr lang="en-US" altLang="zh-CN" sz="2000">
                <a:latin typeface="Garamond" panose="02020404030301010803" pitchFamily="18" charset="0"/>
              </a:endParaRPr>
            </a:p>
          </p:txBody>
        </p:sp>
        <p:sp>
          <p:nvSpPr>
            <p:cNvPr id="57" name="Rectangle 40"/>
            <p:cNvSpPr>
              <a:spLocks noChangeArrowheads="1"/>
            </p:cNvSpPr>
            <p:nvPr/>
          </p:nvSpPr>
          <p:spPr bwMode="auto">
            <a:xfrm>
              <a:off x="1653" y="1771"/>
              <a:ext cx="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000" i="1">
                  <a:latin typeface="Symbol" panose="05050102010706020507" pitchFamily="18" charset="2"/>
                </a:rPr>
                <a:t>u</a:t>
              </a:r>
              <a:endParaRPr lang="en-US" altLang="zh-CN" sz="2000">
                <a:latin typeface="Garamond" panose="02020404030301010803" pitchFamily="18" charset="0"/>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9365"/>
                                        </p:tgtEl>
                                        <p:attrNameLst>
                                          <p:attrName>style.visibility</p:attrName>
                                        </p:attrNameLst>
                                      </p:cBhvr>
                                      <p:to>
                                        <p:strVal val="visible"/>
                                      </p:to>
                                    </p:set>
                                    <p:animEffect transition="in" filter="strips(downRight)">
                                      <p:cBhvr>
                                        <p:cTn id="7" dur="500"/>
                                        <p:tgtEl>
                                          <p:spTgt spid="399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9936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99384"/>
                                        </p:tgtEl>
                                        <p:attrNameLst>
                                          <p:attrName>style.visibility</p:attrName>
                                        </p:attrNameLst>
                                      </p:cBhvr>
                                      <p:to>
                                        <p:strVal val="visible"/>
                                      </p:to>
                                    </p:set>
                                    <p:animEffect transition="in" filter="wipe(left)">
                                      <p:cBhvr>
                                        <p:cTn id="16" dur="1000"/>
                                        <p:tgtEl>
                                          <p:spTgt spid="39938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399366"/>
                                        </p:tgtEl>
                                        <p:attrNameLst>
                                          <p:attrName>style.visibility</p:attrName>
                                        </p:attrNameLst>
                                      </p:cBhvr>
                                      <p:to>
                                        <p:strVal val="visible"/>
                                      </p:to>
                                    </p:set>
                                    <p:animEffect transition="in" filter="wipe(left)">
                                      <p:cBhvr>
                                        <p:cTn id="21" dur="500"/>
                                        <p:tgtEl>
                                          <p:spTgt spid="39936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0388" name="Group 4"/>
          <p:cNvGrpSpPr>
            <a:grpSpLocks/>
          </p:cNvGrpSpPr>
          <p:nvPr/>
        </p:nvGrpSpPr>
        <p:grpSpPr bwMode="auto">
          <a:xfrm>
            <a:off x="1403350" y="2041525"/>
            <a:ext cx="6627813" cy="2971800"/>
            <a:chOff x="928" y="1130"/>
            <a:chExt cx="3648" cy="1872"/>
          </a:xfrm>
        </p:grpSpPr>
        <p:sp>
          <p:nvSpPr>
            <p:cNvPr id="400389" name="Text Box 5"/>
            <p:cNvSpPr txBox="1">
              <a:spLocks noChangeArrowheads="1"/>
            </p:cNvSpPr>
            <p:nvPr/>
          </p:nvSpPr>
          <p:spPr bwMode="auto">
            <a:xfrm>
              <a:off x="2176" y="2762"/>
              <a:ext cx="1056" cy="219"/>
            </a:xfrm>
            <a:prstGeom prst="rect">
              <a:avLst/>
            </a:prstGeom>
            <a:solidFill>
              <a:schemeClr val="bg1"/>
            </a:solidFill>
            <a:ln w="19050">
              <a:solidFill>
                <a:srgbClr val="CC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90000"/>
                </a:lnSpc>
                <a:spcBef>
                  <a:spcPct val="50000"/>
                </a:spcBef>
              </a:pPr>
              <a:r>
                <a:rPr kumimoji="1" lang="zh-CN" altLang="en-US" sz="2400">
                  <a:solidFill>
                    <a:srgbClr val="000066"/>
                  </a:solidFill>
                  <a:latin typeface="楷体_GB2312" pitchFamily="49" charset="-122"/>
                  <a:ea typeface="楷体_GB2312" pitchFamily="49" charset="-122"/>
                </a:rPr>
                <a:t>数字信号波形</a:t>
              </a:r>
              <a:endParaRPr kumimoji="1" lang="zh-CN" altLang="en-US" sz="2400" baseline="-25000">
                <a:solidFill>
                  <a:srgbClr val="000066"/>
                </a:solidFill>
                <a:latin typeface="楷体_GB2312" pitchFamily="49" charset="-122"/>
                <a:ea typeface="楷体_GB2312" pitchFamily="49" charset="-122"/>
              </a:endParaRPr>
            </a:p>
          </p:txBody>
        </p:sp>
        <p:sp>
          <p:nvSpPr>
            <p:cNvPr id="400390" name="Rectangle 6"/>
            <p:cNvSpPr>
              <a:spLocks noChangeArrowheads="1"/>
            </p:cNvSpPr>
            <p:nvPr/>
          </p:nvSpPr>
          <p:spPr bwMode="auto">
            <a:xfrm>
              <a:off x="928" y="1130"/>
              <a:ext cx="3648" cy="1872"/>
            </a:xfrm>
            <a:prstGeom prst="rect">
              <a:avLst/>
            </a:prstGeom>
            <a:solidFill>
              <a:schemeClr val="bg1"/>
            </a:solidFill>
            <a:ln w="19050">
              <a:solidFill>
                <a:srgbClr val="CC0066"/>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endParaRPr lang="zh-CN" altLang="en-US"/>
            </a:p>
          </p:txBody>
        </p:sp>
      </p:grpSp>
      <p:sp>
        <p:nvSpPr>
          <p:cNvPr id="400391" name="Text Box 7"/>
          <p:cNvSpPr txBox="1">
            <a:spLocks noChangeArrowheads="1"/>
          </p:cNvSpPr>
          <p:nvPr/>
        </p:nvSpPr>
        <p:spPr bwMode="auto">
          <a:xfrm>
            <a:off x="971550" y="549275"/>
            <a:ext cx="7777163" cy="115093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spcBef>
                <a:spcPct val="50000"/>
              </a:spcBef>
            </a:pPr>
            <a:r>
              <a:rPr kumimoji="1" lang="en-US" altLang="zh-CN" sz="2400">
                <a:solidFill>
                  <a:srgbClr val="CC0000"/>
                </a:solidFill>
                <a:latin typeface="楷体_GB2312" pitchFamily="49" charset="-122"/>
                <a:ea typeface="楷体_GB2312" pitchFamily="49" charset="-122"/>
              </a:rPr>
              <a:t>2</a:t>
            </a:r>
            <a:r>
              <a:rPr kumimoji="1" lang="zh-CN" altLang="en-US" sz="2400">
                <a:solidFill>
                  <a:srgbClr val="CC0000"/>
                </a:solidFill>
                <a:latin typeface="楷体_GB2312" pitchFamily="49" charset="-122"/>
                <a:ea typeface="楷体_GB2312" pitchFamily="49" charset="-122"/>
              </a:rPr>
              <a:t>、数字信号</a:t>
            </a:r>
          </a:p>
          <a:p>
            <a:pPr algn="l">
              <a:lnSpc>
                <a:spcPct val="120000"/>
              </a:lnSpc>
              <a:spcBef>
                <a:spcPct val="50000"/>
              </a:spcBef>
            </a:pPr>
            <a:r>
              <a:rPr kumimoji="1" lang="zh-CN" altLang="en-US" sz="2400">
                <a:solidFill>
                  <a:srgbClr val="000066"/>
                </a:solidFill>
                <a:latin typeface="楷体_GB2312" pitchFamily="49" charset="-122"/>
                <a:ea typeface="楷体_GB2312" pitchFamily="49" charset="-122"/>
              </a:rPr>
              <a:t>              </a:t>
            </a:r>
            <a:r>
              <a:rPr kumimoji="1" lang="en-US" altLang="zh-CN" sz="2400">
                <a:solidFill>
                  <a:srgbClr val="000066"/>
                </a:solidFill>
                <a:latin typeface="楷体_GB2312" pitchFamily="49" charset="-122"/>
                <a:ea typeface="楷体_GB2312" pitchFamily="49" charset="-122"/>
              </a:rPr>
              <a:t>---</a:t>
            </a:r>
            <a:r>
              <a:rPr kumimoji="1" lang="zh-CN" altLang="en-US" sz="2400">
                <a:solidFill>
                  <a:srgbClr val="000066"/>
                </a:solidFill>
                <a:latin typeface="楷体_GB2312" pitchFamily="49" charset="-122"/>
                <a:ea typeface="楷体_GB2312" pitchFamily="49" charset="-122"/>
              </a:rPr>
              <a:t>在时间上和数值上均是离散的信号。</a:t>
            </a:r>
          </a:p>
        </p:txBody>
      </p:sp>
      <p:grpSp>
        <p:nvGrpSpPr>
          <p:cNvPr id="400392" name="Group 8"/>
          <p:cNvGrpSpPr>
            <a:grpSpLocks/>
          </p:cNvGrpSpPr>
          <p:nvPr/>
        </p:nvGrpSpPr>
        <p:grpSpPr bwMode="auto">
          <a:xfrm>
            <a:off x="2089150" y="2767013"/>
            <a:ext cx="4922838" cy="523875"/>
            <a:chOff x="1360" y="2046"/>
            <a:chExt cx="3101" cy="330"/>
          </a:xfrm>
        </p:grpSpPr>
        <p:sp>
          <p:nvSpPr>
            <p:cNvPr id="400393" name="Line 9"/>
            <p:cNvSpPr>
              <a:spLocks noChangeShapeType="1"/>
            </p:cNvSpPr>
            <p:nvPr/>
          </p:nvSpPr>
          <p:spPr bwMode="auto">
            <a:xfrm>
              <a:off x="1360" y="2046"/>
              <a:ext cx="620" cy="0"/>
            </a:xfrm>
            <a:prstGeom prst="line">
              <a:avLst/>
            </a:prstGeom>
            <a:noFill/>
            <a:ln w="3810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394" name="Line 10"/>
            <p:cNvSpPr>
              <a:spLocks noChangeShapeType="1"/>
            </p:cNvSpPr>
            <p:nvPr/>
          </p:nvSpPr>
          <p:spPr bwMode="auto">
            <a:xfrm>
              <a:off x="1980" y="2046"/>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395" name="Line 11"/>
            <p:cNvSpPr>
              <a:spLocks noChangeShapeType="1"/>
            </p:cNvSpPr>
            <p:nvPr/>
          </p:nvSpPr>
          <p:spPr bwMode="auto">
            <a:xfrm>
              <a:off x="1980" y="2376"/>
              <a:ext cx="31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396" name="Line 12"/>
            <p:cNvSpPr>
              <a:spLocks noChangeShapeType="1"/>
            </p:cNvSpPr>
            <p:nvPr/>
          </p:nvSpPr>
          <p:spPr bwMode="auto">
            <a:xfrm>
              <a:off x="2291" y="2046"/>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397" name="Line 13"/>
            <p:cNvSpPr>
              <a:spLocks noChangeShapeType="1"/>
            </p:cNvSpPr>
            <p:nvPr/>
          </p:nvSpPr>
          <p:spPr bwMode="auto">
            <a:xfrm>
              <a:off x="2291" y="2046"/>
              <a:ext cx="930" cy="0"/>
            </a:xfrm>
            <a:prstGeom prst="line">
              <a:avLst/>
            </a:prstGeom>
            <a:noFill/>
            <a:ln w="3810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398" name="Line 14"/>
            <p:cNvSpPr>
              <a:spLocks noChangeShapeType="1"/>
            </p:cNvSpPr>
            <p:nvPr/>
          </p:nvSpPr>
          <p:spPr bwMode="auto">
            <a:xfrm>
              <a:off x="3221" y="2046"/>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399" name="Line 15"/>
            <p:cNvSpPr>
              <a:spLocks noChangeShapeType="1"/>
            </p:cNvSpPr>
            <p:nvPr/>
          </p:nvSpPr>
          <p:spPr bwMode="auto">
            <a:xfrm>
              <a:off x="3221" y="2376"/>
              <a:ext cx="62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0" name="Line 16"/>
            <p:cNvSpPr>
              <a:spLocks noChangeShapeType="1"/>
            </p:cNvSpPr>
            <p:nvPr/>
          </p:nvSpPr>
          <p:spPr bwMode="auto">
            <a:xfrm>
              <a:off x="3841" y="2046"/>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1" name="Line 17"/>
            <p:cNvSpPr>
              <a:spLocks noChangeShapeType="1"/>
            </p:cNvSpPr>
            <p:nvPr/>
          </p:nvSpPr>
          <p:spPr bwMode="auto">
            <a:xfrm>
              <a:off x="3841" y="2046"/>
              <a:ext cx="310" cy="0"/>
            </a:xfrm>
            <a:prstGeom prst="line">
              <a:avLst/>
            </a:prstGeom>
            <a:noFill/>
            <a:ln w="38100">
              <a:solidFill>
                <a:schemeClr val="tx1"/>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2" name="Line 18"/>
            <p:cNvSpPr>
              <a:spLocks noChangeShapeType="1"/>
            </p:cNvSpPr>
            <p:nvPr/>
          </p:nvSpPr>
          <p:spPr bwMode="auto">
            <a:xfrm>
              <a:off x="4151" y="2046"/>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3" name="Line 19"/>
            <p:cNvSpPr>
              <a:spLocks noChangeShapeType="1"/>
            </p:cNvSpPr>
            <p:nvPr/>
          </p:nvSpPr>
          <p:spPr bwMode="auto">
            <a:xfrm>
              <a:off x="4151" y="2376"/>
              <a:ext cx="31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grpSp>
        <p:nvGrpSpPr>
          <p:cNvPr id="400404" name="Group 20"/>
          <p:cNvGrpSpPr>
            <a:grpSpLocks/>
          </p:cNvGrpSpPr>
          <p:nvPr/>
        </p:nvGrpSpPr>
        <p:grpSpPr bwMode="auto">
          <a:xfrm>
            <a:off x="1925638" y="3727450"/>
            <a:ext cx="5086350" cy="523875"/>
            <a:chOff x="1257" y="2651"/>
            <a:chExt cx="3204" cy="330"/>
          </a:xfrm>
        </p:grpSpPr>
        <p:sp>
          <p:nvSpPr>
            <p:cNvPr id="400405" name="Line 21"/>
            <p:cNvSpPr>
              <a:spLocks noChangeShapeType="1"/>
            </p:cNvSpPr>
            <p:nvPr/>
          </p:nvSpPr>
          <p:spPr bwMode="auto">
            <a:xfrm>
              <a:off x="1257" y="2981"/>
              <a:ext cx="20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6" name="Line 22"/>
            <p:cNvSpPr>
              <a:spLocks noChangeShapeType="1"/>
            </p:cNvSpPr>
            <p:nvPr/>
          </p:nvSpPr>
          <p:spPr bwMode="auto">
            <a:xfrm>
              <a:off x="1464"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7" name="Line 23"/>
            <p:cNvSpPr>
              <a:spLocks noChangeShapeType="1"/>
            </p:cNvSpPr>
            <p:nvPr/>
          </p:nvSpPr>
          <p:spPr bwMode="auto">
            <a:xfrm>
              <a:off x="1464" y="2651"/>
              <a:ext cx="10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8" name="Line 24"/>
            <p:cNvSpPr>
              <a:spLocks noChangeShapeType="1"/>
            </p:cNvSpPr>
            <p:nvPr/>
          </p:nvSpPr>
          <p:spPr bwMode="auto">
            <a:xfrm>
              <a:off x="1567"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09" name="Line 25"/>
            <p:cNvSpPr>
              <a:spLocks noChangeShapeType="1"/>
            </p:cNvSpPr>
            <p:nvPr/>
          </p:nvSpPr>
          <p:spPr bwMode="auto">
            <a:xfrm>
              <a:off x="1567" y="2981"/>
              <a:ext cx="20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0" name="Line 26"/>
            <p:cNvSpPr>
              <a:spLocks noChangeShapeType="1"/>
            </p:cNvSpPr>
            <p:nvPr/>
          </p:nvSpPr>
          <p:spPr bwMode="auto">
            <a:xfrm>
              <a:off x="1774"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1" name="Line 27"/>
            <p:cNvSpPr>
              <a:spLocks noChangeShapeType="1"/>
            </p:cNvSpPr>
            <p:nvPr/>
          </p:nvSpPr>
          <p:spPr bwMode="auto">
            <a:xfrm>
              <a:off x="1774" y="2651"/>
              <a:ext cx="10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2" name="Line 28"/>
            <p:cNvSpPr>
              <a:spLocks noChangeShapeType="1"/>
            </p:cNvSpPr>
            <p:nvPr/>
          </p:nvSpPr>
          <p:spPr bwMode="auto">
            <a:xfrm>
              <a:off x="1877"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3" name="Line 29"/>
            <p:cNvSpPr>
              <a:spLocks noChangeShapeType="1"/>
            </p:cNvSpPr>
            <p:nvPr/>
          </p:nvSpPr>
          <p:spPr bwMode="auto">
            <a:xfrm>
              <a:off x="1877" y="2981"/>
              <a:ext cx="51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4" name="Line 30"/>
            <p:cNvSpPr>
              <a:spLocks noChangeShapeType="1"/>
            </p:cNvSpPr>
            <p:nvPr/>
          </p:nvSpPr>
          <p:spPr bwMode="auto">
            <a:xfrm>
              <a:off x="2394"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5" name="Line 31"/>
            <p:cNvSpPr>
              <a:spLocks noChangeShapeType="1"/>
            </p:cNvSpPr>
            <p:nvPr/>
          </p:nvSpPr>
          <p:spPr bwMode="auto">
            <a:xfrm>
              <a:off x="2394" y="2651"/>
              <a:ext cx="10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6" name="Line 32"/>
            <p:cNvSpPr>
              <a:spLocks noChangeShapeType="1"/>
            </p:cNvSpPr>
            <p:nvPr/>
          </p:nvSpPr>
          <p:spPr bwMode="auto">
            <a:xfrm>
              <a:off x="2497"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7" name="Line 33"/>
            <p:cNvSpPr>
              <a:spLocks noChangeShapeType="1"/>
            </p:cNvSpPr>
            <p:nvPr/>
          </p:nvSpPr>
          <p:spPr bwMode="auto">
            <a:xfrm>
              <a:off x="2497" y="2981"/>
              <a:ext cx="20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8" name="Line 34"/>
            <p:cNvSpPr>
              <a:spLocks noChangeShapeType="1"/>
            </p:cNvSpPr>
            <p:nvPr/>
          </p:nvSpPr>
          <p:spPr bwMode="auto">
            <a:xfrm>
              <a:off x="2704"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19" name="Line 35"/>
            <p:cNvSpPr>
              <a:spLocks noChangeShapeType="1"/>
            </p:cNvSpPr>
            <p:nvPr/>
          </p:nvSpPr>
          <p:spPr bwMode="auto">
            <a:xfrm>
              <a:off x="2704" y="2651"/>
              <a:ext cx="10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0" name="Line 36"/>
            <p:cNvSpPr>
              <a:spLocks noChangeShapeType="1"/>
            </p:cNvSpPr>
            <p:nvPr/>
          </p:nvSpPr>
          <p:spPr bwMode="auto">
            <a:xfrm>
              <a:off x="2807"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1" name="Line 37"/>
            <p:cNvSpPr>
              <a:spLocks noChangeShapeType="1"/>
            </p:cNvSpPr>
            <p:nvPr/>
          </p:nvSpPr>
          <p:spPr bwMode="auto">
            <a:xfrm>
              <a:off x="2807" y="2981"/>
              <a:ext cx="20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2" name="Line 38"/>
            <p:cNvSpPr>
              <a:spLocks noChangeShapeType="1"/>
            </p:cNvSpPr>
            <p:nvPr/>
          </p:nvSpPr>
          <p:spPr bwMode="auto">
            <a:xfrm>
              <a:off x="3014"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3" name="Line 39"/>
            <p:cNvSpPr>
              <a:spLocks noChangeShapeType="1"/>
            </p:cNvSpPr>
            <p:nvPr/>
          </p:nvSpPr>
          <p:spPr bwMode="auto">
            <a:xfrm>
              <a:off x="3014" y="2651"/>
              <a:ext cx="10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4" name="Line 40"/>
            <p:cNvSpPr>
              <a:spLocks noChangeShapeType="1"/>
            </p:cNvSpPr>
            <p:nvPr/>
          </p:nvSpPr>
          <p:spPr bwMode="auto">
            <a:xfrm>
              <a:off x="3117"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5" name="Line 41"/>
            <p:cNvSpPr>
              <a:spLocks noChangeShapeType="1"/>
            </p:cNvSpPr>
            <p:nvPr/>
          </p:nvSpPr>
          <p:spPr bwMode="auto">
            <a:xfrm>
              <a:off x="3117" y="2981"/>
              <a:ext cx="82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6" name="Line 42"/>
            <p:cNvSpPr>
              <a:spLocks noChangeShapeType="1"/>
            </p:cNvSpPr>
            <p:nvPr/>
          </p:nvSpPr>
          <p:spPr bwMode="auto">
            <a:xfrm>
              <a:off x="3944"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7" name="Line 43"/>
            <p:cNvSpPr>
              <a:spLocks noChangeShapeType="1"/>
            </p:cNvSpPr>
            <p:nvPr/>
          </p:nvSpPr>
          <p:spPr bwMode="auto">
            <a:xfrm>
              <a:off x="3944" y="2651"/>
              <a:ext cx="104"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8" name="Line 44"/>
            <p:cNvSpPr>
              <a:spLocks noChangeShapeType="1"/>
            </p:cNvSpPr>
            <p:nvPr/>
          </p:nvSpPr>
          <p:spPr bwMode="auto">
            <a:xfrm>
              <a:off x="4048" y="2651"/>
              <a:ext cx="0" cy="33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00429" name="Line 45"/>
            <p:cNvSpPr>
              <a:spLocks noChangeShapeType="1"/>
            </p:cNvSpPr>
            <p:nvPr/>
          </p:nvSpPr>
          <p:spPr bwMode="auto">
            <a:xfrm>
              <a:off x="4048" y="2981"/>
              <a:ext cx="41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400430" name="Rectangle 46"/>
          <p:cNvSpPr>
            <a:spLocks noChangeArrowheads="1"/>
          </p:cNvSpPr>
          <p:nvPr/>
        </p:nvSpPr>
        <p:spPr bwMode="auto">
          <a:xfrm>
            <a:off x="1260475" y="5268913"/>
            <a:ext cx="73374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buFontTx/>
              <a:buChar char="•"/>
            </a:pPr>
            <a:r>
              <a:rPr lang="zh-CN" altLang="en-US" sz="2400">
                <a:solidFill>
                  <a:srgbClr val="000066"/>
                </a:solidFill>
                <a:effectLst>
                  <a:outerShdw blurRad="38100" dist="38100" dir="2700000" algn="tl">
                    <a:srgbClr val="C0C0C0"/>
                  </a:outerShdw>
                </a:effectLst>
                <a:latin typeface="楷体_GB2312" pitchFamily="49" charset="-122"/>
                <a:ea typeface="楷体_GB2312" pitchFamily="49" charset="-122"/>
              </a:rPr>
              <a:t>数字电路和模拟电路：工作信号，研究的对象不同，</a:t>
            </a:r>
          </a:p>
          <a:p>
            <a:pPr algn="l">
              <a:spcBef>
                <a:spcPct val="20000"/>
              </a:spcBef>
            </a:pPr>
            <a:r>
              <a:rPr lang="zh-CN" altLang="en-US" sz="2400">
                <a:solidFill>
                  <a:srgbClr val="000066"/>
                </a:solidFill>
                <a:effectLst>
                  <a:outerShdw blurRad="38100" dist="38100" dir="2700000" algn="tl">
                    <a:srgbClr val="C0C0C0"/>
                  </a:outerShdw>
                </a:effectLst>
                <a:latin typeface="楷体_GB2312" pitchFamily="49" charset="-122"/>
                <a:ea typeface="楷体_GB2312" pitchFamily="49" charset="-122"/>
              </a:rPr>
              <a:t>分析、设计方法以及所用的数学工具也相应不同</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0391"/>
                                        </p:tgtEl>
                                        <p:attrNameLst>
                                          <p:attrName>style.visibility</p:attrName>
                                        </p:attrNameLst>
                                      </p:cBhvr>
                                      <p:to>
                                        <p:strVal val="visible"/>
                                      </p:to>
                                    </p:set>
                                    <p:animEffect transition="in" filter="strips(downRight)">
                                      <p:cBhvr>
                                        <p:cTn id="7" dur="1000"/>
                                        <p:tgtEl>
                                          <p:spTgt spid="4003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0038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400392"/>
                                        </p:tgtEl>
                                        <p:attrNameLst>
                                          <p:attrName>style.visibility</p:attrName>
                                        </p:attrNameLst>
                                      </p:cBhvr>
                                      <p:to>
                                        <p:strVal val="visible"/>
                                      </p:to>
                                    </p:set>
                                    <p:animEffect transition="in" filter="strips(downRight)">
                                      <p:cBhvr>
                                        <p:cTn id="16" dur="1000"/>
                                        <p:tgtEl>
                                          <p:spTgt spid="40039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400404"/>
                                        </p:tgtEl>
                                        <p:attrNameLst>
                                          <p:attrName>style.visibility</p:attrName>
                                        </p:attrNameLst>
                                      </p:cBhvr>
                                      <p:to>
                                        <p:strVal val="visible"/>
                                      </p:to>
                                    </p:set>
                                    <p:animEffect transition="in" filter="strips(downRight)">
                                      <p:cBhvr>
                                        <p:cTn id="21" dur="1000"/>
                                        <p:tgtEl>
                                          <p:spTgt spid="40040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400430"/>
                                        </p:tgtEl>
                                        <p:attrNameLst>
                                          <p:attrName>style.visibility</p:attrName>
                                        </p:attrNameLst>
                                      </p:cBhvr>
                                      <p:to>
                                        <p:strVal val="visible"/>
                                      </p:to>
                                    </p:set>
                                    <p:animEffect transition="in" filter="wipe(up)">
                                      <p:cBhvr>
                                        <p:cTn id="26" dur="500"/>
                                        <p:tgtEl>
                                          <p:spTgt spid="400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91" grpId="0"/>
      <p:bldP spid="4004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p:cNvSpPr>
            <a:spLocks noChangeArrowheads="1"/>
          </p:cNvSpPr>
          <p:nvPr/>
        </p:nvSpPr>
        <p:spPr bwMode="auto">
          <a:xfrm>
            <a:off x="684213" y="549275"/>
            <a:ext cx="3402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a:solidFill>
                  <a:srgbClr val="CC0000"/>
                </a:solidFill>
                <a:latin typeface="楷体_GB2312" pitchFamily="49" charset="-122"/>
                <a:ea typeface="楷体_GB2312" pitchFamily="49" charset="-122"/>
              </a:rPr>
              <a:t>3</a:t>
            </a:r>
            <a:r>
              <a:rPr kumimoji="1" lang="zh-CN" altLang="en-US" sz="2400">
                <a:solidFill>
                  <a:srgbClr val="CC0000"/>
                </a:solidFill>
                <a:latin typeface="楷体_GB2312" pitchFamily="49" charset="-122"/>
                <a:ea typeface="楷体_GB2312" pitchFamily="49" charset="-122"/>
              </a:rPr>
              <a:t>、模拟信号的数字表示</a:t>
            </a:r>
          </a:p>
        </p:txBody>
      </p:sp>
      <p:sp>
        <p:nvSpPr>
          <p:cNvPr id="397317" name="Rectangle 5"/>
          <p:cNvSpPr>
            <a:spLocks noChangeArrowheads="1"/>
          </p:cNvSpPr>
          <p:nvPr/>
        </p:nvSpPr>
        <p:spPr bwMode="auto">
          <a:xfrm>
            <a:off x="360363" y="1196975"/>
            <a:ext cx="87487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zh-CN" altLang="en-US" sz="2400">
                <a:solidFill>
                  <a:srgbClr val="000066"/>
                </a:solidFill>
                <a:latin typeface="楷体_GB2312" pitchFamily="49" charset="-122"/>
                <a:ea typeface="楷体_GB2312" pitchFamily="49" charset="-122"/>
              </a:rPr>
              <a:t>由于数字信号便于存储、分析和传输，通常都将模拟信号转换为数字信号</a:t>
            </a:r>
            <a:r>
              <a:rPr kumimoji="1" lang="en-US" altLang="zh-CN" sz="2400">
                <a:solidFill>
                  <a:srgbClr val="000066"/>
                </a:solidFill>
                <a:latin typeface="楷体_GB2312" pitchFamily="49" charset="-122"/>
                <a:ea typeface="楷体_GB2312" pitchFamily="49" charset="-122"/>
              </a:rPr>
              <a:t>.</a:t>
            </a:r>
            <a:endParaRPr kumimoji="1" lang="en-US" altLang="zh-CN" sz="2400" b="0">
              <a:solidFill>
                <a:srgbClr val="000066"/>
              </a:solidFill>
              <a:latin typeface="楷体_GB2312" pitchFamily="49" charset="-122"/>
              <a:ea typeface="楷体_GB2312" pitchFamily="49" charset="-122"/>
            </a:endParaRPr>
          </a:p>
        </p:txBody>
      </p:sp>
      <p:grpSp>
        <p:nvGrpSpPr>
          <p:cNvPr id="397318" name="Group 6"/>
          <p:cNvGrpSpPr>
            <a:grpSpLocks/>
          </p:cNvGrpSpPr>
          <p:nvPr/>
        </p:nvGrpSpPr>
        <p:grpSpPr bwMode="auto">
          <a:xfrm>
            <a:off x="-146050" y="2433638"/>
            <a:ext cx="4422775" cy="2936875"/>
            <a:chOff x="196" y="829"/>
            <a:chExt cx="2884" cy="1514"/>
          </a:xfrm>
        </p:grpSpPr>
        <p:grpSp>
          <p:nvGrpSpPr>
            <p:cNvPr id="397319" name="Group 7"/>
            <p:cNvGrpSpPr>
              <a:grpSpLocks/>
            </p:cNvGrpSpPr>
            <p:nvPr/>
          </p:nvGrpSpPr>
          <p:grpSpPr bwMode="auto">
            <a:xfrm>
              <a:off x="389" y="1341"/>
              <a:ext cx="2691" cy="1002"/>
              <a:chOff x="630" y="792"/>
              <a:chExt cx="4494" cy="1745"/>
            </a:xfrm>
          </p:grpSpPr>
          <p:sp>
            <p:nvSpPr>
              <p:cNvPr id="397320" name="Rectangle 8"/>
              <p:cNvSpPr>
                <a:spLocks noChangeArrowheads="1"/>
              </p:cNvSpPr>
              <p:nvPr/>
            </p:nvSpPr>
            <p:spPr bwMode="auto">
              <a:xfrm>
                <a:off x="630" y="840"/>
                <a:ext cx="138"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 </a:t>
                </a:r>
              </a:p>
            </p:txBody>
          </p:sp>
          <p:sp>
            <p:nvSpPr>
              <p:cNvPr id="397321" name="Rectangle 9"/>
              <p:cNvSpPr>
                <a:spLocks noChangeArrowheads="1"/>
              </p:cNvSpPr>
              <p:nvPr/>
            </p:nvSpPr>
            <p:spPr bwMode="auto">
              <a:xfrm>
                <a:off x="3565" y="1730"/>
                <a:ext cx="24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22" name="Rectangle 10"/>
              <p:cNvSpPr>
                <a:spLocks noChangeArrowheads="1"/>
              </p:cNvSpPr>
              <p:nvPr/>
            </p:nvSpPr>
            <p:spPr bwMode="auto">
              <a:xfrm>
                <a:off x="3652" y="1764"/>
                <a:ext cx="13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0</a:t>
                </a:r>
              </a:p>
            </p:txBody>
          </p:sp>
          <p:sp>
            <p:nvSpPr>
              <p:cNvPr id="397323" name="Rectangle 11"/>
              <p:cNvSpPr>
                <a:spLocks noChangeArrowheads="1"/>
              </p:cNvSpPr>
              <p:nvPr/>
            </p:nvSpPr>
            <p:spPr bwMode="auto">
              <a:xfrm>
                <a:off x="3718"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24" name="Rectangle 12"/>
              <p:cNvSpPr>
                <a:spLocks noChangeArrowheads="1"/>
              </p:cNvSpPr>
              <p:nvPr/>
            </p:nvSpPr>
            <p:spPr bwMode="auto">
              <a:xfrm>
                <a:off x="3356" y="1730"/>
                <a:ext cx="24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25" name="Rectangle 13"/>
              <p:cNvSpPr>
                <a:spLocks noChangeArrowheads="1"/>
              </p:cNvSpPr>
              <p:nvPr/>
            </p:nvSpPr>
            <p:spPr bwMode="auto">
              <a:xfrm>
                <a:off x="3443" y="1764"/>
                <a:ext cx="138"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0</a:t>
                </a:r>
              </a:p>
            </p:txBody>
          </p:sp>
          <p:sp>
            <p:nvSpPr>
              <p:cNvPr id="397326" name="Rectangle 14"/>
              <p:cNvSpPr>
                <a:spLocks noChangeArrowheads="1"/>
              </p:cNvSpPr>
              <p:nvPr/>
            </p:nvSpPr>
            <p:spPr bwMode="auto">
              <a:xfrm>
                <a:off x="3509"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27" name="Rectangle 15"/>
              <p:cNvSpPr>
                <a:spLocks noChangeArrowheads="1"/>
              </p:cNvSpPr>
              <p:nvPr/>
            </p:nvSpPr>
            <p:spPr bwMode="auto">
              <a:xfrm>
                <a:off x="754" y="940"/>
                <a:ext cx="987"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28" name="Rectangle 16"/>
              <p:cNvSpPr>
                <a:spLocks noChangeArrowheads="1"/>
              </p:cNvSpPr>
              <p:nvPr/>
            </p:nvSpPr>
            <p:spPr bwMode="auto">
              <a:xfrm>
                <a:off x="752" y="1022"/>
                <a:ext cx="1114"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zh-CN" altLang="en-US" sz="2000">
                    <a:solidFill>
                      <a:srgbClr val="000066"/>
                    </a:solidFill>
                    <a:latin typeface="楷体_GB2312" pitchFamily="49" charset="-122"/>
                    <a:ea typeface="楷体_GB2312" pitchFamily="49" charset="-122"/>
                  </a:rPr>
                  <a:t>模拟信号</a:t>
                </a:r>
              </a:p>
            </p:txBody>
          </p:sp>
          <p:sp>
            <p:nvSpPr>
              <p:cNvPr id="397329" name="Rectangle 17"/>
              <p:cNvSpPr>
                <a:spLocks noChangeArrowheads="1"/>
              </p:cNvSpPr>
              <p:nvPr/>
            </p:nvSpPr>
            <p:spPr bwMode="auto">
              <a:xfrm>
                <a:off x="1584" y="1014"/>
                <a:ext cx="13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 </a:t>
                </a:r>
              </a:p>
            </p:txBody>
          </p:sp>
          <p:sp>
            <p:nvSpPr>
              <p:cNvPr id="397330" name="Rectangle 18"/>
              <p:cNvSpPr>
                <a:spLocks noChangeArrowheads="1"/>
              </p:cNvSpPr>
              <p:nvPr/>
            </p:nvSpPr>
            <p:spPr bwMode="auto">
              <a:xfrm>
                <a:off x="656" y="792"/>
                <a:ext cx="1168" cy="625"/>
              </a:xfrm>
              <a:prstGeom prst="rect">
                <a:avLst/>
              </a:prstGeom>
              <a:noFill/>
              <a:ln w="365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7331" name="Rectangle 19"/>
              <p:cNvSpPr>
                <a:spLocks noChangeArrowheads="1"/>
              </p:cNvSpPr>
              <p:nvPr/>
            </p:nvSpPr>
            <p:spPr bwMode="auto">
              <a:xfrm>
                <a:off x="3534" y="940"/>
                <a:ext cx="1391"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32" name="Rectangle 20"/>
              <p:cNvSpPr>
                <a:spLocks noChangeArrowheads="1"/>
              </p:cNvSpPr>
              <p:nvPr/>
            </p:nvSpPr>
            <p:spPr bwMode="auto">
              <a:xfrm>
                <a:off x="3597" y="1022"/>
                <a:ext cx="1392"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zh-CN" altLang="en-US" sz="2000">
                    <a:solidFill>
                      <a:srgbClr val="000066"/>
                    </a:solidFill>
                    <a:latin typeface="楷体_GB2312" pitchFamily="49" charset="-122"/>
                    <a:ea typeface="楷体_GB2312" pitchFamily="49" charset="-122"/>
                  </a:rPr>
                  <a:t>模数转换器</a:t>
                </a:r>
              </a:p>
            </p:txBody>
          </p:sp>
          <p:sp>
            <p:nvSpPr>
              <p:cNvPr id="397333" name="Rectangle 21"/>
              <p:cNvSpPr>
                <a:spLocks noChangeArrowheads="1"/>
              </p:cNvSpPr>
              <p:nvPr/>
            </p:nvSpPr>
            <p:spPr bwMode="auto">
              <a:xfrm>
                <a:off x="4650" y="1014"/>
                <a:ext cx="13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 </a:t>
                </a:r>
              </a:p>
            </p:txBody>
          </p:sp>
          <p:sp>
            <p:nvSpPr>
              <p:cNvPr id="397334" name="Rectangle 22"/>
              <p:cNvSpPr>
                <a:spLocks noChangeArrowheads="1"/>
              </p:cNvSpPr>
              <p:nvPr/>
            </p:nvSpPr>
            <p:spPr bwMode="auto">
              <a:xfrm>
                <a:off x="3396" y="792"/>
                <a:ext cx="1640" cy="625"/>
              </a:xfrm>
              <a:prstGeom prst="rect">
                <a:avLst/>
              </a:prstGeom>
              <a:noFill/>
              <a:ln w="36513">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7335" name="Line 23"/>
              <p:cNvSpPr>
                <a:spLocks noChangeShapeType="1"/>
              </p:cNvSpPr>
              <p:nvPr/>
            </p:nvSpPr>
            <p:spPr bwMode="auto">
              <a:xfrm>
                <a:off x="1808" y="1107"/>
                <a:ext cx="1341" cy="2"/>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36" name="Rectangle 24"/>
              <p:cNvSpPr>
                <a:spLocks noChangeArrowheads="1"/>
              </p:cNvSpPr>
              <p:nvPr/>
            </p:nvSpPr>
            <p:spPr bwMode="auto">
              <a:xfrm>
                <a:off x="2272" y="835"/>
                <a:ext cx="56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37" name="Rectangle 25"/>
              <p:cNvSpPr>
                <a:spLocks noChangeArrowheads="1"/>
              </p:cNvSpPr>
              <p:nvPr/>
            </p:nvSpPr>
            <p:spPr bwMode="auto">
              <a:xfrm>
                <a:off x="2464" y="865"/>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3</a:t>
                </a:r>
              </a:p>
            </p:txBody>
          </p:sp>
          <p:sp>
            <p:nvSpPr>
              <p:cNvPr id="397338" name="Rectangle 26"/>
              <p:cNvSpPr>
                <a:spLocks noChangeArrowheads="1"/>
              </p:cNvSpPr>
              <p:nvPr/>
            </p:nvSpPr>
            <p:spPr bwMode="auto">
              <a:xfrm>
                <a:off x="2340" y="865"/>
                <a:ext cx="56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V</a:t>
                </a:r>
              </a:p>
            </p:txBody>
          </p:sp>
          <p:sp>
            <p:nvSpPr>
              <p:cNvPr id="397339" name="Rectangle 27"/>
              <p:cNvSpPr>
                <a:spLocks noChangeArrowheads="1"/>
              </p:cNvSpPr>
              <p:nvPr/>
            </p:nvSpPr>
            <p:spPr bwMode="auto">
              <a:xfrm>
                <a:off x="2632" y="840"/>
                <a:ext cx="140"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p>
            </p:txBody>
          </p:sp>
          <p:sp>
            <p:nvSpPr>
              <p:cNvPr id="397340" name="Rectangle 28"/>
              <p:cNvSpPr>
                <a:spLocks noChangeArrowheads="1"/>
              </p:cNvSpPr>
              <p:nvPr/>
            </p:nvSpPr>
            <p:spPr bwMode="auto">
              <a:xfrm>
                <a:off x="3746" y="2220"/>
                <a:ext cx="1007" cy="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41" name="Rectangle 29"/>
              <p:cNvSpPr>
                <a:spLocks noChangeArrowheads="1"/>
              </p:cNvSpPr>
              <p:nvPr/>
            </p:nvSpPr>
            <p:spPr bwMode="auto">
              <a:xfrm>
                <a:off x="3737" y="2263"/>
                <a:ext cx="1114"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zh-CN" altLang="en-US" sz="2000">
                    <a:solidFill>
                      <a:srgbClr val="000066"/>
                    </a:solidFill>
                    <a:latin typeface="楷体_GB2312" pitchFamily="49" charset="-122"/>
                    <a:ea typeface="楷体_GB2312" pitchFamily="49" charset="-122"/>
                  </a:rPr>
                  <a:t>数字输出</a:t>
                </a:r>
              </a:p>
            </p:txBody>
          </p:sp>
          <p:sp>
            <p:nvSpPr>
              <p:cNvPr id="397342" name="Rectangle 30"/>
              <p:cNvSpPr>
                <a:spLocks noChangeArrowheads="1"/>
              </p:cNvSpPr>
              <p:nvPr/>
            </p:nvSpPr>
            <p:spPr bwMode="auto">
              <a:xfrm>
                <a:off x="4533" y="2235"/>
                <a:ext cx="138"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 </a:t>
                </a:r>
              </a:p>
            </p:txBody>
          </p:sp>
          <p:sp>
            <p:nvSpPr>
              <p:cNvPr id="397343" name="Line 31"/>
              <p:cNvSpPr>
                <a:spLocks noChangeShapeType="1"/>
              </p:cNvSpPr>
              <p:nvPr/>
            </p:nvSpPr>
            <p:spPr bwMode="auto">
              <a:xfrm>
                <a:off x="4108" y="1406"/>
                <a:ext cx="1"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44" name="Line 32"/>
              <p:cNvSpPr>
                <a:spLocks noChangeShapeType="1"/>
              </p:cNvSpPr>
              <p:nvPr/>
            </p:nvSpPr>
            <p:spPr bwMode="auto">
              <a:xfrm>
                <a:off x="4316" y="1406"/>
                <a:ext cx="1"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45" name="Line 33"/>
              <p:cNvSpPr>
                <a:spLocks noChangeShapeType="1"/>
              </p:cNvSpPr>
              <p:nvPr/>
            </p:nvSpPr>
            <p:spPr bwMode="auto">
              <a:xfrm>
                <a:off x="4524" y="1406"/>
                <a:ext cx="1"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46" name="Line 34"/>
              <p:cNvSpPr>
                <a:spLocks noChangeShapeType="1"/>
              </p:cNvSpPr>
              <p:nvPr/>
            </p:nvSpPr>
            <p:spPr bwMode="auto">
              <a:xfrm>
                <a:off x="4733" y="1406"/>
                <a:ext cx="1"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47" name="Line 35"/>
              <p:cNvSpPr>
                <a:spLocks noChangeShapeType="1"/>
              </p:cNvSpPr>
              <p:nvPr/>
            </p:nvSpPr>
            <p:spPr bwMode="auto">
              <a:xfrm>
                <a:off x="4941" y="1406"/>
                <a:ext cx="4"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48" name="Line 36"/>
              <p:cNvSpPr>
                <a:spLocks noChangeShapeType="1"/>
              </p:cNvSpPr>
              <p:nvPr/>
            </p:nvSpPr>
            <p:spPr bwMode="auto">
              <a:xfrm>
                <a:off x="3478" y="1406"/>
                <a:ext cx="4"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49" name="Line 37"/>
              <p:cNvSpPr>
                <a:spLocks noChangeShapeType="1"/>
              </p:cNvSpPr>
              <p:nvPr/>
            </p:nvSpPr>
            <p:spPr bwMode="auto">
              <a:xfrm>
                <a:off x="3691" y="1406"/>
                <a:ext cx="1"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50" name="Line 38"/>
              <p:cNvSpPr>
                <a:spLocks noChangeShapeType="1"/>
              </p:cNvSpPr>
              <p:nvPr/>
            </p:nvSpPr>
            <p:spPr bwMode="auto">
              <a:xfrm>
                <a:off x="3899" y="1406"/>
                <a:ext cx="1" cy="345"/>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51" name="Rectangle 39"/>
              <p:cNvSpPr>
                <a:spLocks noChangeArrowheads="1"/>
              </p:cNvSpPr>
              <p:nvPr/>
            </p:nvSpPr>
            <p:spPr bwMode="auto">
              <a:xfrm>
                <a:off x="3986" y="1730"/>
                <a:ext cx="244"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52" name="Rectangle 40"/>
              <p:cNvSpPr>
                <a:spLocks noChangeArrowheads="1"/>
              </p:cNvSpPr>
              <p:nvPr/>
            </p:nvSpPr>
            <p:spPr bwMode="auto">
              <a:xfrm>
                <a:off x="4074" y="1764"/>
                <a:ext cx="13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0</a:t>
                </a:r>
              </a:p>
            </p:txBody>
          </p:sp>
          <p:sp>
            <p:nvSpPr>
              <p:cNvPr id="397353" name="Rectangle 41"/>
              <p:cNvSpPr>
                <a:spLocks noChangeArrowheads="1"/>
              </p:cNvSpPr>
              <p:nvPr/>
            </p:nvSpPr>
            <p:spPr bwMode="auto">
              <a:xfrm>
                <a:off x="4138"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54" name="Rectangle 42"/>
              <p:cNvSpPr>
                <a:spLocks noChangeArrowheads="1"/>
              </p:cNvSpPr>
              <p:nvPr/>
            </p:nvSpPr>
            <p:spPr bwMode="auto">
              <a:xfrm>
                <a:off x="3778" y="1730"/>
                <a:ext cx="243"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55" name="Rectangle 43"/>
              <p:cNvSpPr>
                <a:spLocks noChangeArrowheads="1"/>
              </p:cNvSpPr>
              <p:nvPr/>
            </p:nvSpPr>
            <p:spPr bwMode="auto">
              <a:xfrm>
                <a:off x="3865" y="1764"/>
                <a:ext cx="138"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0</a:t>
                </a:r>
              </a:p>
            </p:txBody>
          </p:sp>
          <p:sp>
            <p:nvSpPr>
              <p:cNvPr id="397356" name="Rectangle 44"/>
              <p:cNvSpPr>
                <a:spLocks noChangeArrowheads="1"/>
              </p:cNvSpPr>
              <p:nvPr/>
            </p:nvSpPr>
            <p:spPr bwMode="auto">
              <a:xfrm>
                <a:off x="3929"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57" name="Rectangle 45"/>
              <p:cNvSpPr>
                <a:spLocks noChangeArrowheads="1"/>
              </p:cNvSpPr>
              <p:nvPr/>
            </p:nvSpPr>
            <p:spPr bwMode="auto">
              <a:xfrm>
                <a:off x="4414" y="1730"/>
                <a:ext cx="24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58" name="Rectangle 46"/>
              <p:cNvSpPr>
                <a:spLocks noChangeArrowheads="1"/>
              </p:cNvSpPr>
              <p:nvPr/>
            </p:nvSpPr>
            <p:spPr bwMode="auto">
              <a:xfrm>
                <a:off x="4501" y="1764"/>
                <a:ext cx="139"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0</a:t>
                </a:r>
              </a:p>
            </p:txBody>
          </p:sp>
          <p:sp>
            <p:nvSpPr>
              <p:cNvPr id="397359" name="Rectangle 47"/>
              <p:cNvSpPr>
                <a:spLocks noChangeArrowheads="1"/>
              </p:cNvSpPr>
              <p:nvPr/>
            </p:nvSpPr>
            <p:spPr bwMode="auto">
              <a:xfrm>
                <a:off x="4569"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60" name="Rectangle 48"/>
              <p:cNvSpPr>
                <a:spLocks noChangeArrowheads="1"/>
              </p:cNvSpPr>
              <p:nvPr/>
            </p:nvSpPr>
            <p:spPr bwMode="auto">
              <a:xfrm>
                <a:off x="4206" y="1730"/>
                <a:ext cx="24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61" name="Rectangle 49"/>
              <p:cNvSpPr>
                <a:spLocks noChangeArrowheads="1"/>
              </p:cNvSpPr>
              <p:nvPr/>
            </p:nvSpPr>
            <p:spPr bwMode="auto">
              <a:xfrm>
                <a:off x="4296" y="1764"/>
                <a:ext cx="138"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0</a:t>
                </a:r>
              </a:p>
            </p:txBody>
          </p:sp>
          <p:sp>
            <p:nvSpPr>
              <p:cNvPr id="397362" name="Rectangle 50"/>
              <p:cNvSpPr>
                <a:spLocks noChangeArrowheads="1"/>
              </p:cNvSpPr>
              <p:nvPr/>
            </p:nvSpPr>
            <p:spPr bwMode="auto">
              <a:xfrm>
                <a:off x="4358"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63" name="Rectangle 51"/>
              <p:cNvSpPr>
                <a:spLocks noChangeArrowheads="1"/>
              </p:cNvSpPr>
              <p:nvPr/>
            </p:nvSpPr>
            <p:spPr bwMode="auto">
              <a:xfrm>
                <a:off x="4831" y="1730"/>
                <a:ext cx="24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64" name="Rectangle 52"/>
              <p:cNvSpPr>
                <a:spLocks noChangeArrowheads="1"/>
              </p:cNvSpPr>
              <p:nvPr/>
            </p:nvSpPr>
            <p:spPr bwMode="auto">
              <a:xfrm>
                <a:off x="4920" y="1764"/>
                <a:ext cx="138"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1</a:t>
                </a:r>
              </a:p>
            </p:txBody>
          </p:sp>
          <p:sp>
            <p:nvSpPr>
              <p:cNvPr id="397365" name="Rectangle 53"/>
              <p:cNvSpPr>
                <a:spLocks noChangeArrowheads="1"/>
              </p:cNvSpPr>
              <p:nvPr/>
            </p:nvSpPr>
            <p:spPr bwMode="auto">
              <a:xfrm>
                <a:off x="4984"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sp>
            <p:nvSpPr>
              <p:cNvPr id="397366" name="Rectangle 54"/>
              <p:cNvSpPr>
                <a:spLocks noChangeArrowheads="1"/>
              </p:cNvSpPr>
              <p:nvPr/>
            </p:nvSpPr>
            <p:spPr bwMode="auto">
              <a:xfrm>
                <a:off x="4623" y="1730"/>
                <a:ext cx="247"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7367" name="Rectangle 55"/>
              <p:cNvSpPr>
                <a:spLocks noChangeArrowheads="1"/>
              </p:cNvSpPr>
              <p:nvPr/>
            </p:nvSpPr>
            <p:spPr bwMode="auto">
              <a:xfrm>
                <a:off x="4711" y="1764"/>
                <a:ext cx="138"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b="0">
                    <a:solidFill>
                      <a:srgbClr val="000066"/>
                    </a:solidFill>
                    <a:latin typeface="楷体_GB2312" pitchFamily="49" charset="-122"/>
                    <a:ea typeface="楷体_GB2312" pitchFamily="49" charset="-122"/>
                  </a:rPr>
                  <a:t>1</a:t>
                </a:r>
              </a:p>
            </p:txBody>
          </p:sp>
          <p:sp>
            <p:nvSpPr>
              <p:cNvPr id="397368" name="Rectangle 56"/>
              <p:cNvSpPr>
                <a:spLocks noChangeArrowheads="1"/>
              </p:cNvSpPr>
              <p:nvPr/>
            </p:nvSpPr>
            <p:spPr bwMode="auto">
              <a:xfrm>
                <a:off x="4777" y="1739"/>
                <a:ext cx="14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000">
                    <a:solidFill>
                      <a:srgbClr val="000066"/>
                    </a:solidFill>
                    <a:latin typeface="楷体_GB2312" pitchFamily="49" charset="-122"/>
                    <a:ea typeface="楷体_GB2312" pitchFamily="49" charset="-122"/>
                  </a:rPr>
                  <a:t> </a:t>
                </a:r>
                <a:endParaRPr kumimoji="1" lang="en-US" altLang="zh-CN" sz="2000" b="0">
                  <a:solidFill>
                    <a:srgbClr val="000066"/>
                  </a:solidFill>
                  <a:latin typeface="楷体_GB2312" pitchFamily="49" charset="-122"/>
                  <a:ea typeface="楷体_GB2312" pitchFamily="49" charset="-122"/>
                </a:endParaRPr>
              </a:p>
            </p:txBody>
          </p:sp>
          <p:grpSp>
            <p:nvGrpSpPr>
              <p:cNvPr id="397369" name="Group 57"/>
              <p:cNvGrpSpPr>
                <a:grpSpLocks/>
              </p:cNvGrpSpPr>
              <p:nvPr/>
            </p:nvGrpSpPr>
            <p:grpSpPr bwMode="auto">
              <a:xfrm>
                <a:off x="3428" y="2014"/>
                <a:ext cx="1599" cy="118"/>
                <a:chOff x="3478" y="1694"/>
                <a:chExt cx="1549" cy="61"/>
              </a:xfrm>
            </p:grpSpPr>
            <p:sp>
              <p:nvSpPr>
                <p:cNvPr id="397370" name="Freeform 58"/>
                <p:cNvSpPr>
                  <a:spLocks/>
                </p:cNvSpPr>
                <p:nvPr/>
              </p:nvSpPr>
              <p:spPr bwMode="auto">
                <a:xfrm>
                  <a:off x="4898" y="1694"/>
                  <a:ext cx="129" cy="32"/>
                </a:xfrm>
                <a:custGeom>
                  <a:avLst/>
                  <a:gdLst>
                    <a:gd name="T0" fmla="*/ 0 w 129"/>
                    <a:gd name="T1" fmla="*/ 32 h 32"/>
                    <a:gd name="T2" fmla="*/ 49 w 129"/>
                    <a:gd name="T3" fmla="*/ 30 h 32"/>
                    <a:gd name="T4" fmla="*/ 91 w 129"/>
                    <a:gd name="T5" fmla="*/ 23 h 32"/>
                    <a:gd name="T6" fmla="*/ 106 w 129"/>
                    <a:gd name="T7" fmla="*/ 18 h 32"/>
                    <a:gd name="T8" fmla="*/ 118 w 129"/>
                    <a:gd name="T9" fmla="*/ 14 h 32"/>
                    <a:gd name="T10" fmla="*/ 126 w 129"/>
                    <a:gd name="T11" fmla="*/ 7 h 32"/>
                    <a:gd name="T12" fmla="*/ 129 w 12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29" h="32">
                      <a:moveTo>
                        <a:pt x="0" y="32"/>
                      </a:moveTo>
                      <a:lnTo>
                        <a:pt x="49" y="30"/>
                      </a:lnTo>
                      <a:lnTo>
                        <a:pt x="91" y="23"/>
                      </a:lnTo>
                      <a:lnTo>
                        <a:pt x="106" y="18"/>
                      </a:lnTo>
                      <a:lnTo>
                        <a:pt x="118" y="14"/>
                      </a:lnTo>
                      <a:lnTo>
                        <a:pt x="126" y="7"/>
                      </a:lnTo>
                      <a:lnTo>
                        <a:pt x="129" y="0"/>
                      </a:lnTo>
                    </a:path>
                  </a:pathLst>
                </a:custGeom>
                <a:noFill/>
                <a:ln w="17463">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7371" name="Line 59"/>
                <p:cNvSpPr>
                  <a:spLocks noChangeShapeType="1"/>
                </p:cNvSpPr>
                <p:nvPr/>
              </p:nvSpPr>
              <p:spPr bwMode="auto">
                <a:xfrm>
                  <a:off x="4380" y="1724"/>
                  <a:ext cx="522" cy="2"/>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72" name="Freeform 60"/>
                <p:cNvSpPr>
                  <a:spLocks/>
                </p:cNvSpPr>
                <p:nvPr/>
              </p:nvSpPr>
              <p:spPr bwMode="auto">
                <a:xfrm>
                  <a:off x="4251" y="1726"/>
                  <a:ext cx="129" cy="29"/>
                </a:xfrm>
                <a:custGeom>
                  <a:avLst/>
                  <a:gdLst>
                    <a:gd name="T0" fmla="*/ 129 w 129"/>
                    <a:gd name="T1" fmla="*/ 0 h 29"/>
                    <a:gd name="T2" fmla="*/ 80 w 129"/>
                    <a:gd name="T3" fmla="*/ 2 h 29"/>
                    <a:gd name="T4" fmla="*/ 38 w 129"/>
                    <a:gd name="T5" fmla="*/ 9 h 29"/>
                    <a:gd name="T6" fmla="*/ 23 w 129"/>
                    <a:gd name="T7" fmla="*/ 13 h 29"/>
                    <a:gd name="T8" fmla="*/ 11 w 129"/>
                    <a:gd name="T9" fmla="*/ 18 h 29"/>
                    <a:gd name="T10" fmla="*/ 4 w 129"/>
                    <a:gd name="T11" fmla="*/ 22 h 29"/>
                    <a:gd name="T12" fmla="*/ 0 w 1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29" h="29">
                      <a:moveTo>
                        <a:pt x="129" y="0"/>
                      </a:moveTo>
                      <a:lnTo>
                        <a:pt x="80" y="2"/>
                      </a:lnTo>
                      <a:lnTo>
                        <a:pt x="38" y="9"/>
                      </a:lnTo>
                      <a:lnTo>
                        <a:pt x="23" y="13"/>
                      </a:lnTo>
                      <a:lnTo>
                        <a:pt x="11" y="18"/>
                      </a:lnTo>
                      <a:lnTo>
                        <a:pt x="4" y="22"/>
                      </a:lnTo>
                      <a:lnTo>
                        <a:pt x="0" y="29"/>
                      </a:lnTo>
                    </a:path>
                  </a:pathLst>
                </a:custGeom>
                <a:noFill/>
                <a:ln w="17463">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7373" name="Freeform 61"/>
                <p:cNvSpPr>
                  <a:spLocks/>
                </p:cNvSpPr>
                <p:nvPr/>
              </p:nvSpPr>
              <p:spPr bwMode="auto">
                <a:xfrm>
                  <a:off x="4121" y="1726"/>
                  <a:ext cx="130" cy="29"/>
                </a:xfrm>
                <a:custGeom>
                  <a:avLst/>
                  <a:gdLst>
                    <a:gd name="T0" fmla="*/ 0 w 130"/>
                    <a:gd name="T1" fmla="*/ 0 h 29"/>
                    <a:gd name="T2" fmla="*/ 50 w 130"/>
                    <a:gd name="T3" fmla="*/ 2 h 29"/>
                    <a:gd name="T4" fmla="*/ 92 w 130"/>
                    <a:gd name="T5" fmla="*/ 9 h 29"/>
                    <a:gd name="T6" fmla="*/ 107 w 130"/>
                    <a:gd name="T7" fmla="*/ 13 h 29"/>
                    <a:gd name="T8" fmla="*/ 118 w 130"/>
                    <a:gd name="T9" fmla="*/ 18 h 29"/>
                    <a:gd name="T10" fmla="*/ 126 w 130"/>
                    <a:gd name="T11" fmla="*/ 22 h 29"/>
                    <a:gd name="T12" fmla="*/ 130 w 130"/>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30" h="29">
                      <a:moveTo>
                        <a:pt x="0" y="0"/>
                      </a:moveTo>
                      <a:lnTo>
                        <a:pt x="50" y="2"/>
                      </a:lnTo>
                      <a:lnTo>
                        <a:pt x="92" y="9"/>
                      </a:lnTo>
                      <a:lnTo>
                        <a:pt x="107" y="13"/>
                      </a:lnTo>
                      <a:lnTo>
                        <a:pt x="118" y="18"/>
                      </a:lnTo>
                      <a:lnTo>
                        <a:pt x="126" y="22"/>
                      </a:lnTo>
                      <a:lnTo>
                        <a:pt x="130" y="29"/>
                      </a:lnTo>
                    </a:path>
                  </a:pathLst>
                </a:custGeom>
                <a:noFill/>
                <a:ln w="17463">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7374" name="Line 62"/>
                <p:cNvSpPr>
                  <a:spLocks noChangeShapeType="1"/>
                </p:cNvSpPr>
                <p:nvPr/>
              </p:nvSpPr>
              <p:spPr bwMode="auto">
                <a:xfrm>
                  <a:off x="3604" y="1724"/>
                  <a:ext cx="521" cy="2"/>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75" name="Freeform 63"/>
                <p:cNvSpPr>
                  <a:spLocks/>
                </p:cNvSpPr>
                <p:nvPr/>
              </p:nvSpPr>
              <p:spPr bwMode="auto">
                <a:xfrm>
                  <a:off x="3478" y="1694"/>
                  <a:ext cx="129" cy="32"/>
                </a:xfrm>
                <a:custGeom>
                  <a:avLst/>
                  <a:gdLst>
                    <a:gd name="T0" fmla="*/ 129 w 129"/>
                    <a:gd name="T1" fmla="*/ 32 h 32"/>
                    <a:gd name="T2" fmla="*/ 80 w 129"/>
                    <a:gd name="T3" fmla="*/ 30 h 32"/>
                    <a:gd name="T4" fmla="*/ 38 w 129"/>
                    <a:gd name="T5" fmla="*/ 23 h 32"/>
                    <a:gd name="T6" fmla="*/ 23 w 129"/>
                    <a:gd name="T7" fmla="*/ 18 h 32"/>
                    <a:gd name="T8" fmla="*/ 11 w 129"/>
                    <a:gd name="T9" fmla="*/ 14 h 32"/>
                    <a:gd name="T10" fmla="*/ 4 w 129"/>
                    <a:gd name="T11" fmla="*/ 7 h 32"/>
                    <a:gd name="T12" fmla="*/ 0 w 12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29" h="32">
                      <a:moveTo>
                        <a:pt x="129" y="32"/>
                      </a:moveTo>
                      <a:lnTo>
                        <a:pt x="80" y="30"/>
                      </a:lnTo>
                      <a:lnTo>
                        <a:pt x="38" y="23"/>
                      </a:lnTo>
                      <a:lnTo>
                        <a:pt x="23" y="18"/>
                      </a:lnTo>
                      <a:lnTo>
                        <a:pt x="11" y="14"/>
                      </a:lnTo>
                      <a:lnTo>
                        <a:pt x="4" y="7"/>
                      </a:lnTo>
                      <a:lnTo>
                        <a:pt x="0" y="0"/>
                      </a:lnTo>
                    </a:path>
                  </a:pathLst>
                </a:custGeom>
                <a:noFill/>
                <a:ln w="17463">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97376" name="Group 64"/>
              <p:cNvGrpSpPr>
                <a:grpSpLocks/>
              </p:cNvGrpSpPr>
              <p:nvPr/>
            </p:nvGrpSpPr>
            <p:grpSpPr bwMode="auto">
              <a:xfrm>
                <a:off x="3117" y="1089"/>
                <a:ext cx="279" cy="39"/>
                <a:chOff x="3177" y="1218"/>
                <a:chExt cx="271" cy="20"/>
              </a:xfrm>
            </p:grpSpPr>
            <p:grpSp>
              <p:nvGrpSpPr>
                <p:cNvPr id="397377" name="Group 65"/>
                <p:cNvGrpSpPr>
                  <a:grpSpLocks/>
                </p:cNvGrpSpPr>
                <p:nvPr/>
              </p:nvGrpSpPr>
              <p:grpSpPr bwMode="auto">
                <a:xfrm>
                  <a:off x="3288" y="1218"/>
                  <a:ext cx="160" cy="20"/>
                  <a:chOff x="3288" y="1218"/>
                  <a:chExt cx="160" cy="20"/>
                </a:xfrm>
              </p:grpSpPr>
              <p:sp>
                <p:nvSpPr>
                  <p:cNvPr id="397378" name="Line 66"/>
                  <p:cNvSpPr>
                    <a:spLocks noChangeShapeType="1"/>
                  </p:cNvSpPr>
                  <p:nvPr/>
                </p:nvSpPr>
                <p:spPr bwMode="auto">
                  <a:xfrm>
                    <a:off x="3288" y="1227"/>
                    <a:ext cx="160"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7379" name="Freeform 67"/>
                  <p:cNvSpPr>
                    <a:spLocks/>
                  </p:cNvSpPr>
                  <p:nvPr/>
                </p:nvSpPr>
                <p:spPr bwMode="auto">
                  <a:xfrm>
                    <a:off x="3310" y="1218"/>
                    <a:ext cx="134" cy="20"/>
                  </a:xfrm>
                  <a:custGeom>
                    <a:avLst/>
                    <a:gdLst>
                      <a:gd name="T0" fmla="*/ 0 w 134"/>
                      <a:gd name="T1" fmla="*/ 20 h 20"/>
                      <a:gd name="T2" fmla="*/ 0 w 134"/>
                      <a:gd name="T3" fmla="*/ 0 h 20"/>
                      <a:gd name="T4" fmla="*/ 134 w 134"/>
                      <a:gd name="T5" fmla="*/ 9 h 20"/>
                      <a:gd name="T6" fmla="*/ 0 w 134"/>
                      <a:gd name="T7" fmla="*/ 20 h 20"/>
                    </a:gdLst>
                    <a:ahLst/>
                    <a:cxnLst>
                      <a:cxn ang="0">
                        <a:pos x="T0" y="T1"/>
                      </a:cxn>
                      <a:cxn ang="0">
                        <a:pos x="T2" y="T3"/>
                      </a:cxn>
                      <a:cxn ang="0">
                        <a:pos x="T4" y="T5"/>
                      </a:cxn>
                      <a:cxn ang="0">
                        <a:pos x="T6" y="T7"/>
                      </a:cxn>
                    </a:cxnLst>
                    <a:rect l="0" t="0" r="r" b="b"/>
                    <a:pathLst>
                      <a:path w="134" h="20">
                        <a:moveTo>
                          <a:pt x="0" y="20"/>
                        </a:moveTo>
                        <a:lnTo>
                          <a:pt x="0" y="0"/>
                        </a:lnTo>
                        <a:lnTo>
                          <a:pt x="134" y="9"/>
                        </a:lnTo>
                        <a:lnTo>
                          <a:pt x="0" y="20"/>
                        </a:lnTo>
                        <a:close/>
                      </a:path>
                    </a:pathLst>
                  </a:custGeom>
                  <a:solidFill>
                    <a:schemeClr val="tx1"/>
                  </a:solidFill>
                  <a:ln w="17463">
                    <a:solidFill>
                      <a:schemeClr val="tx1"/>
                    </a:solidFill>
                    <a:prstDash val="solid"/>
                    <a:round/>
                    <a:headEnd/>
                    <a:tailEnd/>
                  </a:ln>
                </p:spPr>
                <p:txBody>
                  <a:bodyPr/>
                  <a:lstStyle/>
                  <a:p>
                    <a:endParaRPr lang="zh-CN" altLang="en-US"/>
                  </a:p>
                </p:txBody>
              </p:sp>
            </p:grpSp>
            <p:sp>
              <p:nvSpPr>
                <p:cNvPr id="397380" name="Line 68"/>
                <p:cNvSpPr>
                  <a:spLocks noChangeShapeType="1"/>
                </p:cNvSpPr>
                <p:nvPr/>
              </p:nvSpPr>
              <p:spPr bwMode="auto">
                <a:xfrm flipH="1">
                  <a:off x="3177" y="1227"/>
                  <a:ext cx="130"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397381" name="Rectangle 69"/>
            <p:cNvSpPr>
              <a:spLocks noChangeArrowheads="1"/>
            </p:cNvSpPr>
            <p:nvPr/>
          </p:nvSpPr>
          <p:spPr bwMode="auto">
            <a:xfrm>
              <a:off x="196" y="829"/>
              <a:ext cx="2322"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a:solidFill>
                    <a:srgbClr val="000066"/>
                  </a:solidFill>
                  <a:latin typeface="楷体_GB2312" pitchFamily="49" charset="-122"/>
                  <a:ea typeface="楷体_GB2312" pitchFamily="49" charset="-122"/>
                </a:rPr>
                <a:t>        </a:t>
              </a:r>
              <a:r>
                <a:rPr kumimoji="1" lang="zh-CN" altLang="en-US" sz="2400">
                  <a:solidFill>
                    <a:srgbClr val="000066"/>
                  </a:solidFill>
                  <a:latin typeface="楷体_GB2312" pitchFamily="49" charset="-122"/>
                  <a:ea typeface="楷体_GB2312" pitchFamily="49" charset="-122"/>
                </a:rPr>
                <a:t>模数转换的实现</a:t>
              </a:r>
            </a:p>
          </p:txBody>
        </p:sp>
      </p:grpSp>
      <p:graphicFrame>
        <p:nvGraphicFramePr>
          <p:cNvPr id="397382" name="Object 70"/>
          <p:cNvGraphicFramePr>
            <a:graphicFrameLocks noChangeAspect="1"/>
          </p:cNvGraphicFramePr>
          <p:nvPr/>
        </p:nvGraphicFramePr>
        <p:xfrm>
          <a:off x="4427538" y="1700213"/>
          <a:ext cx="4392612" cy="4465637"/>
        </p:xfrm>
        <a:graphic>
          <a:graphicData uri="http://schemas.openxmlformats.org/presentationml/2006/ole">
            <mc:AlternateContent xmlns:mc="http://schemas.openxmlformats.org/markup-compatibility/2006">
              <mc:Choice xmlns:v="urn:schemas-microsoft-com:vml" Requires="v">
                <p:oleObj spid="_x0000_s8197" name="Image" r:id="rId4" imgW="18266667" imgH="30628571" progId="Photoshop.Image.8">
                  <p:embed/>
                </p:oleObj>
              </mc:Choice>
              <mc:Fallback>
                <p:oleObj name="Image" r:id="rId4" imgW="18266667" imgH="30628571" progId="Photoshop.Image.8">
                  <p:embed/>
                  <p:pic>
                    <p:nvPicPr>
                      <p:cNvPr id="397382" name="Object 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700213"/>
                        <a:ext cx="4392612"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7317"/>
                                        </p:tgtEl>
                                        <p:attrNameLst>
                                          <p:attrName>style.visibility</p:attrName>
                                        </p:attrNameLst>
                                      </p:cBhvr>
                                      <p:to>
                                        <p:strVal val="visible"/>
                                      </p:to>
                                    </p:set>
                                    <p:animEffect transition="in" filter="strips(downRight)">
                                      <p:cBhvr>
                                        <p:cTn id="7" dur="1000"/>
                                        <p:tgtEl>
                                          <p:spTgt spid="3973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7318"/>
                                        </p:tgtEl>
                                        <p:attrNameLst>
                                          <p:attrName>style.visibility</p:attrName>
                                        </p:attrNameLst>
                                      </p:cBhvr>
                                      <p:to>
                                        <p:strVal val="visible"/>
                                      </p:to>
                                    </p:set>
                                    <p:animEffect transition="in" filter="wipe(up)">
                                      <p:cBhvr>
                                        <p:cTn id="12" dur="500"/>
                                        <p:tgtEl>
                                          <p:spTgt spid="3973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97382"/>
                                        </p:tgtEl>
                                        <p:attrNameLst>
                                          <p:attrName>style.visibility</p:attrName>
                                        </p:attrNameLst>
                                      </p:cBhvr>
                                      <p:to>
                                        <p:strVal val="visible"/>
                                      </p:to>
                                    </p:set>
                                    <p:animEffect transition="in" filter="wipe(up)">
                                      <p:cBhvr>
                                        <p:cTn id="17" dur="500"/>
                                        <p:tgtEl>
                                          <p:spTgt spid="397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8340" name="Group 4"/>
          <p:cNvGrpSpPr>
            <a:grpSpLocks/>
          </p:cNvGrpSpPr>
          <p:nvPr/>
        </p:nvGrpSpPr>
        <p:grpSpPr bwMode="auto">
          <a:xfrm>
            <a:off x="2262188" y="4124325"/>
            <a:ext cx="5475287" cy="2112963"/>
            <a:chOff x="1334" y="3058"/>
            <a:chExt cx="3449" cy="1331"/>
          </a:xfrm>
        </p:grpSpPr>
        <p:grpSp>
          <p:nvGrpSpPr>
            <p:cNvPr id="398341" name="Group 5"/>
            <p:cNvGrpSpPr>
              <a:grpSpLocks/>
            </p:cNvGrpSpPr>
            <p:nvPr/>
          </p:nvGrpSpPr>
          <p:grpSpPr bwMode="auto">
            <a:xfrm>
              <a:off x="1474" y="3406"/>
              <a:ext cx="944" cy="322"/>
              <a:chOff x="0" y="0"/>
              <a:chExt cx="823" cy="384"/>
            </a:xfrm>
          </p:grpSpPr>
          <p:sp>
            <p:nvSpPr>
              <p:cNvPr id="398342" name="Rectangle 6"/>
              <p:cNvSpPr>
                <a:spLocks noChangeArrowheads="1"/>
              </p:cNvSpPr>
              <p:nvPr/>
            </p:nvSpPr>
            <p:spPr bwMode="auto">
              <a:xfrm>
                <a:off x="43" y="0"/>
                <a:ext cx="737"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040468"/>
                    </a:solidFill>
                    <a:latin typeface="楷体_GB2312" pitchFamily="49" charset="-122"/>
                    <a:ea typeface="楷体_GB2312" pitchFamily="49" charset="-122"/>
                  </a:rPr>
                  <a:t>电压</a:t>
                </a:r>
                <a:r>
                  <a:rPr lang="en-US" altLang="zh-CN">
                    <a:solidFill>
                      <a:srgbClr val="040468"/>
                    </a:solidFill>
                    <a:latin typeface="楷体_GB2312" pitchFamily="49" charset="-122"/>
                    <a:ea typeface="楷体_GB2312" pitchFamily="49" charset="-122"/>
                  </a:rPr>
                  <a:t>(V)</a:t>
                </a:r>
              </a:p>
            </p:txBody>
          </p:sp>
          <p:sp>
            <p:nvSpPr>
              <p:cNvPr id="398343" name="Rectangle 7"/>
              <p:cNvSpPr>
                <a:spLocks noChangeArrowheads="1"/>
              </p:cNvSpPr>
              <p:nvPr/>
            </p:nvSpPr>
            <p:spPr bwMode="auto">
              <a:xfrm>
                <a:off x="0" y="0"/>
                <a:ext cx="823"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44" name="Group 8"/>
            <p:cNvGrpSpPr>
              <a:grpSpLocks/>
            </p:cNvGrpSpPr>
            <p:nvPr/>
          </p:nvGrpSpPr>
          <p:grpSpPr bwMode="auto">
            <a:xfrm>
              <a:off x="2360" y="3406"/>
              <a:ext cx="1318" cy="322"/>
              <a:chOff x="823" y="0"/>
              <a:chExt cx="1149" cy="384"/>
            </a:xfrm>
          </p:grpSpPr>
          <p:sp>
            <p:nvSpPr>
              <p:cNvPr id="398345" name="Rectangle 9"/>
              <p:cNvSpPr>
                <a:spLocks noChangeArrowheads="1"/>
              </p:cNvSpPr>
              <p:nvPr/>
            </p:nvSpPr>
            <p:spPr bwMode="auto">
              <a:xfrm>
                <a:off x="866" y="0"/>
                <a:ext cx="1063"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040468"/>
                    </a:solidFill>
                    <a:latin typeface="楷体_GB2312" pitchFamily="49" charset="-122"/>
                    <a:ea typeface="楷体_GB2312" pitchFamily="49" charset="-122"/>
                  </a:rPr>
                  <a:t>二值逻辑</a:t>
                </a:r>
              </a:p>
            </p:txBody>
          </p:sp>
          <p:sp>
            <p:nvSpPr>
              <p:cNvPr id="398346" name="Rectangle 10"/>
              <p:cNvSpPr>
                <a:spLocks noChangeArrowheads="1"/>
              </p:cNvSpPr>
              <p:nvPr/>
            </p:nvSpPr>
            <p:spPr bwMode="auto">
              <a:xfrm>
                <a:off x="823" y="0"/>
                <a:ext cx="1149"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47" name="Group 11"/>
            <p:cNvGrpSpPr>
              <a:grpSpLocks/>
            </p:cNvGrpSpPr>
            <p:nvPr/>
          </p:nvGrpSpPr>
          <p:grpSpPr bwMode="auto">
            <a:xfrm>
              <a:off x="3620" y="3406"/>
              <a:ext cx="1074" cy="322"/>
              <a:chOff x="1972" y="0"/>
              <a:chExt cx="936" cy="384"/>
            </a:xfrm>
          </p:grpSpPr>
          <p:sp>
            <p:nvSpPr>
              <p:cNvPr id="398348" name="Rectangle 12"/>
              <p:cNvSpPr>
                <a:spLocks noChangeArrowheads="1"/>
              </p:cNvSpPr>
              <p:nvPr/>
            </p:nvSpPr>
            <p:spPr bwMode="auto">
              <a:xfrm>
                <a:off x="2015" y="0"/>
                <a:ext cx="850"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040468"/>
                    </a:solidFill>
                    <a:latin typeface="楷体_GB2312" pitchFamily="49" charset="-122"/>
                    <a:ea typeface="楷体_GB2312" pitchFamily="49" charset="-122"/>
                  </a:rPr>
                  <a:t>电 平</a:t>
                </a:r>
              </a:p>
            </p:txBody>
          </p:sp>
          <p:sp>
            <p:nvSpPr>
              <p:cNvPr id="398349" name="Rectangle 13"/>
              <p:cNvSpPr>
                <a:spLocks noChangeArrowheads="1"/>
              </p:cNvSpPr>
              <p:nvPr/>
            </p:nvSpPr>
            <p:spPr bwMode="auto">
              <a:xfrm>
                <a:off x="1972" y="0"/>
                <a:ext cx="936"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50" name="Group 14"/>
            <p:cNvGrpSpPr>
              <a:grpSpLocks/>
            </p:cNvGrpSpPr>
            <p:nvPr/>
          </p:nvGrpSpPr>
          <p:grpSpPr bwMode="auto">
            <a:xfrm>
              <a:off x="1474" y="3737"/>
              <a:ext cx="944" cy="321"/>
              <a:chOff x="0" y="384"/>
              <a:chExt cx="823" cy="384"/>
            </a:xfrm>
          </p:grpSpPr>
          <p:sp>
            <p:nvSpPr>
              <p:cNvPr id="398351" name="Rectangle 15"/>
              <p:cNvSpPr>
                <a:spLocks noChangeArrowheads="1"/>
              </p:cNvSpPr>
              <p:nvPr/>
            </p:nvSpPr>
            <p:spPr bwMode="auto">
              <a:xfrm>
                <a:off x="43" y="384"/>
                <a:ext cx="737"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40468"/>
                    </a:solidFill>
                    <a:ea typeface="楷体_GB2312" pitchFamily="49" charset="-122"/>
                  </a:rPr>
                  <a:t>+5</a:t>
                </a:r>
              </a:p>
            </p:txBody>
          </p:sp>
          <p:sp>
            <p:nvSpPr>
              <p:cNvPr id="398352" name="Rectangle 16"/>
              <p:cNvSpPr>
                <a:spLocks noChangeArrowheads="1"/>
              </p:cNvSpPr>
              <p:nvPr/>
            </p:nvSpPr>
            <p:spPr bwMode="auto">
              <a:xfrm>
                <a:off x="0" y="384"/>
                <a:ext cx="823"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53" name="Group 17"/>
            <p:cNvGrpSpPr>
              <a:grpSpLocks/>
            </p:cNvGrpSpPr>
            <p:nvPr/>
          </p:nvGrpSpPr>
          <p:grpSpPr bwMode="auto">
            <a:xfrm>
              <a:off x="2360" y="3737"/>
              <a:ext cx="1318" cy="321"/>
              <a:chOff x="823" y="384"/>
              <a:chExt cx="1149" cy="384"/>
            </a:xfrm>
          </p:grpSpPr>
          <p:sp>
            <p:nvSpPr>
              <p:cNvPr id="398354" name="Rectangle 18"/>
              <p:cNvSpPr>
                <a:spLocks noChangeArrowheads="1"/>
              </p:cNvSpPr>
              <p:nvPr/>
            </p:nvSpPr>
            <p:spPr bwMode="auto">
              <a:xfrm>
                <a:off x="866" y="384"/>
                <a:ext cx="1063"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40468"/>
                    </a:solidFill>
                    <a:ea typeface="楷体_GB2312" pitchFamily="49" charset="-122"/>
                  </a:rPr>
                  <a:t>1</a:t>
                </a:r>
              </a:p>
            </p:txBody>
          </p:sp>
          <p:sp>
            <p:nvSpPr>
              <p:cNvPr id="398355" name="Rectangle 19"/>
              <p:cNvSpPr>
                <a:spLocks noChangeArrowheads="1"/>
              </p:cNvSpPr>
              <p:nvPr/>
            </p:nvSpPr>
            <p:spPr bwMode="auto">
              <a:xfrm>
                <a:off x="823" y="384"/>
                <a:ext cx="1149"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56" name="Group 20"/>
            <p:cNvGrpSpPr>
              <a:grpSpLocks/>
            </p:cNvGrpSpPr>
            <p:nvPr/>
          </p:nvGrpSpPr>
          <p:grpSpPr bwMode="auto">
            <a:xfrm>
              <a:off x="3620" y="3737"/>
              <a:ext cx="1074" cy="321"/>
              <a:chOff x="1972" y="384"/>
              <a:chExt cx="936" cy="384"/>
            </a:xfrm>
          </p:grpSpPr>
          <p:sp>
            <p:nvSpPr>
              <p:cNvPr id="398357" name="Rectangle 21"/>
              <p:cNvSpPr>
                <a:spLocks noChangeArrowheads="1"/>
              </p:cNvSpPr>
              <p:nvPr/>
            </p:nvSpPr>
            <p:spPr bwMode="auto">
              <a:xfrm>
                <a:off x="2015" y="384"/>
                <a:ext cx="850"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40468"/>
                    </a:solidFill>
                    <a:ea typeface="楷体_GB2312" pitchFamily="49" charset="-122"/>
                  </a:rPr>
                  <a:t>H</a:t>
                </a:r>
                <a:r>
                  <a:rPr lang="en-US" altLang="zh-CN">
                    <a:solidFill>
                      <a:srgbClr val="040468"/>
                    </a:solidFill>
                    <a:latin typeface="楷体_GB2312" pitchFamily="49" charset="-122"/>
                    <a:ea typeface="楷体_GB2312" pitchFamily="49" charset="-122"/>
                  </a:rPr>
                  <a:t>(</a:t>
                </a:r>
                <a:r>
                  <a:rPr lang="zh-CN" altLang="en-US">
                    <a:solidFill>
                      <a:srgbClr val="040468"/>
                    </a:solidFill>
                    <a:latin typeface="楷体_GB2312" pitchFamily="49" charset="-122"/>
                    <a:ea typeface="楷体_GB2312" pitchFamily="49" charset="-122"/>
                  </a:rPr>
                  <a:t>高电平</a:t>
                </a:r>
                <a:r>
                  <a:rPr lang="en-US" altLang="zh-CN">
                    <a:solidFill>
                      <a:srgbClr val="040468"/>
                    </a:solidFill>
                    <a:latin typeface="楷体_GB2312" pitchFamily="49" charset="-122"/>
                    <a:ea typeface="楷体_GB2312" pitchFamily="49" charset="-122"/>
                  </a:rPr>
                  <a:t>)</a:t>
                </a:r>
              </a:p>
            </p:txBody>
          </p:sp>
          <p:sp>
            <p:nvSpPr>
              <p:cNvPr id="398358" name="Rectangle 22"/>
              <p:cNvSpPr>
                <a:spLocks noChangeArrowheads="1"/>
              </p:cNvSpPr>
              <p:nvPr/>
            </p:nvSpPr>
            <p:spPr bwMode="auto">
              <a:xfrm>
                <a:off x="1972" y="384"/>
                <a:ext cx="936"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59" name="Group 23"/>
            <p:cNvGrpSpPr>
              <a:grpSpLocks/>
            </p:cNvGrpSpPr>
            <p:nvPr/>
          </p:nvGrpSpPr>
          <p:grpSpPr bwMode="auto">
            <a:xfrm>
              <a:off x="1474" y="4067"/>
              <a:ext cx="944" cy="322"/>
              <a:chOff x="0" y="768"/>
              <a:chExt cx="823" cy="384"/>
            </a:xfrm>
          </p:grpSpPr>
          <p:sp>
            <p:nvSpPr>
              <p:cNvPr id="398360" name="Rectangle 24"/>
              <p:cNvSpPr>
                <a:spLocks noChangeArrowheads="1"/>
              </p:cNvSpPr>
              <p:nvPr/>
            </p:nvSpPr>
            <p:spPr bwMode="auto">
              <a:xfrm>
                <a:off x="43" y="768"/>
                <a:ext cx="737"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40468"/>
                    </a:solidFill>
                    <a:ea typeface="楷体_GB2312" pitchFamily="49" charset="-122"/>
                  </a:rPr>
                  <a:t>0</a:t>
                </a:r>
              </a:p>
            </p:txBody>
          </p:sp>
          <p:sp>
            <p:nvSpPr>
              <p:cNvPr id="398361" name="Rectangle 25"/>
              <p:cNvSpPr>
                <a:spLocks noChangeArrowheads="1"/>
              </p:cNvSpPr>
              <p:nvPr/>
            </p:nvSpPr>
            <p:spPr bwMode="auto">
              <a:xfrm>
                <a:off x="0" y="768"/>
                <a:ext cx="823"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62" name="Group 26"/>
            <p:cNvGrpSpPr>
              <a:grpSpLocks/>
            </p:cNvGrpSpPr>
            <p:nvPr/>
          </p:nvGrpSpPr>
          <p:grpSpPr bwMode="auto">
            <a:xfrm>
              <a:off x="2360" y="4067"/>
              <a:ext cx="1318" cy="322"/>
              <a:chOff x="823" y="768"/>
              <a:chExt cx="1149" cy="384"/>
            </a:xfrm>
          </p:grpSpPr>
          <p:sp>
            <p:nvSpPr>
              <p:cNvPr id="398363" name="Rectangle 27"/>
              <p:cNvSpPr>
                <a:spLocks noChangeArrowheads="1"/>
              </p:cNvSpPr>
              <p:nvPr/>
            </p:nvSpPr>
            <p:spPr bwMode="auto">
              <a:xfrm>
                <a:off x="866" y="768"/>
                <a:ext cx="1063"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40468"/>
                    </a:solidFill>
                    <a:ea typeface="楷体_GB2312" pitchFamily="49" charset="-122"/>
                  </a:rPr>
                  <a:t>0</a:t>
                </a:r>
              </a:p>
            </p:txBody>
          </p:sp>
          <p:sp>
            <p:nvSpPr>
              <p:cNvPr id="398364" name="Rectangle 28"/>
              <p:cNvSpPr>
                <a:spLocks noChangeArrowheads="1"/>
              </p:cNvSpPr>
              <p:nvPr/>
            </p:nvSpPr>
            <p:spPr bwMode="auto">
              <a:xfrm>
                <a:off x="823" y="768"/>
                <a:ext cx="1149"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98365" name="Group 29"/>
            <p:cNvGrpSpPr>
              <a:grpSpLocks/>
            </p:cNvGrpSpPr>
            <p:nvPr/>
          </p:nvGrpSpPr>
          <p:grpSpPr bwMode="auto">
            <a:xfrm>
              <a:off x="3620" y="4067"/>
              <a:ext cx="1074" cy="322"/>
              <a:chOff x="1972" y="768"/>
              <a:chExt cx="936" cy="384"/>
            </a:xfrm>
          </p:grpSpPr>
          <p:sp>
            <p:nvSpPr>
              <p:cNvPr id="398366" name="Rectangle 30"/>
              <p:cNvSpPr>
                <a:spLocks noChangeArrowheads="1"/>
              </p:cNvSpPr>
              <p:nvPr/>
            </p:nvSpPr>
            <p:spPr bwMode="auto">
              <a:xfrm>
                <a:off x="2015" y="768"/>
                <a:ext cx="850"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40468"/>
                    </a:solidFill>
                    <a:ea typeface="楷体_GB2312" pitchFamily="49" charset="-122"/>
                  </a:rPr>
                  <a:t>L</a:t>
                </a:r>
                <a:r>
                  <a:rPr lang="en-US" altLang="zh-CN">
                    <a:solidFill>
                      <a:srgbClr val="040468"/>
                    </a:solidFill>
                    <a:latin typeface="楷体_GB2312" pitchFamily="49" charset="-122"/>
                    <a:ea typeface="楷体_GB2312" pitchFamily="49" charset="-122"/>
                  </a:rPr>
                  <a:t>(</a:t>
                </a:r>
                <a:r>
                  <a:rPr lang="zh-CN" altLang="en-US">
                    <a:solidFill>
                      <a:srgbClr val="040468"/>
                    </a:solidFill>
                    <a:latin typeface="楷体_GB2312" pitchFamily="49" charset="-122"/>
                    <a:ea typeface="楷体_GB2312" pitchFamily="49" charset="-122"/>
                  </a:rPr>
                  <a:t>低电平</a:t>
                </a:r>
                <a:r>
                  <a:rPr lang="en-US" altLang="zh-CN">
                    <a:solidFill>
                      <a:srgbClr val="040468"/>
                    </a:solidFill>
                    <a:latin typeface="楷体_GB2312" pitchFamily="49" charset="-122"/>
                    <a:ea typeface="楷体_GB2312" pitchFamily="49" charset="-122"/>
                  </a:rPr>
                  <a:t>)</a:t>
                </a:r>
              </a:p>
            </p:txBody>
          </p:sp>
          <p:sp>
            <p:nvSpPr>
              <p:cNvPr id="398367" name="Rectangle 31"/>
              <p:cNvSpPr>
                <a:spLocks noChangeArrowheads="1"/>
              </p:cNvSpPr>
              <p:nvPr/>
            </p:nvSpPr>
            <p:spPr bwMode="auto">
              <a:xfrm>
                <a:off x="1972" y="768"/>
                <a:ext cx="936" cy="384"/>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98368" name="Text Box 32"/>
            <p:cNvSpPr txBox="1">
              <a:spLocks noChangeArrowheads="1"/>
            </p:cNvSpPr>
            <p:nvPr/>
          </p:nvSpPr>
          <p:spPr bwMode="auto">
            <a:xfrm>
              <a:off x="1334" y="3058"/>
              <a:ext cx="3449" cy="296"/>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a:solidFill>
                    <a:srgbClr val="040468"/>
                  </a:solidFill>
                  <a:latin typeface="楷体_GB2312" pitchFamily="49" charset="-122"/>
                  <a:ea typeface="楷体_GB2312" pitchFamily="49" charset="-122"/>
                </a:rPr>
                <a:t>逻辑电平与电压值的关系（正逻辑）</a:t>
              </a:r>
            </a:p>
          </p:txBody>
        </p:sp>
      </p:grpSp>
      <p:sp>
        <p:nvSpPr>
          <p:cNvPr id="398369" name="Text Box 33"/>
          <p:cNvSpPr txBox="1">
            <a:spLocks noChangeArrowheads="1"/>
          </p:cNvSpPr>
          <p:nvPr/>
        </p:nvSpPr>
        <p:spPr bwMode="auto">
          <a:xfrm>
            <a:off x="612775" y="476250"/>
            <a:ext cx="5327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CC0000"/>
                </a:solidFill>
                <a:latin typeface="Times New Roman" panose="02020603050405020304" pitchFamily="18" charset="0"/>
                <a:ea typeface="楷体_GB2312" pitchFamily="49" charset="-122"/>
              </a:rPr>
              <a:t>1.1.4 </a:t>
            </a:r>
            <a:r>
              <a:rPr kumimoji="1" lang="zh-CN" altLang="en-US" sz="2800">
                <a:solidFill>
                  <a:srgbClr val="CC0000"/>
                </a:solidFill>
                <a:latin typeface="楷体_GB2312" pitchFamily="49" charset="-122"/>
                <a:ea typeface="楷体_GB2312" pitchFamily="49" charset="-122"/>
              </a:rPr>
              <a:t>数字信号的描述方法</a:t>
            </a:r>
          </a:p>
        </p:txBody>
      </p:sp>
      <p:sp>
        <p:nvSpPr>
          <p:cNvPr id="398370" name="Text Box 34"/>
          <p:cNvSpPr txBox="1">
            <a:spLocks noChangeArrowheads="1"/>
          </p:cNvSpPr>
          <p:nvPr/>
        </p:nvSpPr>
        <p:spPr bwMode="auto">
          <a:xfrm>
            <a:off x="539750" y="1244600"/>
            <a:ext cx="5868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CC0000"/>
                </a:solidFill>
                <a:latin typeface="楷体_GB2312" pitchFamily="49" charset="-122"/>
                <a:ea typeface="楷体_GB2312" pitchFamily="49" charset="-122"/>
              </a:rPr>
              <a:t>1</a:t>
            </a:r>
            <a:r>
              <a:rPr kumimoji="1" lang="zh-CN" altLang="en-US" sz="2400">
                <a:solidFill>
                  <a:srgbClr val="CC0000"/>
                </a:solidFill>
                <a:latin typeface="楷体_GB2312" pitchFamily="49" charset="-122"/>
                <a:ea typeface="楷体_GB2312" pitchFamily="49" charset="-122"/>
              </a:rPr>
              <a:t>、二值数字逻辑和逻辑电平</a:t>
            </a:r>
          </a:p>
        </p:txBody>
      </p:sp>
      <p:sp>
        <p:nvSpPr>
          <p:cNvPr id="398371" name="Rectangle 35"/>
          <p:cNvSpPr>
            <a:spLocks noChangeArrowheads="1"/>
          </p:cNvSpPr>
          <p:nvPr/>
        </p:nvSpPr>
        <p:spPr bwMode="auto">
          <a:xfrm>
            <a:off x="873125" y="3403600"/>
            <a:ext cx="7389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40468"/>
                </a:solidFill>
                <a:latin typeface="楷体_GB2312" pitchFamily="49" charset="-122"/>
                <a:ea typeface="楷体_GB2312" pitchFamily="49" charset="-122"/>
              </a:rPr>
              <a:t>   a </a:t>
            </a:r>
            <a:r>
              <a:rPr kumimoji="1" lang="zh-CN" altLang="en-US" sz="2400">
                <a:solidFill>
                  <a:srgbClr val="040468"/>
                </a:solidFill>
                <a:latin typeface="楷体_GB2312" pitchFamily="49" charset="-122"/>
                <a:ea typeface="楷体_GB2312" pitchFamily="49" charset="-122"/>
              </a:rPr>
              <a:t>、在电路中用低、高电平表示</a:t>
            </a:r>
            <a:r>
              <a:rPr kumimoji="1" lang="en-US" altLang="zh-CN" sz="2400">
                <a:solidFill>
                  <a:srgbClr val="040468"/>
                </a:solidFill>
                <a:latin typeface="楷体_GB2312" pitchFamily="49" charset="-122"/>
                <a:ea typeface="楷体_GB2312" pitchFamily="49" charset="-122"/>
              </a:rPr>
              <a:t>0</a:t>
            </a:r>
            <a:r>
              <a:rPr kumimoji="1" lang="zh-CN" altLang="en-US" sz="2400">
                <a:solidFill>
                  <a:srgbClr val="040468"/>
                </a:solidFill>
                <a:latin typeface="楷体_GB2312" pitchFamily="49" charset="-122"/>
                <a:ea typeface="楷体_GB2312" pitchFamily="49" charset="-122"/>
              </a:rPr>
              <a:t>、</a:t>
            </a:r>
            <a:r>
              <a:rPr kumimoji="1" lang="en-US" altLang="zh-CN" sz="2400">
                <a:solidFill>
                  <a:srgbClr val="040468"/>
                </a:solidFill>
                <a:latin typeface="楷体_GB2312" pitchFamily="49" charset="-122"/>
                <a:ea typeface="楷体_GB2312" pitchFamily="49" charset="-122"/>
              </a:rPr>
              <a:t>1</a:t>
            </a:r>
            <a:r>
              <a:rPr kumimoji="1" lang="zh-CN" altLang="en-US" sz="2400">
                <a:solidFill>
                  <a:srgbClr val="040468"/>
                </a:solidFill>
                <a:latin typeface="楷体_GB2312" pitchFamily="49" charset="-122"/>
                <a:ea typeface="楷体_GB2312" pitchFamily="49" charset="-122"/>
              </a:rPr>
              <a:t>两种逻辑状态</a:t>
            </a:r>
          </a:p>
        </p:txBody>
      </p:sp>
      <p:sp>
        <p:nvSpPr>
          <p:cNvPr id="398372" name="Text Box 36"/>
          <p:cNvSpPr txBox="1">
            <a:spLocks noChangeArrowheads="1"/>
          </p:cNvSpPr>
          <p:nvPr/>
        </p:nvSpPr>
        <p:spPr bwMode="auto">
          <a:xfrm>
            <a:off x="2484438" y="1819275"/>
            <a:ext cx="5616575"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45000"/>
              </a:lnSpc>
              <a:spcBef>
                <a:spcPct val="50000"/>
              </a:spcBef>
            </a:pPr>
            <a:r>
              <a:rPr kumimoji="1" lang="en-US" altLang="zh-CN" sz="2400">
                <a:solidFill>
                  <a:srgbClr val="040468"/>
                </a:solidFill>
                <a:latin typeface="楷体_GB2312" pitchFamily="49" charset="-122"/>
                <a:ea typeface="楷体_GB2312" pitchFamily="49" charset="-122"/>
              </a:rPr>
              <a:t> </a:t>
            </a:r>
            <a:r>
              <a:rPr kumimoji="1" lang="en-US" altLang="zh-CN" sz="2400">
                <a:solidFill>
                  <a:schemeClr val="folHlink"/>
                </a:solidFill>
                <a:latin typeface="楷体_GB2312" pitchFamily="49" charset="-122"/>
                <a:ea typeface="楷体_GB2312" pitchFamily="49" charset="-122"/>
              </a:rPr>
              <a:t>0</a:t>
            </a:r>
            <a:r>
              <a:rPr kumimoji="1" lang="zh-CN" altLang="en-US" sz="2400">
                <a:solidFill>
                  <a:schemeClr val="folHlink"/>
                </a:solidFill>
                <a:latin typeface="楷体_GB2312" pitchFamily="49" charset="-122"/>
                <a:ea typeface="楷体_GB2312" pitchFamily="49" charset="-122"/>
              </a:rPr>
              <a:t>、</a:t>
            </a:r>
            <a:r>
              <a:rPr kumimoji="1" lang="en-US" altLang="zh-CN" sz="2400">
                <a:solidFill>
                  <a:schemeClr val="folHlink"/>
                </a:solidFill>
                <a:latin typeface="楷体_GB2312" pitchFamily="49" charset="-122"/>
                <a:ea typeface="楷体_GB2312" pitchFamily="49" charset="-122"/>
              </a:rPr>
              <a:t>1</a:t>
            </a:r>
            <a:r>
              <a:rPr kumimoji="1" lang="zh-CN" altLang="en-US" sz="2400">
                <a:solidFill>
                  <a:srgbClr val="040468"/>
                </a:solidFill>
                <a:latin typeface="楷体_GB2312" pitchFamily="49" charset="-122"/>
                <a:ea typeface="楷体_GB2312" pitchFamily="49" charset="-122"/>
              </a:rPr>
              <a:t>数码</a:t>
            </a:r>
            <a:r>
              <a:rPr kumimoji="1" lang="en-US" altLang="zh-CN" sz="2400">
                <a:solidFill>
                  <a:srgbClr val="040468"/>
                </a:solidFill>
                <a:latin typeface="楷体_GB2312" pitchFamily="49" charset="-122"/>
                <a:ea typeface="楷体_GB2312" pitchFamily="49" charset="-122"/>
              </a:rPr>
              <a:t>---</a:t>
            </a:r>
            <a:r>
              <a:rPr lang="zh-CN" altLang="en-US" sz="2400">
                <a:solidFill>
                  <a:srgbClr val="000066"/>
                </a:solidFill>
                <a:effectLst>
                  <a:outerShdw blurRad="38100" dist="38100" dir="2700000" algn="tl">
                    <a:srgbClr val="C0C0C0"/>
                  </a:outerShdw>
                </a:effectLst>
                <a:latin typeface="Arial" panose="020B0604020202020204" pitchFamily="34" charset="0"/>
                <a:ea typeface="楷体_GB2312" pitchFamily="49" charset="-122"/>
              </a:rPr>
              <a:t>表示数量时称二进制数</a:t>
            </a:r>
          </a:p>
        </p:txBody>
      </p:sp>
      <p:grpSp>
        <p:nvGrpSpPr>
          <p:cNvPr id="398373" name="Group 37"/>
          <p:cNvGrpSpPr>
            <a:grpSpLocks/>
          </p:cNvGrpSpPr>
          <p:nvPr/>
        </p:nvGrpSpPr>
        <p:grpSpPr bwMode="auto">
          <a:xfrm>
            <a:off x="612775" y="2900363"/>
            <a:ext cx="1462088" cy="457200"/>
            <a:chOff x="481" y="2070"/>
            <a:chExt cx="921" cy="288"/>
          </a:xfrm>
        </p:grpSpPr>
        <p:sp>
          <p:nvSpPr>
            <p:cNvPr id="398374" name="Rectangle 38"/>
            <p:cNvSpPr>
              <a:spLocks noChangeArrowheads="1"/>
            </p:cNvSpPr>
            <p:nvPr/>
          </p:nvSpPr>
          <p:spPr bwMode="auto">
            <a:xfrm>
              <a:off x="481" y="2197"/>
              <a:ext cx="56" cy="56"/>
            </a:xfrm>
            <a:prstGeom prst="rec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8375" name="Rectangle 39"/>
            <p:cNvSpPr>
              <a:spLocks noChangeArrowheads="1"/>
            </p:cNvSpPr>
            <p:nvPr/>
          </p:nvSpPr>
          <p:spPr bwMode="auto">
            <a:xfrm>
              <a:off x="514" y="2070"/>
              <a:ext cx="8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40468"/>
                  </a:solidFill>
                  <a:latin typeface="楷体_GB2312" pitchFamily="49" charset="-122"/>
                  <a:ea typeface="楷体_GB2312" pitchFamily="49" charset="-122"/>
                </a:rPr>
                <a:t>表示方式</a:t>
              </a:r>
            </a:p>
          </p:txBody>
        </p:sp>
      </p:grpSp>
      <p:grpSp>
        <p:nvGrpSpPr>
          <p:cNvPr id="398376" name="Group 40"/>
          <p:cNvGrpSpPr>
            <a:grpSpLocks/>
          </p:cNvGrpSpPr>
          <p:nvPr/>
        </p:nvGrpSpPr>
        <p:grpSpPr bwMode="auto">
          <a:xfrm>
            <a:off x="612775" y="1676400"/>
            <a:ext cx="2074863" cy="457200"/>
            <a:chOff x="481" y="2070"/>
            <a:chExt cx="1307" cy="288"/>
          </a:xfrm>
        </p:grpSpPr>
        <p:sp>
          <p:nvSpPr>
            <p:cNvPr id="398377" name="Rectangle 41"/>
            <p:cNvSpPr>
              <a:spLocks noChangeArrowheads="1"/>
            </p:cNvSpPr>
            <p:nvPr/>
          </p:nvSpPr>
          <p:spPr bwMode="auto">
            <a:xfrm>
              <a:off x="481" y="2197"/>
              <a:ext cx="56" cy="56"/>
            </a:xfrm>
            <a:prstGeom prst="rect">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8378" name="Rectangle 42"/>
            <p:cNvSpPr>
              <a:spLocks noChangeArrowheads="1"/>
            </p:cNvSpPr>
            <p:nvPr/>
          </p:nvSpPr>
          <p:spPr bwMode="auto">
            <a:xfrm>
              <a:off x="514" y="2070"/>
              <a:ext cx="12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40468"/>
                  </a:solidFill>
                  <a:latin typeface="Arial" panose="020B0604020202020204" pitchFamily="34" charset="0"/>
                  <a:ea typeface="楷体_GB2312" pitchFamily="49" charset="-122"/>
                </a:rPr>
                <a:t>二值数字逻辑</a:t>
              </a:r>
              <a:endParaRPr kumimoji="1" lang="zh-CN" altLang="en-US" sz="2400">
                <a:solidFill>
                  <a:srgbClr val="040468"/>
                </a:solidFill>
                <a:latin typeface="楷体_GB2312" pitchFamily="49" charset="-122"/>
                <a:ea typeface="楷体_GB2312" pitchFamily="49" charset="-122"/>
              </a:endParaRPr>
            </a:p>
          </p:txBody>
        </p:sp>
      </p:grpSp>
      <p:sp>
        <p:nvSpPr>
          <p:cNvPr id="398379" name="Rectangle 43"/>
          <p:cNvSpPr>
            <a:spLocks noChangeArrowheads="1"/>
          </p:cNvSpPr>
          <p:nvPr/>
        </p:nvSpPr>
        <p:spPr bwMode="auto">
          <a:xfrm>
            <a:off x="2052638" y="2420938"/>
            <a:ext cx="7235825"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45000"/>
              </a:lnSpc>
              <a:spcBef>
                <a:spcPct val="50000"/>
              </a:spcBef>
            </a:pPr>
            <a:r>
              <a:rPr kumimoji="1" lang="en-US" altLang="zh-CN" sz="2400">
                <a:solidFill>
                  <a:srgbClr val="040468"/>
                </a:solidFill>
                <a:latin typeface="楷体_GB2312" pitchFamily="49" charset="-122"/>
                <a:ea typeface="楷体_GB2312" pitchFamily="49" charset="-122"/>
              </a:rPr>
              <a:t>            ---</a:t>
            </a:r>
            <a:r>
              <a:rPr lang="zh-CN" altLang="en-US" sz="2400">
                <a:solidFill>
                  <a:srgbClr val="000066"/>
                </a:solidFill>
                <a:effectLst>
                  <a:outerShdw blurRad="38100" dist="38100" dir="2700000" algn="tl">
                    <a:srgbClr val="C0C0C0"/>
                  </a:outerShdw>
                </a:effectLst>
                <a:latin typeface="楷体_GB2312" pitchFamily="49" charset="-122"/>
                <a:ea typeface="楷体_GB2312" pitchFamily="49" charset="-122"/>
              </a:rPr>
              <a:t>表示事物状态时称二值逻辑</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8370"/>
                                        </p:tgtEl>
                                        <p:attrNameLst>
                                          <p:attrName>style.visibility</p:attrName>
                                        </p:attrNameLst>
                                      </p:cBhvr>
                                      <p:to>
                                        <p:strVal val="visible"/>
                                      </p:to>
                                    </p:set>
                                    <p:animEffect transition="in" filter="strips(downRight)">
                                      <p:cBhvr>
                                        <p:cTn id="7" dur="500"/>
                                        <p:tgtEl>
                                          <p:spTgt spid="39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8376"/>
                                        </p:tgtEl>
                                        <p:attrNameLst>
                                          <p:attrName>style.visibility</p:attrName>
                                        </p:attrNameLst>
                                      </p:cBhvr>
                                      <p:to>
                                        <p:strVal val="visible"/>
                                      </p:to>
                                    </p:set>
                                    <p:animEffect transition="in" filter="wipe(up)">
                                      <p:cBhvr>
                                        <p:cTn id="12" dur="500"/>
                                        <p:tgtEl>
                                          <p:spTgt spid="39837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98372"/>
                                        </p:tgtEl>
                                        <p:attrNameLst>
                                          <p:attrName>style.visibility</p:attrName>
                                        </p:attrNameLst>
                                      </p:cBhvr>
                                      <p:to>
                                        <p:strVal val="visible"/>
                                      </p:to>
                                    </p:set>
                                    <p:animEffect transition="in" filter="strips(downRight)">
                                      <p:cBhvr>
                                        <p:cTn id="17" dur="500"/>
                                        <p:tgtEl>
                                          <p:spTgt spid="39837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98379"/>
                                        </p:tgtEl>
                                        <p:attrNameLst>
                                          <p:attrName>style.visibility</p:attrName>
                                        </p:attrNameLst>
                                      </p:cBhvr>
                                      <p:to>
                                        <p:strVal val="visible"/>
                                      </p:to>
                                    </p:set>
                                    <p:animEffect transition="in" filter="strips(downRight)">
                                      <p:cBhvr>
                                        <p:cTn id="22" dur="500"/>
                                        <p:tgtEl>
                                          <p:spTgt spid="3983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98373"/>
                                        </p:tgtEl>
                                        <p:attrNameLst>
                                          <p:attrName>style.visibility</p:attrName>
                                        </p:attrNameLst>
                                      </p:cBhvr>
                                      <p:to>
                                        <p:strVal val="visible"/>
                                      </p:to>
                                    </p:set>
                                    <p:animEffect transition="in" filter="wipe(up)">
                                      <p:cBhvr>
                                        <p:cTn id="27" dur="500"/>
                                        <p:tgtEl>
                                          <p:spTgt spid="3983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98371"/>
                                        </p:tgtEl>
                                        <p:attrNameLst>
                                          <p:attrName>style.visibility</p:attrName>
                                        </p:attrNameLst>
                                      </p:cBhvr>
                                      <p:to>
                                        <p:strVal val="visible"/>
                                      </p:to>
                                    </p:set>
                                    <p:animEffect transition="in" filter="strips(downRight)">
                                      <p:cBhvr>
                                        <p:cTn id="32" dur="500"/>
                                        <p:tgtEl>
                                          <p:spTgt spid="39837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98340"/>
                                        </p:tgtEl>
                                        <p:attrNameLst>
                                          <p:attrName>style.visibility</p:attrName>
                                        </p:attrNameLst>
                                      </p:cBhvr>
                                      <p:to>
                                        <p:strVal val="visible"/>
                                      </p:to>
                                    </p:set>
                                    <p:animEffect transition="in" filter="wipe(up)">
                                      <p:cBhvr>
                                        <p:cTn id="37" dur="500"/>
                                        <p:tgtEl>
                                          <p:spTgt spid="398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70" grpId="0"/>
      <p:bldP spid="398371" grpId="0"/>
      <p:bldP spid="398372" grpId="0"/>
      <p:bldP spid="3983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2" name="Rectangle 4"/>
          <p:cNvSpPr>
            <a:spLocks noChangeArrowheads="1"/>
          </p:cNvSpPr>
          <p:nvPr/>
        </p:nvSpPr>
        <p:spPr bwMode="auto">
          <a:xfrm>
            <a:off x="755650" y="1916113"/>
            <a:ext cx="4476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en-US" altLang="zh-CN" sz="2400">
                <a:solidFill>
                  <a:srgbClr val="040468"/>
                </a:solidFill>
                <a:latin typeface="楷体_GB2312" pitchFamily="49" charset="-122"/>
                <a:ea typeface="楷体_GB2312" pitchFamily="49" charset="-122"/>
                <a:cs typeface="Times New Roman" panose="02020603050405020304" pitchFamily="18" charset="0"/>
              </a:rPr>
              <a:t>(a) </a:t>
            </a:r>
            <a:r>
              <a:rPr kumimoji="1" lang="zh-CN" altLang="en-US" sz="2400">
                <a:solidFill>
                  <a:srgbClr val="040468"/>
                </a:solidFill>
                <a:latin typeface="楷体_GB2312" pitchFamily="49" charset="-122"/>
                <a:ea typeface="楷体_GB2312" pitchFamily="49" charset="-122"/>
                <a:cs typeface="Times New Roman" panose="02020603050405020304" pitchFamily="18" charset="0"/>
              </a:rPr>
              <a:t>用逻辑电平描述的数字波形</a:t>
            </a:r>
          </a:p>
        </p:txBody>
      </p:sp>
      <p:sp>
        <p:nvSpPr>
          <p:cNvPr id="401413" name="Rectangle 5"/>
          <p:cNvSpPr>
            <a:spLocks noChangeArrowheads="1"/>
          </p:cNvSpPr>
          <p:nvPr/>
        </p:nvSpPr>
        <p:spPr bwMode="auto">
          <a:xfrm>
            <a:off x="1116013" y="4292600"/>
            <a:ext cx="3995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kumimoji="1" lang="en-US" altLang="zh-CN" sz="2400">
                <a:solidFill>
                  <a:srgbClr val="040468"/>
                </a:solidFill>
                <a:latin typeface="楷体_GB2312" pitchFamily="49" charset="-122"/>
                <a:ea typeface="楷体_GB2312" pitchFamily="49" charset="-122"/>
              </a:rPr>
              <a:t>(b) </a:t>
            </a:r>
            <a:r>
              <a:rPr kumimoji="1" lang="zh-CN" altLang="en-US" sz="2400">
                <a:solidFill>
                  <a:srgbClr val="040468"/>
                </a:solidFill>
                <a:latin typeface="楷体_GB2312" pitchFamily="49" charset="-122"/>
                <a:ea typeface="楷体_GB2312" pitchFamily="49" charset="-122"/>
              </a:rPr>
              <a:t>数字波形的常规表示</a:t>
            </a:r>
          </a:p>
        </p:txBody>
      </p:sp>
      <p:sp>
        <p:nvSpPr>
          <p:cNvPr id="401414" name="Rectangle 6"/>
          <p:cNvSpPr>
            <a:spLocks noChangeArrowheads="1"/>
          </p:cNvSpPr>
          <p:nvPr/>
        </p:nvSpPr>
        <p:spPr bwMode="auto">
          <a:xfrm>
            <a:off x="1403350" y="549275"/>
            <a:ext cx="3744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a:solidFill>
                  <a:srgbClr val="CC0000"/>
                </a:solidFill>
                <a:latin typeface="楷体_GB2312" pitchFamily="49" charset="-122"/>
                <a:ea typeface="楷体_GB2312" pitchFamily="49" charset="-122"/>
                <a:cs typeface="Times New Roman" panose="02020603050405020304" pitchFamily="18" charset="0"/>
              </a:rPr>
              <a:t>2</a:t>
            </a:r>
            <a:r>
              <a:rPr kumimoji="1" lang="zh-CN" altLang="en-US" sz="2400">
                <a:solidFill>
                  <a:srgbClr val="CC0000"/>
                </a:solidFill>
                <a:latin typeface="楷体_GB2312" pitchFamily="49" charset="-122"/>
                <a:ea typeface="楷体_GB2312" pitchFamily="49" charset="-122"/>
                <a:cs typeface="Times New Roman" panose="02020603050405020304" pitchFamily="18" charset="0"/>
              </a:rPr>
              <a:t>、数字波形</a:t>
            </a:r>
          </a:p>
        </p:txBody>
      </p:sp>
      <p:sp>
        <p:nvSpPr>
          <p:cNvPr id="401415" name="Rectangle 7"/>
          <p:cNvSpPr>
            <a:spLocks noChangeArrowheads="1"/>
          </p:cNvSpPr>
          <p:nvPr/>
        </p:nvSpPr>
        <p:spPr bwMode="auto">
          <a:xfrm>
            <a:off x="827088" y="1268413"/>
            <a:ext cx="7083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40468"/>
                </a:solidFill>
                <a:latin typeface="楷体_GB2312" pitchFamily="49" charset="-122"/>
                <a:ea typeface="楷体_GB2312" pitchFamily="49" charset="-122"/>
              </a:rPr>
              <a:t>数字波形</a:t>
            </a:r>
            <a:r>
              <a:rPr kumimoji="1" lang="en-US" altLang="zh-CN" sz="2400">
                <a:solidFill>
                  <a:srgbClr val="040468"/>
                </a:solidFill>
                <a:latin typeface="楷体_GB2312" pitchFamily="49" charset="-122"/>
                <a:ea typeface="楷体_GB2312" pitchFamily="49" charset="-122"/>
              </a:rPr>
              <a:t>------</a:t>
            </a:r>
            <a:r>
              <a:rPr kumimoji="1" lang="zh-CN" altLang="en-US" sz="2400">
                <a:solidFill>
                  <a:srgbClr val="040468"/>
                </a:solidFill>
                <a:latin typeface="楷体_GB2312" pitchFamily="49" charset="-122"/>
                <a:ea typeface="楷体_GB2312" pitchFamily="49" charset="-122"/>
              </a:rPr>
              <a:t>是信号逻辑电平对时间的图形表示</a:t>
            </a:r>
            <a:r>
              <a:rPr kumimoji="1" lang="en-US" altLang="zh-CN" sz="2400">
                <a:solidFill>
                  <a:srgbClr val="040468"/>
                </a:solidFill>
                <a:latin typeface="楷体_GB2312" pitchFamily="49" charset="-122"/>
                <a:ea typeface="楷体_GB2312" pitchFamily="49" charset="-122"/>
              </a:rPr>
              <a:t>.</a:t>
            </a:r>
          </a:p>
        </p:txBody>
      </p:sp>
      <p:sp>
        <p:nvSpPr>
          <p:cNvPr id="401418" name="Rectangle 10"/>
          <p:cNvSpPr>
            <a:spLocks noChangeArrowheads="1"/>
          </p:cNvSpPr>
          <p:nvPr/>
        </p:nvSpPr>
        <p:spPr bwMode="auto">
          <a:xfrm>
            <a:off x="0" y="29098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01417" name="Object 9"/>
          <p:cNvGraphicFramePr>
            <a:graphicFrameLocks noChangeAspect="1"/>
          </p:cNvGraphicFramePr>
          <p:nvPr/>
        </p:nvGraphicFramePr>
        <p:xfrm>
          <a:off x="1547813" y="2492375"/>
          <a:ext cx="3987800" cy="1730375"/>
        </p:xfrm>
        <a:graphic>
          <a:graphicData uri="http://schemas.openxmlformats.org/presentationml/2006/ole">
            <mc:AlternateContent xmlns:mc="http://schemas.openxmlformats.org/markup-compatibility/2006">
              <mc:Choice xmlns:v="urn:schemas-microsoft-com:vml" Requires="v">
                <p:oleObj spid="_x0000_s9224" name="图片" r:id="rId4" imgW="2371680" imgH="1019160" progId="Word.Picture.8">
                  <p:embed/>
                </p:oleObj>
              </mc:Choice>
              <mc:Fallback>
                <p:oleObj name="图片" r:id="rId4" imgW="2371680" imgH="1019160" progId="Word.Picture.8">
                  <p:embed/>
                  <p:pic>
                    <p:nvPicPr>
                      <p:cNvPr id="401417" name="Object 9"/>
                      <p:cNvPicPr>
                        <a:picLocks noChangeAspect="1" noChangeArrowheads="1"/>
                      </p:cNvPicPr>
                      <p:nvPr/>
                    </p:nvPicPr>
                    <p:blipFill>
                      <a:blip r:embed="rId5">
                        <a:extLst>
                          <a:ext uri="{28A0092B-C50C-407E-A947-70E740481C1C}">
                            <a14:useLocalDpi xmlns:a14="http://schemas.microsoft.com/office/drawing/2010/main" val="0"/>
                          </a:ext>
                        </a:extLst>
                      </a:blip>
                      <a:srcRect t="-1418"/>
                      <a:stretch>
                        <a:fillRect/>
                      </a:stretch>
                    </p:blipFill>
                    <p:spPr bwMode="auto">
                      <a:xfrm>
                        <a:off x="1547813" y="2492375"/>
                        <a:ext cx="3987800" cy="1730375"/>
                      </a:xfrm>
                      <a:prstGeom prst="rect">
                        <a:avLst/>
                      </a:prstGeom>
                      <a:solidFill>
                        <a:srgbClr val="FFFFFF"/>
                      </a:solidFill>
                    </p:spPr>
                  </p:pic>
                </p:oleObj>
              </mc:Fallback>
            </mc:AlternateContent>
          </a:graphicData>
        </a:graphic>
      </p:graphicFrame>
      <p:graphicFrame>
        <p:nvGraphicFramePr>
          <p:cNvPr id="401419" name="Object 11"/>
          <p:cNvGraphicFramePr>
            <a:graphicFrameLocks noChangeAspect="1"/>
          </p:cNvGraphicFramePr>
          <p:nvPr/>
        </p:nvGraphicFramePr>
        <p:xfrm>
          <a:off x="1979613" y="5157788"/>
          <a:ext cx="3251200" cy="695325"/>
        </p:xfrm>
        <a:graphic>
          <a:graphicData uri="http://schemas.openxmlformats.org/presentationml/2006/ole">
            <mc:AlternateContent xmlns:mc="http://schemas.openxmlformats.org/markup-compatibility/2006">
              <mc:Choice xmlns:v="urn:schemas-microsoft-com:vml" Requires="v">
                <p:oleObj spid="_x0000_s9225" name="图片" r:id="rId6" imgW="1933560" imgH="409680" progId="Word.Picture.8">
                  <p:embed/>
                </p:oleObj>
              </mc:Choice>
              <mc:Fallback>
                <p:oleObj name="图片" r:id="rId6" imgW="1933560" imgH="409680" progId="Word.Picture.8">
                  <p:embed/>
                  <p:pic>
                    <p:nvPicPr>
                      <p:cNvPr id="401419" name="Object 11"/>
                      <p:cNvPicPr>
                        <a:picLocks noChangeAspect="1" noChangeArrowheads="1"/>
                      </p:cNvPicPr>
                      <p:nvPr/>
                    </p:nvPicPr>
                    <p:blipFill>
                      <a:blip r:embed="rId7">
                        <a:extLst>
                          <a:ext uri="{28A0092B-C50C-407E-A947-70E740481C1C}">
                            <a14:useLocalDpi xmlns:a14="http://schemas.microsoft.com/office/drawing/2010/main" val="0"/>
                          </a:ext>
                        </a:extLst>
                      </a:blip>
                      <a:srcRect t="-1418"/>
                      <a:stretch>
                        <a:fillRect/>
                      </a:stretch>
                    </p:blipFill>
                    <p:spPr bwMode="auto">
                      <a:xfrm>
                        <a:off x="1979613" y="5157788"/>
                        <a:ext cx="3251200" cy="695325"/>
                      </a:xfrm>
                      <a:prstGeom prst="rect">
                        <a:avLst/>
                      </a:prstGeom>
                      <a:solidFill>
                        <a:srgbClr val="FFFFFF"/>
                      </a:solidFill>
                    </p:spPr>
                  </p:pic>
                </p:oleObj>
              </mc:Fallback>
            </mc:AlternateContent>
          </a:graphicData>
        </a:graphic>
      </p:graphicFrame>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1415"/>
                                        </p:tgtEl>
                                        <p:attrNameLst>
                                          <p:attrName>style.visibility</p:attrName>
                                        </p:attrNameLst>
                                      </p:cBhvr>
                                      <p:to>
                                        <p:strVal val="visible"/>
                                      </p:to>
                                    </p:set>
                                    <p:animEffect transition="in" filter="strips(downRight)">
                                      <p:cBhvr>
                                        <p:cTn id="7" dur="500"/>
                                        <p:tgtEl>
                                          <p:spTgt spid="4014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1412"/>
                                        </p:tgtEl>
                                        <p:attrNameLst>
                                          <p:attrName>style.visibility</p:attrName>
                                        </p:attrNameLst>
                                      </p:cBhvr>
                                      <p:to>
                                        <p:strVal val="visible"/>
                                      </p:to>
                                    </p:set>
                                    <p:animEffect transition="in" filter="strips(downRight)">
                                      <p:cBhvr>
                                        <p:cTn id="12" dur="500"/>
                                        <p:tgtEl>
                                          <p:spTgt spid="4014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1417"/>
                                        </p:tgtEl>
                                        <p:attrNameLst>
                                          <p:attrName>style.visibility</p:attrName>
                                        </p:attrNameLst>
                                      </p:cBhvr>
                                      <p:to>
                                        <p:strVal val="visible"/>
                                      </p:to>
                                    </p:set>
                                    <p:animEffect transition="in" filter="wipe(left)">
                                      <p:cBhvr>
                                        <p:cTn id="17" dur="500"/>
                                        <p:tgtEl>
                                          <p:spTgt spid="4014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1413"/>
                                        </p:tgtEl>
                                        <p:attrNameLst>
                                          <p:attrName>style.visibility</p:attrName>
                                        </p:attrNameLst>
                                      </p:cBhvr>
                                      <p:to>
                                        <p:strVal val="visible"/>
                                      </p:to>
                                    </p:set>
                                    <p:animEffect transition="in" filter="strips(downRight)">
                                      <p:cBhvr>
                                        <p:cTn id="22" dur="500"/>
                                        <p:tgtEl>
                                          <p:spTgt spid="4014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01419"/>
                                        </p:tgtEl>
                                        <p:attrNameLst>
                                          <p:attrName>style.visibility</p:attrName>
                                        </p:attrNameLst>
                                      </p:cBhvr>
                                      <p:to>
                                        <p:strVal val="visible"/>
                                      </p:to>
                                    </p:set>
                                    <p:animEffect transition="in" filter="wipe(left)">
                                      <p:cBhvr>
                                        <p:cTn id="27" dur="500"/>
                                        <p:tgtEl>
                                          <p:spTgt spid="401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2" grpId="0"/>
      <p:bldP spid="401413" grpId="0"/>
      <p:bldP spid="4014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2436" name="Object 4"/>
          <p:cNvGraphicFramePr>
            <a:graphicFrameLocks noChangeAspect="1"/>
          </p:cNvGraphicFramePr>
          <p:nvPr/>
        </p:nvGraphicFramePr>
        <p:xfrm>
          <a:off x="107950" y="2070100"/>
          <a:ext cx="8928100" cy="3332163"/>
        </p:xfrm>
        <a:graphic>
          <a:graphicData uri="http://schemas.openxmlformats.org/presentationml/2006/ole">
            <mc:AlternateContent xmlns:mc="http://schemas.openxmlformats.org/markup-compatibility/2006">
              <mc:Choice xmlns:v="urn:schemas-microsoft-com:vml" Requires="v">
                <p:oleObj spid="_x0000_s10245" name="Image" r:id="rId4" imgW="29114286" imgH="10866667" progId="Photoshop.Image.8">
                  <p:embed/>
                </p:oleObj>
              </mc:Choice>
              <mc:Fallback>
                <p:oleObj name="Image" r:id="rId4" imgW="29114286" imgH="10866667" progId="Photoshop.Image.8">
                  <p:embed/>
                  <p:pic>
                    <p:nvPicPr>
                      <p:cNvPr id="40243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2070100"/>
                        <a:ext cx="8928100" cy="333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2437" name="AutoShape 5"/>
          <p:cNvSpPr>
            <a:spLocks noChangeArrowheads="1"/>
          </p:cNvSpPr>
          <p:nvPr/>
        </p:nvSpPr>
        <p:spPr bwMode="auto">
          <a:xfrm>
            <a:off x="4500563" y="1946275"/>
            <a:ext cx="1328737" cy="381000"/>
          </a:xfrm>
          <a:prstGeom prst="wedgeRoundRectCallout">
            <a:avLst>
              <a:gd name="adj1" fmla="val 64218"/>
              <a:gd name="adj2" fmla="val 243333"/>
              <a:gd name="adj3" fmla="val 16667"/>
            </a:avLst>
          </a:prstGeom>
          <a:noFill/>
          <a:ln w="19050">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a:spcBef>
                <a:spcPct val="50000"/>
              </a:spcBef>
            </a:pPr>
            <a:r>
              <a:rPr kumimoji="1" lang="zh-CN" altLang="en-US" sz="2400">
                <a:solidFill>
                  <a:srgbClr val="040468"/>
                </a:solidFill>
                <a:latin typeface="楷体_GB2312" pitchFamily="49" charset="-122"/>
                <a:ea typeface="楷体_GB2312" pitchFamily="49" charset="-122"/>
              </a:rPr>
              <a:t>高电平</a:t>
            </a:r>
          </a:p>
        </p:txBody>
      </p:sp>
      <p:sp>
        <p:nvSpPr>
          <p:cNvPr id="402438" name="AutoShape 6"/>
          <p:cNvSpPr>
            <a:spLocks noChangeArrowheads="1"/>
          </p:cNvSpPr>
          <p:nvPr/>
        </p:nvSpPr>
        <p:spPr bwMode="auto">
          <a:xfrm>
            <a:off x="6948488" y="2162175"/>
            <a:ext cx="1373187" cy="381000"/>
          </a:xfrm>
          <a:prstGeom prst="wedgeRoundRectCallout">
            <a:avLst>
              <a:gd name="adj1" fmla="val -82139"/>
              <a:gd name="adj2" fmla="val 295000"/>
              <a:gd name="adj3" fmla="val 16667"/>
            </a:avLst>
          </a:prstGeom>
          <a:noFill/>
          <a:ln w="19050">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a:spcBef>
                <a:spcPct val="50000"/>
              </a:spcBef>
            </a:pPr>
            <a:r>
              <a:rPr kumimoji="1" lang="zh-CN" altLang="en-US" sz="2400">
                <a:solidFill>
                  <a:srgbClr val="040468"/>
                </a:solidFill>
                <a:latin typeface="楷体_GB2312" pitchFamily="49" charset="-122"/>
                <a:ea typeface="楷体_GB2312" pitchFamily="49" charset="-122"/>
              </a:rPr>
              <a:t>低电平</a:t>
            </a:r>
          </a:p>
        </p:txBody>
      </p:sp>
      <p:sp>
        <p:nvSpPr>
          <p:cNvPr id="402439" name="AutoShape 7"/>
          <p:cNvSpPr>
            <a:spLocks noChangeArrowheads="1"/>
          </p:cNvSpPr>
          <p:nvPr/>
        </p:nvSpPr>
        <p:spPr bwMode="auto">
          <a:xfrm>
            <a:off x="7596188" y="3314700"/>
            <a:ext cx="1208087" cy="452438"/>
          </a:xfrm>
          <a:prstGeom prst="wedgeRoundRectCallout">
            <a:avLst>
              <a:gd name="adj1" fmla="val -81407"/>
              <a:gd name="adj2" fmla="val 186139"/>
              <a:gd name="adj3" fmla="val 16667"/>
            </a:avLst>
          </a:prstGeom>
          <a:noFill/>
          <a:ln w="19050">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a:spcBef>
                <a:spcPct val="50000"/>
              </a:spcBef>
            </a:pPr>
            <a:r>
              <a:rPr kumimoji="1" lang="zh-CN" altLang="en-US" sz="2400">
                <a:solidFill>
                  <a:srgbClr val="040468"/>
                </a:solidFill>
                <a:latin typeface="楷体_GB2312" pitchFamily="49" charset="-122"/>
                <a:ea typeface="楷体_GB2312" pitchFamily="49" charset="-122"/>
              </a:rPr>
              <a:t>有脉冲</a:t>
            </a:r>
          </a:p>
          <a:p>
            <a:pPr>
              <a:spcBef>
                <a:spcPct val="50000"/>
              </a:spcBef>
            </a:pPr>
            <a:endParaRPr kumimoji="1" lang="en-US" altLang="zh-CN" sz="2400">
              <a:solidFill>
                <a:srgbClr val="040468"/>
              </a:solidFill>
              <a:latin typeface="楷体_GB2312" pitchFamily="49" charset="-122"/>
              <a:ea typeface="楷体_GB2312" pitchFamily="49" charset="-122"/>
            </a:endParaRPr>
          </a:p>
        </p:txBody>
      </p:sp>
      <p:sp>
        <p:nvSpPr>
          <p:cNvPr id="402440" name="Rectangle 8"/>
          <p:cNvSpPr>
            <a:spLocks noChangeArrowheads="1"/>
          </p:cNvSpPr>
          <p:nvPr/>
        </p:nvSpPr>
        <p:spPr bwMode="auto">
          <a:xfrm>
            <a:off x="827088" y="1370013"/>
            <a:ext cx="1563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a:solidFill>
                  <a:srgbClr val="040468"/>
                </a:solidFill>
                <a:latin typeface="楷体_GB2312" pitchFamily="49" charset="-122"/>
                <a:ea typeface="楷体_GB2312" pitchFamily="49" charset="-122"/>
              </a:rPr>
              <a:t>*</a:t>
            </a:r>
            <a:r>
              <a:rPr kumimoji="1" lang="zh-CN" altLang="en-US" sz="2400">
                <a:solidFill>
                  <a:srgbClr val="040468"/>
                </a:solidFill>
                <a:latin typeface="楷体_GB2312" pitchFamily="49" charset="-122"/>
                <a:ea typeface="楷体_GB2312" pitchFamily="49" charset="-122"/>
              </a:rPr>
              <a:t>非归零型</a:t>
            </a:r>
          </a:p>
        </p:txBody>
      </p:sp>
      <p:sp>
        <p:nvSpPr>
          <p:cNvPr id="402441" name="Rectangle 9"/>
          <p:cNvSpPr>
            <a:spLocks noChangeArrowheads="1"/>
          </p:cNvSpPr>
          <p:nvPr/>
        </p:nvSpPr>
        <p:spPr bwMode="auto">
          <a:xfrm>
            <a:off x="2987675" y="1370013"/>
            <a:ext cx="1257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a:solidFill>
                  <a:srgbClr val="040468"/>
                </a:solidFill>
                <a:latin typeface="楷体_GB2312" pitchFamily="49" charset="-122"/>
                <a:ea typeface="楷体_GB2312" pitchFamily="49" charset="-122"/>
              </a:rPr>
              <a:t>*</a:t>
            </a:r>
            <a:r>
              <a:rPr kumimoji="1" lang="zh-CN" altLang="en-US" sz="2400">
                <a:solidFill>
                  <a:srgbClr val="040468"/>
                </a:solidFill>
                <a:latin typeface="楷体_GB2312" pitchFamily="49" charset="-122"/>
                <a:ea typeface="楷体_GB2312" pitchFamily="49" charset="-122"/>
              </a:rPr>
              <a:t>归零型</a:t>
            </a:r>
          </a:p>
        </p:txBody>
      </p:sp>
      <p:sp>
        <p:nvSpPr>
          <p:cNvPr id="402442" name="Rectangle 10"/>
          <p:cNvSpPr>
            <a:spLocks noChangeArrowheads="1"/>
          </p:cNvSpPr>
          <p:nvPr/>
        </p:nvSpPr>
        <p:spPr bwMode="auto">
          <a:xfrm>
            <a:off x="1403350" y="5402263"/>
            <a:ext cx="5861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a:solidFill>
                  <a:srgbClr val="040468"/>
                </a:solidFill>
                <a:latin typeface="楷体_GB2312" pitchFamily="49" charset="-122"/>
                <a:ea typeface="楷体_GB2312" pitchFamily="49" charset="-122"/>
              </a:rPr>
              <a:t> </a:t>
            </a:r>
            <a:r>
              <a:rPr kumimoji="1" lang="zh-CN" altLang="en-US" sz="2400">
                <a:solidFill>
                  <a:srgbClr val="040468"/>
                </a:solidFill>
                <a:latin typeface="楷体_GB2312" pitchFamily="49" charset="-122"/>
                <a:ea typeface="楷体_GB2312" pitchFamily="49" charset="-122"/>
              </a:rPr>
              <a:t>比特率 </a:t>
            </a:r>
            <a:r>
              <a:rPr kumimoji="1" lang="en-US" altLang="zh-CN" sz="2400">
                <a:solidFill>
                  <a:srgbClr val="040468"/>
                </a:solidFill>
                <a:latin typeface="楷体_GB2312" pitchFamily="49" charset="-122"/>
                <a:ea typeface="楷体_GB2312" pitchFamily="49" charset="-122"/>
              </a:rPr>
              <a:t>-------- </a:t>
            </a:r>
            <a:r>
              <a:rPr kumimoji="1" lang="zh-CN" altLang="en-US" sz="2400">
                <a:solidFill>
                  <a:srgbClr val="040468"/>
                </a:solidFill>
                <a:latin typeface="楷体_GB2312" pitchFamily="49" charset="-122"/>
                <a:ea typeface="楷体_GB2312" pitchFamily="49" charset="-122"/>
              </a:rPr>
              <a:t>每秒钟转输数据的位数</a:t>
            </a:r>
          </a:p>
        </p:txBody>
      </p:sp>
      <p:sp>
        <p:nvSpPr>
          <p:cNvPr id="402443" name="AutoShape 11"/>
          <p:cNvSpPr>
            <a:spLocks noChangeArrowheads="1"/>
          </p:cNvSpPr>
          <p:nvPr/>
        </p:nvSpPr>
        <p:spPr bwMode="auto">
          <a:xfrm>
            <a:off x="7385050" y="4756150"/>
            <a:ext cx="1208088" cy="381000"/>
          </a:xfrm>
          <a:prstGeom prst="wedgeRoundRectCallout">
            <a:avLst>
              <a:gd name="adj1" fmla="val -106505"/>
              <a:gd name="adj2" fmla="val -84167"/>
              <a:gd name="adj3" fmla="val 16667"/>
            </a:avLst>
          </a:prstGeom>
          <a:noFill/>
          <a:ln w="19050">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a:spcBef>
                <a:spcPct val="50000"/>
              </a:spcBef>
            </a:pPr>
            <a:r>
              <a:rPr kumimoji="1" lang="zh-CN" altLang="en-US" sz="2400">
                <a:solidFill>
                  <a:srgbClr val="040468"/>
                </a:solidFill>
                <a:latin typeface="楷体_GB2312" pitchFamily="49" charset="-122"/>
                <a:ea typeface="楷体_GB2312" pitchFamily="49" charset="-122"/>
              </a:rPr>
              <a:t>无脉冲</a:t>
            </a:r>
          </a:p>
          <a:p>
            <a:pPr>
              <a:spcBef>
                <a:spcPct val="50000"/>
              </a:spcBef>
            </a:pPr>
            <a:endParaRPr kumimoji="1" lang="en-US" altLang="zh-CN" sz="2400">
              <a:solidFill>
                <a:srgbClr val="040468"/>
              </a:solidFill>
              <a:latin typeface="楷体_GB2312" pitchFamily="49" charset="-122"/>
              <a:ea typeface="楷体_GB2312" pitchFamily="49" charset="-122"/>
            </a:endParaRPr>
          </a:p>
        </p:txBody>
      </p:sp>
      <p:sp>
        <p:nvSpPr>
          <p:cNvPr id="402444" name="Rectangle 12"/>
          <p:cNvSpPr>
            <a:spLocks noChangeArrowheads="1"/>
          </p:cNvSpPr>
          <p:nvPr/>
        </p:nvSpPr>
        <p:spPr bwMode="auto">
          <a:xfrm>
            <a:off x="539750" y="423863"/>
            <a:ext cx="41163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a:solidFill>
                  <a:srgbClr val="040468"/>
                </a:solidFill>
                <a:latin typeface="楷体_GB2312" pitchFamily="49" charset="-122"/>
                <a:ea typeface="楷体_GB2312" pitchFamily="49" charset="-122"/>
              </a:rPr>
              <a:t>(1)</a:t>
            </a:r>
            <a:r>
              <a:rPr kumimoji="1" lang="zh-CN" altLang="en-US" sz="2800">
                <a:solidFill>
                  <a:srgbClr val="040468"/>
                </a:solidFill>
                <a:latin typeface="楷体_GB2312" pitchFamily="49" charset="-122"/>
                <a:ea typeface="楷体_GB2312" pitchFamily="49" charset="-122"/>
              </a:rPr>
              <a:t>数字波形的两种类型</a:t>
            </a:r>
            <a:r>
              <a:rPr kumimoji="1" lang="en-US" altLang="zh-CN" sz="2800">
                <a:solidFill>
                  <a:srgbClr val="040468"/>
                </a:solidFill>
                <a:latin typeface="楷体_GB2312" pitchFamily="49" charset="-122"/>
                <a:ea typeface="楷体_GB2312" pitchFamily="49" charset="-122"/>
              </a:rPr>
              <a:t>:</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2444"/>
                                        </p:tgtEl>
                                        <p:attrNameLst>
                                          <p:attrName>style.visibility</p:attrName>
                                        </p:attrNameLst>
                                      </p:cBhvr>
                                      <p:to>
                                        <p:strVal val="visible"/>
                                      </p:to>
                                    </p:set>
                                    <p:animEffect transition="in" filter="strips(downRight)">
                                      <p:cBhvr>
                                        <p:cTn id="7" dur="500"/>
                                        <p:tgtEl>
                                          <p:spTgt spid="4024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02437"/>
                                        </p:tgtEl>
                                        <p:attrNameLst>
                                          <p:attrName>style.visibility</p:attrName>
                                        </p:attrNameLst>
                                      </p:cBhvr>
                                      <p:to>
                                        <p:strVal val="visible"/>
                                      </p:to>
                                    </p:set>
                                    <p:animEffect transition="in" filter="strips(downLeft)">
                                      <p:cBhvr>
                                        <p:cTn id="12" dur="500"/>
                                        <p:tgtEl>
                                          <p:spTgt spid="4024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02438"/>
                                        </p:tgtEl>
                                        <p:attrNameLst>
                                          <p:attrName>style.visibility</p:attrName>
                                        </p:attrNameLst>
                                      </p:cBhvr>
                                      <p:to>
                                        <p:strVal val="visible"/>
                                      </p:to>
                                    </p:set>
                                    <p:animEffect transition="in" filter="strips(downLeft)">
                                      <p:cBhvr>
                                        <p:cTn id="17" dur="500"/>
                                        <p:tgtEl>
                                          <p:spTgt spid="4024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2440"/>
                                        </p:tgtEl>
                                        <p:attrNameLst>
                                          <p:attrName>style.visibility</p:attrName>
                                        </p:attrNameLst>
                                      </p:cBhvr>
                                      <p:to>
                                        <p:strVal val="visible"/>
                                      </p:to>
                                    </p:set>
                                    <p:animEffect transition="in" filter="strips(downRight)">
                                      <p:cBhvr>
                                        <p:cTn id="22" dur="500"/>
                                        <p:tgtEl>
                                          <p:spTgt spid="4024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402439"/>
                                        </p:tgtEl>
                                        <p:attrNameLst>
                                          <p:attrName>style.visibility</p:attrName>
                                        </p:attrNameLst>
                                      </p:cBhvr>
                                      <p:to>
                                        <p:strVal val="visible"/>
                                      </p:to>
                                    </p:set>
                                    <p:animEffect transition="in" filter="strips(downLeft)">
                                      <p:cBhvr>
                                        <p:cTn id="27" dur="500"/>
                                        <p:tgtEl>
                                          <p:spTgt spid="40243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402443"/>
                                        </p:tgtEl>
                                        <p:attrNameLst>
                                          <p:attrName>style.visibility</p:attrName>
                                        </p:attrNameLst>
                                      </p:cBhvr>
                                      <p:to>
                                        <p:strVal val="visible"/>
                                      </p:to>
                                    </p:set>
                                    <p:animEffect transition="in" filter="strips(downLeft)">
                                      <p:cBhvr>
                                        <p:cTn id="32" dur="500"/>
                                        <p:tgtEl>
                                          <p:spTgt spid="4024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02441"/>
                                        </p:tgtEl>
                                        <p:attrNameLst>
                                          <p:attrName>style.visibility</p:attrName>
                                        </p:attrNameLst>
                                      </p:cBhvr>
                                      <p:to>
                                        <p:strVal val="visible"/>
                                      </p:to>
                                    </p:set>
                                    <p:animEffect transition="in" filter="strips(downRight)">
                                      <p:cBhvr>
                                        <p:cTn id="37" dur="500"/>
                                        <p:tgtEl>
                                          <p:spTgt spid="40244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02442"/>
                                        </p:tgtEl>
                                        <p:attrNameLst>
                                          <p:attrName>style.visibility</p:attrName>
                                        </p:attrNameLst>
                                      </p:cBhvr>
                                      <p:to>
                                        <p:strVal val="visible"/>
                                      </p:to>
                                    </p:set>
                                    <p:animEffect transition="in" filter="strips(downRight)">
                                      <p:cBhvr>
                                        <p:cTn id="42" dur="500"/>
                                        <p:tgtEl>
                                          <p:spTgt spid="402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7" grpId="0" animBg="1"/>
      <p:bldP spid="402438" grpId="0" animBg="1"/>
      <p:bldP spid="402439" grpId="0" animBg="1"/>
      <p:bldP spid="402440" grpId="0"/>
      <p:bldP spid="402441" grpId="0"/>
      <p:bldP spid="402442" grpId="0"/>
      <p:bldP spid="402443" grpId="0" animBg="1"/>
      <p:bldP spid="40244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5" name="Rectangle 5"/>
          <p:cNvSpPr>
            <a:spLocks noChangeArrowheads="1"/>
          </p:cNvSpPr>
          <p:nvPr/>
        </p:nvSpPr>
        <p:spPr bwMode="auto">
          <a:xfrm>
            <a:off x="539750" y="1268413"/>
            <a:ext cx="8208963"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80000"/>
              </a:lnSpc>
            </a:pPr>
            <a:r>
              <a:rPr lang="zh-CN" altLang="en-US">
                <a:solidFill>
                  <a:schemeClr val="folHlink"/>
                </a:solidFill>
                <a:ea typeface="楷体_GB2312" pitchFamily="49" charset="-122"/>
                <a:cs typeface="Arial" panose="020B0604020202020204" pitchFamily="34" charset="0"/>
              </a:rPr>
              <a:t>例</a:t>
            </a:r>
            <a:r>
              <a:rPr lang="en-US" altLang="zh-CN">
                <a:solidFill>
                  <a:schemeClr val="folHlink"/>
                </a:solidFill>
                <a:ea typeface="楷体_GB2312" pitchFamily="49" charset="-122"/>
                <a:cs typeface="Arial" panose="020B0604020202020204" pitchFamily="34" charset="0"/>
              </a:rPr>
              <a:t>1.1.1</a:t>
            </a:r>
            <a:r>
              <a:rPr lang="en-US" altLang="zh-CN">
                <a:solidFill>
                  <a:schemeClr val="folHlink"/>
                </a:solidFill>
                <a:latin typeface="楷体_GB2312" pitchFamily="49" charset="-122"/>
                <a:ea typeface="楷体_GB2312" pitchFamily="49" charset="-122"/>
                <a:cs typeface="Arial" panose="020B0604020202020204" pitchFamily="34" charset="0"/>
              </a:rPr>
              <a:t>  </a:t>
            </a:r>
            <a:r>
              <a:rPr lang="zh-CN" altLang="en-US">
                <a:solidFill>
                  <a:schemeClr val="folHlink"/>
                </a:solidFill>
                <a:latin typeface="楷体_GB2312" pitchFamily="49" charset="-122"/>
                <a:ea typeface="楷体_GB2312" pitchFamily="49" charset="-122"/>
                <a:cs typeface="Arial" panose="020B0604020202020204" pitchFamily="34" charset="0"/>
              </a:rPr>
              <a:t>某通信系统每秒钟传输</a:t>
            </a:r>
            <a:r>
              <a:rPr lang="en-US" altLang="zh-CN">
                <a:solidFill>
                  <a:schemeClr val="folHlink"/>
                </a:solidFill>
                <a:latin typeface="楷体_GB2312" pitchFamily="49" charset="-122"/>
                <a:ea typeface="楷体_GB2312" pitchFamily="49" charset="-122"/>
                <a:cs typeface="Arial" panose="020B0604020202020204" pitchFamily="34" charset="0"/>
              </a:rPr>
              <a:t>1544000</a:t>
            </a:r>
            <a:r>
              <a:rPr lang="zh-CN" altLang="en-US">
                <a:solidFill>
                  <a:schemeClr val="folHlink"/>
                </a:solidFill>
                <a:latin typeface="楷体_GB2312" pitchFamily="49" charset="-122"/>
                <a:ea typeface="楷体_GB2312" pitchFamily="49" charset="-122"/>
                <a:cs typeface="Arial" panose="020B0604020202020204" pitchFamily="34" charset="0"/>
              </a:rPr>
              <a:t>位</a:t>
            </a:r>
            <a:r>
              <a:rPr lang="en-US" altLang="zh-CN">
                <a:solidFill>
                  <a:schemeClr val="folHlink"/>
                </a:solidFill>
                <a:latin typeface="楷体_GB2312" pitchFamily="49" charset="-122"/>
                <a:ea typeface="楷体_GB2312" pitchFamily="49" charset="-122"/>
                <a:cs typeface="Arial" panose="020B0604020202020204" pitchFamily="34" charset="0"/>
              </a:rPr>
              <a:t>(1.544</a:t>
            </a:r>
            <a:r>
              <a:rPr lang="zh-CN" altLang="en-US">
                <a:solidFill>
                  <a:schemeClr val="folHlink"/>
                </a:solidFill>
                <a:latin typeface="楷体_GB2312" pitchFamily="49" charset="-122"/>
                <a:ea typeface="楷体_GB2312" pitchFamily="49" charset="-122"/>
                <a:cs typeface="Arial" panose="020B0604020202020204" pitchFamily="34" charset="0"/>
              </a:rPr>
              <a:t>兆位</a:t>
            </a:r>
            <a:r>
              <a:rPr lang="en-US" altLang="zh-CN">
                <a:solidFill>
                  <a:schemeClr val="folHlink"/>
                </a:solidFill>
                <a:latin typeface="楷体_GB2312" pitchFamily="49" charset="-122"/>
                <a:ea typeface="楷体_GB2312" pitchFamily="49" charset="-122"/>
                <a:cs typeface="Arial" panose="020B0604020202020204" pitchFamily="34" charset="0"/>
              </a:rPr>
              <a:t>)</a:t>
            </a:r>
            <a:r>
              <a:rPr lang="zh-CN" altLang="en-US">
                <a:solidFill>
                  <a:schemeClr val="folHlink"/>
                </a:solidFill>
                <a:latin typeface="楷体_GB2312" pitchFamily="49" charset="-122"/>
                <a:ea typeface="楷体_GB2312" pitchFamily="49" charset="-122"/>
                <a:cs typeface="Arial" panose="020B0604020202020204" pitchFamily="34" charset="0"/>
              </a:rPr>
              <a:t>数据，求每位数据的时间。</a:t>
            </a:r>
          </a:p>
          <a:p>
            <a:pPr eaLnBrk="0" hangingPunct="0"/>
            <a:endParaRPr lang="en-US" altLang="zh-CN">
              <a:solidFill>
                <a:schemeClr val="folHlink"/>
              </a:solidFill>
              <a:latin typeface="楷体_GB2312" pitchFamily="49" charset="-122"/>
              <a:ea typeface="楷体_GB2312" pitchFamily="49" charset="-122"/>
              <a:cs typeface="Arial" panose="020B0604020202020204" pitchFamily="34" charset="0"/>
            </a:endParaRPr>
          </a:p>
        </p:txBody>
      </p:sp>
      <p:graphicFrame>
        <p:nvGraphicFramePr>
          <p:cNvPr id="414724" name="Object 4"/>
          <p:cNvGraphicFramePr>
            <a:graphicFrameLocks noChangeAspect="1"/>
          </p:cNvGraphicFramePr>
          <p:nvPr/>
        </p:nvGraphicFramePr>
        <p:xfrm>
          <a:off x="1042988" y="3763963"/>
          <a:ext cx="7127875" cy="1536700"/>
        </p:xfrm>
        <a:graphic>
          <a:graphicData uri="http://schemas.openxmlformats.org/presentationml/2006/ole">
            <mc:AlternateContent xmlns:mc="http://schemas.openxmlformats.org/markup-compatibility/2006">
              <mc:Choice xmlns:v="urn:schemas-microsoft-com:vml" Requires="v">
                <p:oleObj spid="_x0000_s11269" name="公式" r:id="rId4" imgW="2222280" imgH="482400" progId="Equation.3">
                  <p:embed/>
                </p:oleObj>
              </mc:Choice>
              <mc:Fallback>
                <p:oleObj name="公式" r:id="rId4" imgW="2222280" imgH="482400" progId="Equation.3">
                  <p:embed/>
                  <p:pic>
                    <p:nvPicPr>
                      <p:cNvPr id="41472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3763963"/>
                        <a:ext cx="7127875" cy="153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4726" name="Rectangle 6"/>
          <p:cNvSpPr>
            <a:spLocks noChangeArrowheads="1"/>
          </p:cNvSpPr>
          <p:nvPr/>
        </p:nvSpPr>
        <p:spPr bwMode="auto">
          <a:xfrm>
            <a:off x="395288" y="2741613"/>
            <a:ext cx="6840537"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en-US" altLang="zh-CN">
              <a:solidFill>
                <a:schemeClr val="folHlink"/>
              </a:solidFill>
              <a:latin typeface="楷体_GB2312" pitchFamily="49" charset="-122"/>
              <a:ea typeface="楷体_GB2312" pitchFamily="49" charset="-122"/>
            </a:endParaRPr>
          </a:p>
          <a:p>
            <a:pPr eaLnBrk="0" hangingPunct="0"/>
            <a:r>
              <a:rPr lang="zh-CN" altLang="en-US">
                <a:solidFill>
                  <a:schemeClr val="folHlink"/>
                </a:solidFill>
                <a:latin typeface="楷体_GB2312" pitchFamily="49" charset="-122"/>
                <a:ea typeface="楷体_GB2312" pitchFamily="49" charset="-122"/>
                <a:cs typeface="Arial" panose="020B0604020202020204" pitchFamily="34" charset="0"/>
              </a:rPr>
              <a:t>解：</a:t>
            </a:r>
            <a:r>
              <a:rPr lang="zh-CN" altLang="en-US">
                <a:solidFill>
                  <a:schemeClr val="folHlink"/>
                </a:solidFill>
                <a:latin typeface="楷体_GB2312" pitchFamily="49" charset="-122"/>
                <a:ea typeface="楷体_GB2312" pitchFamily="49" charset="-122"/>
                <a:cs typeface="Times New Roman" panose="02020603050405020304" pitchFamily="18" charset="0"/>
              </a:rPr>
              <a:t>按题意，每位数据的时间为</a:t>
            </a:r>
            <a:endParaRPr lang="zh-CN" altLang="en-US">
              <a:solidFill>
                <a:schemeClr val="folHlink"/>
              </a:solidFill>
              <a:latin typeface="楷体_GB2312" pitchFamily="49" charset="-122"/>
              <a:ea typeface="楷体_GB2312" pitchFamily="49" charset="-122"/>
            </a:endParaRPr>
          </a:p>
          <a:p>
            <a:pPr eaLnBrk="0" hangingPunct="0"/>
            <a:endParaRPr lang="en-US" altLang="zh-CN">
              <a:solidFill>
                <a:schemeClr val="folHlink"/>
              </a:solidFill>
              <a:latin typeface="楷体_GB2312" pitchFamily="49" charset="-122"/>
              <a:ea typeface="楷体_GB2312"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4725"/>
                                        </p:tgtEl>
                                        <p:attrNameLst>
                                          <p:attrName>style.visibility</p:attrName>
                                        </p:attrNameLst>
                                      </p:cBhvr>
                                      <p:to>
                                        <p:strVal val="visible"/>
                                      </p:to>
                                    </p:set>
                                    <p:animEffect transition="in" filter="wipe(up)">
                                      <p:cBhvr>
                                        <p:cTn id="7" dur="500"/>
                                        <p:tgtEl>
                                          <p:spTgt spid="4147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4726"/>
                                        </p:tgtEl>
                                        <p:attrNameLst>
                                          <p:attrName>style.visibility</p:attrName>
                                        </p:attrNameLst>
                                      </p:cBhvr>
                                      <p:to>
                                        <p:strVal val="visible"/>
                                      </p:to>
                                    </p:set>
                                    <p:animEffect transition="in" filter="strips(downRight)">
                                      <p:cBhvr>
                                        <p:cTn id="12" dur="500"/>
                                        <p:tgtEl>
                                          <p:spTgt spid="4147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14724"/>
                                        </p:tgtEl>
                                        <p:attrNameLst>
                                          <p:attrName>style.visibility</p:attrName>
                                        </p:attrNameLst>
                                      </p:cBhvr>
                                      <p:to>
                                        <p:strVal val="visible"/>
                                      </p:to>
                                    </p:set>
                                    <p:animEffect transition="in" filter="strips(downRight)">
                                      <p:cBhvr>
                                        <p:cTn id="17" dur="500"/>
                                        <p:tgtEl>
                                          <p:spTgt spid="414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5" grpId="0"/>
      <p:bldP spid="4147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3470" name="Object 14"/>
          <p:cNvGraphicFramePr>
            <a:graphicFrameLocks noChangeAspect="1"/>
          </p:cNvGraphicFramePr>
          <p:nvPr/>
        </p:nvGraphicFramePr>
        <p:xfrm>
          <a:off x="1116013" y="1844675"/>
          <a:ext cx="6948487" cy="2671763"/>
        </p:xfrm>
        <a:graphic>
          <a:graphicData uri="http://schemas.openxmlformats.org/presentationml/2006/ole">
            <mc:AlternateContent xmlns:mc="http://schemas.openxmlformats.org/markup-compatibility/2006">
              <mc:Choice xmlns:v="urn:schemas-microsoft-com:vml" Requires="v">
                <p:oleObj spid="_x0000_s12296" name="图片" r:id="rId4" imgW="3406623" imgH="1300923" progId="Word.Picture.8">
                  <p:embed/>
                </p:oleObj>
              </mc:Choice>
              <mc:Fallback>
                <p:oleObj name="图片" r:id="rId4" imgW="3406623" imgH="1300923" progId="Word.Picture.8">
                  <p:embed/>
                  <p:pic>
                    <p:nvPicPr>
                      <p:cNvPr id="403470" name="Object 14"/>
                      <p:cNvPicPr>
                        <a:picLocks noChangeAspect="1" noChangeArrowheads="1"/>
                      </p:cNvPicPr>
                      <p:nvPr/>
                    </p:nvPicPr>
                    <p:blipFill>
                      <a:blip r:embed="rId5">
                        <a:extLst>
                          <a:ext uri="{28A0092B-C50C-407E-A947-70E740481C1C}">
                            <a14:useLocalDpi xmlns:a14="http://schemas.microsoft.com/office/drawing/2010/main" val="0"/>
                          </a:ext>
                        </a:extLst>
                      </a:blip>
                      <a:srcRect t="-1384"/>
                      <a:stretch>
                        <a:fillRect/>
                      </a:stretch>
                    </p:blipFill>
                    <p:spPr bwMode="auto">
                      <a:xfrm>
                        <a:off x="1116013" y="1844675"/>
                        <a:ext cx="6948487" cy="2671763"/>
                      </a:xfrm>
                      <a:prstGeom prst="rect">
                        <a:avLst/>
                      </a:prstGeom>
                      <a:solidFill>
                        <a:schemeClr val="bg1"/>
                      </a:solidFill>
                    </p:spPr>
                  </p:pic>
                </p:oleObj>
              </mc:Fallback>
            </mc:AlternateContent>
          </a:graphicData>
        </a:graphic>
      </p:graphicFrame>
      <p:sp>
        <p:nvSpPr>
          <p:cNvPr id="403461" name="Rectangle 5"/>
          <p:cNvSpPr>
            <a:spLocks noChangeArrowheads="1"/>
          </p:cNvSpPr>
          <p:nvPr/>
        </p:nvSpPr>
        <p:spPr bwMode="auto">
          <a:xfrm>
            <a:off x="611188" y="496888"/>
            <a:ext cx="3592512" cy="531812"/>
          </a:xfrm>
          <a:prstGeom prst="rect">
            <a:avLst/>
          </a:prstGeom>
          <a:noFill/>
          <a:ln w="12700">
            <a:solidFill>
              <a:srgbClr val="FFFFFF">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800">
                <a:solidFill>
                  <a:srgbClr val="040468"/>
                </a:solidFill>
                <a:latin typeface="楷体_GB2312" pitchFamily="49" charset="-122"/>
                <a:ea typeface="楷体_GB2312" pitchFamily="49" charset="-122"/>
              </a:rPr>
              <a:t>(2)</a:t>
            </a:r>
            <a:r>
              <a:rPr kumimoji="1" lang="zh-CN" altLang="en-US" sz="2800">
                <a:solidFill>
                  <a:srgbClr val="040468"/>
                </a:solidFill>
                <a:latin typeface="楷体_GB2312" pitchFamily="49" charset="-122"/>
                <a:ea typeface="楷体_GB2312" pitchFamily="49" charset="-122"/>
              </a:rPr>
              <a:t>周期性和非周期性</a:t>
            </a:r>
          </a:p>
        </p:txBody>
      </p:sp>
      <p:sp>
        <p:nvSpPr>
          <p:cNvPr id="403462" name="AutoShape 6"/>
          <p:cNvSpPr>
            <a:spLocks noChangeAspect="1" noChangeArrowheads="1" noTextEdit="1"/>
          </p:cNvSpPr>
          <p:nvPr/>
        </p:nvSpPr>
        <p:spPr bwMode="auto">
          <a:xfrm>
            <a:off x="1370013" y="1576388"/>
            <a:ext cx="6026150" cy="2287587"/>
          </a:xfrm>
          <a:prstGeom prst="rect">
            <a:avLst/>
          </a:prstGeom>
          <a:noFill/>
          <a:ln w="9525">
            <a:solidFill>
              <a:srgbClr val="FFFFFF">
                <a:alpha val="0"/>
              </a:srgbClr>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3463" name="Rectangle 7"/>
          <p:cNvSpPr>
            <a:spLocks noChangeArrowheads="1"/>
          </p:cNvSpPr>
          <p:nvPr/>
        </p:nvSpPr>
        <p:spPr bwMode="auto">
          <a:xfrm>
            <a:off x="2773363" y="3687763"/>
            <a:ext cx="138112" cy="314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p>
            <a:pPr algn="l"/>
            <a:r>
              <a:rPr lang="en-US" altLang="zh-CN" sz="2000">
                <a:solidFill>
                  <a:srgbClr val="040468"/>
                </a:solidFill>
                <a:latin typeface="楷体_GB2312" pitchFamily="49" charset="-122"/>
                <a:ea typeface="楷体_GB2312" pitchFamily="49" charset="-122"/>
              </a:rPr>
              <a:t> </a:t>
            </a:r>
            <a:endParaRPr lang="en-US" altLang="zh-CN" sz="2000" b="0">
              <a:solidFill>
                <a:srgbClr val="040468"/>
              </a:solidFill>
              <a:latin typeface="楷体_GB2312" pitchFamily="49" charset="-122"/>
              <a:ea typeface="楷体_GB2312" pitchFamily="49" charset="-122"/>
            </a:endParaRPr>
          </a:p>
        </p:txBody>
      </p:sp>
      <p:grpSp>
        <p:nvGrpSpPr>
          <p:cNvPr id="403464" name="Group 8"/>
          <p:cNvGrpSpPr>
            <a:grpSpLocks/>
          </p:cNvGrpSpPr>
          <p:nvPr/>
        </p:nvGrpSpPr>
        <p:grpSpPr bwMode="auto">
          <a:xfrm>
            <a:off x="842963" y="1865313"/>
            <a:ext cx="6864350" cy="4016375"/>
            <a:chOff x="1104" y="2160"/>
            <a:chExt cx="3648" cy="1872"/>
          </a:xfrm>
        </p:grpSpPr>
        <p:sp>
          <p:nvSpPr>
            <p:cNvPr id="403465" name="Text Box 9"/>
            <p:cNvSpPr txBox="1">
              <a:spLocks noChangeArrowheads="1"/>
            </p:cNvSpPr>
            <p:nvPr/>
          </p:nvSpPr>
          <p:spPr bwMode="auto">
            <a:xfrm>
              <a:off x="2352" y="3792"/>
              <a:ext cx="1056" cy="93"/>
            </a:xfrm>
            <a:prstGeom prst="rect">
              <a:avLst/>
            </a:prstGeom>
            <a:noFill/>
            <a:ln w="19050">
              <a:solidFill>
                <a:schemeClr val="bg1"/>
              </a:solidFill>
              <a:miter lim="800000"/>
              <a:headEnd/>
              <a:tailEnd/>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lnSpc>
                  <a:spcPct val="90000"/>
                </a:lnSpc>
                <a:spcBef>
                  <a:spcPct val="50000"/>
                </a:spcBef>
              </a:pPr>
              <a:endParaRPr kumimoji="1" lang="en-GB" altLang="zh-CN" sz="2000" baseline="-25000">
                <a:solidFill>
                  <a:srgbClr val="040468"/>
                </a:solidFill>
                <a:latin typeface="楷体_GB2312" pitchFamily="49" charset="-122"/>
                <a:ea typeface="楷体_GB2312" pitchFamily="49" charset="-122"/>
              </a:endParaRPr>
            </a:p>
          </p:txBody>
        </p:sp>
        <p:sp>
          <p:nvSpPr>
            <p:cNvPr id="403466" name="Rectangle 10"/>
            <p:cNvSpPr>
              <a:spLocks noChangeArrowheads="1"/>
            </p:cNvSpPr>
            <p:nvPr/>
          </p:nvSpPr>
          <p:spPr bwMode="auto">
            <a:xfrm>
              <a:off x="1104" y="2160"/>
              <a:ext cx="3648" cy="1872"/>
            </a:xfrm>
            <a:prstGeom prst="rect">
              <a:avLst/>
            </a:prstGeom>
            <a:noFill/>
            <a:ln w="19050">
              <a:solidFill>
                <a:srgbClr val="FFFFFF">
                  <a:alpha val="0"/>
                </a:srgbClr>
              </a:solidFill>
              <a:miter lim="800000"/>
              <a:headEnd/>
              <a:tailEnd/>
            </a:ln>
            <a:effectLst/>
            <a:extLst>
              <a:ext uri="{909E8E84-426E-40DD-AFC4-6F175D3DCCD1}">
                <a14:hiddenFill xmlns:a14="http://schemas.microsoft.com/office/drawing/2010/main">
                  <a:solidFill>
                    <a:srgbClr val="FFCC99">
                      <a:alpha val="0"/>
                    </a:srgbClr>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endParaRPr lang="zh-CN" altLang="en-US"/>
            </a:p>
          </p:txBody>
        </p:sp>
      </p:grpSp>
      <p:sp>
        <p:nvSpPr>
          <p:cNvPr id="403467" name="AutoShape 11"/>
          <p:cNvSpPr>
            <a:spLocks noChangeArrowheads="1"/>
          </p:cNvSpPr>
          <p:nvPr/>
        </p:nvSpPr>
        <p:spPr bwMode="auto">
          <a:xfrm>
            <a:off x="5076825" y="1052513"/>
            <a:ext cx="2808288" cy="676275"/>
          </a:xfrm>
          <a:prstGeom prst="wedgeRoundRectCallout">
            <a:avLst>
              <a:gd name="adj1" fmla="val -51468"/>
              <a:gd name="adj2" fmla="val 151644"/>
              <a:gd name="adj3" fmla="val 16667"/>
            </a:avLst>
          </a:prstGeom>
          <a:noFill/>
          <a:ln w="19050">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a:spcBef>
                <a:spcPct val="50000"/>
              </a:spcBef>
            </a:pPr>
            <a:r>
              <a:rPr kumimoji="1" lang="zh-CN" altLang="en-US" sz="2400">
                <a:solidFill>
                  <a:srgbClr val="040468"/>
                </a:solidFill>
                <a:latin typeface="楷体_GB2312" pitchFamily="49" charset="-122"/>
                <a:ea typeface="楷体_GB2312" pitchFamily="49" charset="-122"/>
              </a:rPr>
              <a:t>周期性数字波形</a:t>
            </a:r>
          </a:p>
          <a:p>
            <a:pPr>
              <a:spcBef>
                <a:spcPct val="50000"/>
              </a:spcBef>
            </a:pPr>
            <a:endParaRPr kumimoji="1" lang="en-US" altLang="zh-CN" sz="2400">
              <a:solidFill>
                <a:srgbClr val="040468"/>
              </a:solidFill>
              <a:latin typeface="楷体_GB2312" pitchFamily="49" charset="-122"/>
              <a:ea typeface="楷体_GB2312" pitchFamily="49" charset="-122"/>
            </a:endParaRPr>
          </a:p>
        </p:txBody>
      </p:sp>
      <p:sp>
        <p:nvSpPr>
          <p:cNvPr id="403468" name="AutoShape 12"/>
          <p:cNvSpPr>
            <a:spLocks noChangeArrowheads="1"/>
          </p:cNvSpPr>
          <p:nvPr/>
        </p:nvSpPr>
        <p:spPr bwMode="auto">
          <a:xfrm>
            <a:off x="5364163" y="4652963"/>
            <a:ext cx="2916237" cy="381000"/>
          </a:xfrm>
          <a:prstGeom prst="wedgeRoundRectCallout">
            <a:avLst>
              <a:gd name="adj1" fmla="val -62032"/>
              <a:gd name="adj2" fmla="val -202917"/>
              <a:gd name="adj3" fmla="val 16667"/>
            </a:avLst>
          </a:prstGeom>
          <a:noFill/>
          <a:ln w="19050">
            <a:solidFill>
              <a:srgbClr val="FF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a:spcBef>
                <a:spcPct val="50000"/>
              </a:spcBef>
            </a:pPr>
            <a:r>
              <a:rPr kumimoji="1" lang="zh-CN" altLang="en-US" sz="2400">
                <a:solidFill>
                  <a:srgbClr val="040468"/>
                </a:solidFill>
                <a:latin typeface="楷体_GB2312" pitchFamily="49" charset="-122"/>
                <a:ea typeface="楷体_GB2312" pitchFamily="49" charset="-122"/>
              </a:rPr>
              <a:t>非周期性数字波形</a:t>
            </a:r>
          </a:p>
          <a:p>
            <a:pPr>
              <a:spcBef>
                <a:spcPct val="50000"/>
              </a:spcBef>
            </a:pPr>
            <a:endParaRPr kumimoji="1" lang="en-US" altLang="zh-CN" sz="2400">
              <a:solidFill>
                <a:srgbClr val="040468"/>
              </a:solidFill>
              <a:latin typeface="楷体_GB2312" pitchFamily="49" charset="-122"/>
              <a:ea typeface="楷体_GB2312" pitchFamily="49" charset="-122"/>
            </a:endParaRPr>
          </a:p>
        </p:txBody>
      </p:sp>
      <p:sp>
        <p:nvSpPr>
          <p:cNvPr id="403469" name="Rectangle 13"/>
          <p:cNvSpPr>
            <a:spLocks noChangeArrowheads="1"/>
          </p:cNvSpPr>
          <p:nvPr/>
        </p:nvSpPr>
        <p:spPr bwMode="auto">
          <a:xfrm>
            <a:off x="3881438" y="3030538"/>
            <a:ext cx="114776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1000" b="0">
                <a:latin typeface="Times New Roman" panose="02020603050405020304" pitchFamily="18" charset="0"/>
                <a:ea typeface="华康简宋" charset="-122"/>
                <a:cs typeface="Times New Roman" panose="02020603050405020304" pitchFamily="18" charset="0"/>
              </a:rPr>
              <a:t>	</a:t>
            </a:r>
            <a:r>
              <a:rPr kumimoji="1" lang="en-US" altLang="zh-CN" sz="1100" b="0">
                <a:latin typeface="Verdana" panose="020B0604030504040204" pitchFamily="34" charset="0"/>
                <a:ea typeface="华康简宋" charset="-122"/>
                <a:cs typeface="Times New Roman" panose="02020603050405020304" pitchFamily="18" charset="0"/>
              </a:rPr>
              <a:t> </a:t>
            </a:r>
            <a:endParaRPr kumimoji="1" lang="en-US" altLang="zh-CN" sz="2400" b="0">
              <a:latin typeface="Times New Roman" panose="02020603050405020304" pitchFamily="18" charset="0"/>
              <a:ea typeface="华康简宋" charset="-122"/>
              <a:cs typeface="Times New Roman" panose="02020603050405020304" pitchFamily="18" charset="0"/>
            </a:endParaRPr>
          </a:p>
        </p:txBody>
      </p:sp>
      <p:sp>
        <p:nvSpPr>
          <p:cNvPr id="403471" name="Rectangle 15"/>
          <p:cNvSpPr>
            <a:spLocks noChangeArrowheads="1"/>
          </p:cNvSpPr>
          <p:nvPr/>
        </p:nvSpPr>
        <p:spPr bwMode="auto">
          <a:xfrm>
            <a:off x="0" y="27670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403472" name="Group 16"/>
          <p:cNvGrpSpPr>
            <a:grpSpLocks/>
          </p:cNvGrpSpPr>
          <p:nvPr/>
        </p:nvGrpSpPr>
        <p:grpSpPr bwMode="auto">
          <a:xfrm>
            <a:off x="1979613" y="5229225"/>
            <a:ext cx="3957637" cy="993775"/>
            <a:chOff x="1338" y="3317"/>
            <a:chExt cx="2493" cy="626"/>
          </a:xfrm>
        </p:grpSpPr>
        <p:sp>
          <p:nvSpPr>
            <p:cNvPr id="403473" name="Rectangle 17"/>
            <p:cNvSpPr>
              <a:spLocks noChangeArrowheads="1"/>
            </p:cNvSpPr>
            <p:nvPr/>
          </p:nvSpPr>
          <p:spPr bwMode="auto">
            <a:xfrm>
              <a:off x="1338" y="3475"/>
              <a:ext cx="127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sz="1000" b="0" i="1">
                  <a:latin typeface="Times New Roman" panose="02020603050405020304" pitchFamily="18" charset="0"/>
                  <a:ea typeface="华康简宋" charset="-122"/>
                  <a:cs typeface="Times New Roman" panose="02020603050405020304" pitchFamily="18" charset="0"/>
                </a:rPr>
                <a:t>	</a:t>
              </a:r>
              <a:r>
                <a:rPr kumimoji="1" lang="en-US" altLang="zh-CN" sz="2400" b="0" i="1">
                  <a:latin typeface="Times New Roman" panose="02020603050405020304" pitchFamily="18" charset="0"/>
                  <a:ea typeface="华康简宋" charset="-122"/>
                  <a:cs typeface="Times New Roman" panose="02020603050405020304" pitchFamily="18" charset="0"/>
                </a:rPr>
                <a:t>q</a:t>
              </a:r>
              <a:r>
                <a:rPr kumimoji="1" lang="en-US" altLang="zh-CN" sz="2400" b="0">
                  <a:latin typeface="Times New Roman" panose="02020603050405020304" pitchFamily="18" charset="0"/>
                  <a:ea typeface="华康简宋" charset="-122"/>
                  <a:cs typeface="Times New Roman" panose="02020603050405020304" pitchFamily="18" charset="0"/>
                </a:rPr>
                <a:t>(%)</a:t>
              </a:r>
            </a:p>
          </p:txBody>
        </p:sp>
        <p:graphicFrame>
          <p:nvGraphicFramePr>
            <p:cNvPr id="403474" name="Object 18"/>
            <p:cNvGraphicFramePr>
              <a:graphicFrameLocks noChangeAspect="1"/>
            </p:cNvGraphicFramePr>
            <p:nvPr/>
          </p:nvGraphicFramePr>
          <p:xfrm>
            <a:off x="2564" y="3317"/>
            <a:ext cx="1267" cy="626"/>
          </p:xfrm>
          <a:graphic>
            <a:graphicData uri="http://schemas.openxmlformats.org/presentationml/2006/ole">
              <mc:AlternateContent xmlns:mc="http://schemas.openxmlformats.org/markup-compatibility/2006">
                <mc:Choice xmlns:v="urn:schemas-microsoft-com:vml" Requires="v">
                  <p:oleObj spid="_x0000_s12297" name="公式" r:id="rId6" imgW="698400" imgH="342720" progId="Equation.3">
                    <p:embed/>
                  </p:oleObj>
                </mc:Choice>
                <mc:Fallback>
                  <p:oleObj name="公式" r:id="rId6" imgW="698400" imgH="342720" progId="Equation.3">
                    <p:embed/>
                    <p:pic>
                      <p:nvPicPr>
                        <p:cNvPr id="403474"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4" y="3317"/>
                          <a:ext cx="1267" cy="6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03467"/>
                                        </p:tgtEl>
                                        <p:attrNameLst>
                                          <p:attrName>style.visibility</p:attrName>
                                        </p:attrNameLst>
                                      </p:cBhvr>
                                      <p:to>
                                        <p:strVal val="visible"/>
                                      </p:to>
                                    </p:set>
                                    <p:animEffect transition="in" filter="strips(downLeft)">
                                      <p:cBhvr>
                                        <p:cTn id="7" dur="500"/>
                                        <p:tgtEl>
                                          <p:spTgt spid="4034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03468"/>
                                        </p:tgtEl>
                                        <p:attrNameLst>
                                          <p:attrName>style.visibility</p:attrName>
                                        </p:attrNameLst>
                                      </p:cBhvr>
                                      <p:to>
                                        <p:strVal val="visible"/>
                                      </p:to>
                                    </p:set>
                                    <p:animEffect transition="in" filter="strips(downLeft)">
                                      <p:cBhvr>
                                        <p:cTn id="12" dur="500"/>
                                        <p:tgtEl>
                                          <p:spTgt spid="4034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3472"/>
                                        </p:tgtEl>
                                        <p:attrNameLst>
                                          <p:attrName>style.visibility</p:attrName>
                                        </p:attrNameLst>
                                      </p:cBhvr>
                                      <p:to>
                                        <p:strVal val="visible"/>
                                      </p:to>
                                    </p:set>
                                    <p:animEffect transition="in" filter="wipe(left)">
                                      <p:cBhvr>
                                        <p:cTn id="17" dur="500"/>
                                        <p:tgtEl>
                                          <p:spTgt spid="403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7" grpId="0" animBg="1"/>
      <p:bldP spid="40346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701" name="Rectangle 5"/>
          <p:cNvSpPr>
            <a:spLocks noChangeArrowheads="1"/>
          </p:cNvSpPr>
          <p:nvPr/>
        </p:nvSpPr>
        <p:spPr bwMode="auto">
          <a:xfrm>
            <a:off x="0" y="1412875"/>
            <a:ext cx="9159875"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80000"/>
              </a:lnSpc>
            </a:pPr>
            <a:r>
              <a:rPr lang="zh-CN" altLang="en-US">
                <a:solidFill>
                  <a:schemeClr val="folHlink"/>
                </a:solidFill>
                <a:ea typeface="楷体_GB2312" pitchFamily="49" charset="-122"/>
                <a:cs typeface="Arial" panose="020B0604020202020204" pitchFamily="34" charset="0"/>
              </a:rPr>
              <a:t>例</a:t>
            </a:r>
            <a:r>
              <a:rPr lang="en-US" altLang="zh-CN">
                <a:solidFill>
                  <a:schemeClr val="folHlink"/>
                </a:solidFill>
                <a:ea typeface="楷体_GB2312" pitchFamily="49" charset="-122"/>
                <a:cs typeface="Arial" panose="020B0604020202020204" pitchFamily="34" charset="0"/>
              </a:rPr>
              <a:t>1.1.2</a:t>
            </a:r>
            <a:r>
              <a:rPr lang="en-US" altLang="zh-CN">
                <a:solidFill>
                  <a:schemeClr val="folHlink"/>
                </a:solidFill>
                <a:ea typeface="楷体_GB2312" pitchFamily="49" charset="-122"/>
                <a:cs typeface="Times New Roman" panose="02020603050405020304" pitchFamily="18" charset="0"/>
              </a:rPr>
              <a:t>  </a:t>
            </a:r>
            <a:r>
              <a:rPr lang="zh-CN" altLang="en-US">
                <a:solidFill>
                  <a:schemeClr val="folHlink"/>
                </a:solidFill>
                <a:ea typeface="楷体_GB2312" pitchFamily="49" charset="-122"/>
                <a:cs typeface="Times New Roman" panose="02020603050405020304" pitchFamily="18" charset="0"/>
              </a:rPr>
              <a:t>设周期性数字波形的高电平持续</a:t>
            </a:r>
            <a:r>
              <a:rPr lang="en-US" altLang="zh-CN">
                <a:solidFill>
                  <a:schemeClr val="folHlink"/>
                </a:solidFill>
                <a:ea typeface="楷体_GB2312" pitchFamily="49" charset="-122"/>
                <a:cs typeface="Times New Roman" panose="02020603050405020304" pitchFamily="18" charset="0"/>
              </a:rPr>
              <a:t>6ms</a:t>
            </a:r>
            <a:r>
              <a:rPr lang="zh-CN" altLang="en-US">
                <a:solidFill>
                  <a:schemeClr val="folHlink"/>
                </a:solidFill>
                <a:ea typeface="楷体_GB2312" pitchFamily="49" charset="-122"/>
                <a:cs typeface="Times New Roman" panose="02020603050405020304" pitchFamily="18" charset="0"/>
              </a:rPr>
              <a:t>，低电平持续</a:t>
            </a:r>
            <a:r>
              <a:rPr lang="en-US" altLang="zh-CN">
                <a:solidFill>
                  <a:schemeClr val="folHlink"/>
                </a:solidFill>
                <a:ea typeface="楷体_GB2312" pitchFamily="49" charset="-122"/>
                <a:cs typeface="Times New Roman" panose="02020603050405020304" pitchFamily="18" charset="0"/>
              </a:rPr>
              <a:t>10ms</a:t>
            </a:r>
            <a:r>
              <a:rPr lang="zh-CN" altLang="en-US">
                <a:solidFill>
                  <a:schemeClr val="folHlink"/>
                </a:solidFill>
                <a:ea typeface="楷体_GB2312" pitchFamily="49" charset="-122"/>
                <a:cs typeface="Times New Roman" panose="02020603050405020304" pitchFamily="18" charset="0"/>
              </a:rPr>
              <a:t>，</a:t>
            </a:r>
          </a:p>
          <a:p>
            <a:pPr>
              <a:lnSpc>
                <a:spcPct val="180000"/>
              </a:lnSpc>
            </a:pPr>
            <a:r>
              <a:rPr lang="zh-CN" altLang="en-US">
                <a:solidFill>
                  <a:schemeClr val="folHlink"/>
                </a:solidFill>
                <a:ea typeface="楷体_GB2312" pitchFamily="49" charset="-122"/>
                <a:cs typeface="Times New Roman" panose="02020603050405020304" pitchFamily="18" charset="0"/>
              </a:rPr>
              <a:t>求占空比</a:t>
            </a:r>
            <a:r>
              <a:rPr lang="en-US" altLang="zh-CN" i="1">
                <a:solidFill>
                  <a:schemeClr val="folHlink"/>
                </a:solidFill>
                <a:ea typeface="楷体_GB2312" pitchFamily="49" charset="-122"/>
                <a:cs typeface="Times New Roman" panose="02020603050405020304" pitchFamily="18" charset="0"/>
              </a:rPr>
              <a:t>q</a:t>
            </a:r>
            <a:r>
              <a:rPr lang="zh-CN" altLang="en-US">
                <a:solidFill>
                  <a:schemeClr val="folHlink"/>
                </a:solidFill>
                <a:ea typeface="楷体_GB2312" pitchFamily="49" charset="-122"/>
                <a:cs typeface="Times New Roman" panose="02020603050405020304" pitchFamily="18" charset="0"/>
              </a:rPr>
              <a:t>。</a:t>
            </a:r>
            <a:endParaRPr lang="zh-CN" altLang="en-US">
              <a:solidFill>
                <a:schemeClr val="folHlink"/>
              </a:solidFill>
              <a:ea typeface="楷体_GB2312" pitchFamily="49" charset="-122"/>
            </a:endParaRPr>
          </a:p>
        </p:txBody>
      </p:sp>
      <p:graphicFrame>
        <p:nvGraphicFramePr>
          <p:cNvPr id="413700" name="Object 4"/>
          <p:cNvGraphicFramePr>
            <a:graphicFrameLocks noChangeAspect="1"/>
          </p:cNvGraphicFramePr>
          <p:nvPr/>
        </p:nvGraphicFramePr>
        <p:xfrm>
          <a:off x="2771775" y="4221163"/>
          <a:ext cx="3532188" cy="855662"/>
        </p:xfrm>
        <a:graphic>
          <a:graphicData uri="http://schemas.openxmlformats.org/presentationml/2006/ole">
            <mc:AlternateContent xmlns:mc="http://schemas.openxmlformats.org/markup-compatibility/2006">
              <mc:Choice xmlns:v="urn:schemas-microsoft-com:vml" Requires="v">
                <p:oleObj spid="_x0000_s13317" name="公式" r:id="rId4" imgW="1396800" imgH="342720" progId="Equation.3">
                  <p:embed/>
                </p:oleObj>
              </mc:Choice>
              <mc:Fallback>
                <p:oleObj name="公式" r:id="rId4" imgW="1396800" imgH="342720" progId="Equation.3">
                  <p:embed/>
                  <p:pic>
                    <p:nvPicPr>
                      <p:cNvPr id="41370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4221163"/>
                        <a:ext cx="3532188" cy="855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3704" name="Rectangle 8"/>
          <p:cNvSpPr>
            <a:spLocks noChangeArrowheads="1"/>
          </p:cNvSpPr>
          <p:nvPr/>
        </p:nvSpPr>
        <p:spPr bwMode="auto">
          <a:xfrm>
            <a:off x="0" y="3141663"/>
            <a:ext cx="88709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0" hangingPunct="0"/>
            <a:r>
              <a:rPr lang="zh-CN" altLang="en-US">
                <a:solidFill>
                  <a:schemeClr val="folHlink"/>
                </a:solidFill>
                <a:ea typeface="楷体_GB2312" pitchFamily="49" charset="-122"/>
                <a:cs typeface="Arial" panose="020B0604020202020204" pitchFamily="34" charset="0"/>
              </a:rPr>
              <a:t>解：</a:t>
            </a:r>
            <a:r>
              <a:rPr lang="zh-CN" altLang="en-US">
                <a:solidFill>
                  <a:schemeClr val="folHlink"/>
                </a:solidFill>
                <a:ea typeface="楷体_GB2312" pitchFamily="49" charset="-122"/>
                <a:cs typeface="Times New Roman" panose="02020603050405020304" pitchFamily="18" charset="0"/>
              </a:rPr>
              <a:t>因数字波形的脉冲宽度</a:t>
            </a:r>
            <a:r>
              <a:rPr lang="en-US" altLang="zh-CN" i="1">
                <a:solidFill>
                  <a:schemeClr val="folHlink"/>
                </a:solidFill>
                <a:ea typeface="楷体_GB2312" pitchFamily="49" charset="-122"/>
                <a:cs typeface="Times New Roman" panose="02020603050405020304" pitchFamily="18" charset="0"/>
              </a:rPr>
              <a:t>t</a:t>
            </a:r>
            <a:r>
              <a:rPr lang="en-US" altLang="zh-CN" baseline="-30000">
                <a:solidFill>
                  <a:schemeClr val="folHlink"/>
                </a:solidFill>
                <a:ea typeface="楷体_GB2312" pitchFamily="49" charset="-122"/>
                <a:cs typeface="Times New Roman" panose="02020603050405020304" pitchFamily="18" charset="0"/>
              </a:rPr>
              <a:t>w</a:t>
            </a:r>
            <a:r>
              <a:rPr lang="en-US" altLang="zh-CN">
                <a:solidFill>
                  <a:schemeClr val="folHlink"/>
                </a:solidFill>
                <a:ea typeface="楷体_GB2312" pitchFamily="49" charset="-122"/>
                <a:cs typeface="Times New Roman" panose="02020603050405020304" pitchFamily="18" charset="0"/>
              </a:rPr>
              <a:t>=6ms</a:t>
            </a:r>
            <a:r>
              <a:rPr lang="zh-CN" altLang="en-US">
                <a:solidFill>
                  <a:schemeClr val="folHlink"/>
                </a:solidFill>
                <a:ea typeface="楷体_GB2312" pitchFamily="49" charset="-122"/>
                <a:cs typeface="Times New Roman" panose="02020603050405020304" pitchFamily="18" charset="0"/>
              </a:rPr>
              <a:t>，周期</a:t>
            </a:r>
            <a:r>
              <a:rPr lang="en-US" altLang="zh-CN" i="1">
                <a:solidFill>
                  <a:schemeClr val="folHlink"/>
                </a:solidFill>
                <a:ea typeface="楷体_GB2312" pitchFamily="49" charset="-122"/>
                <a:cs typeface="Times New Roman" panose="02020603050405020304" pitchFamily="18" charset="0"/>
              </a:rPr>
              <a:t>T</a:t>
            </a:r>
            <a:r>
              <a:rPr lang="en-US" altLang="zh-CN">
                <a:solidFill>
                  <a:schemeClr val="folHlink"/>
                </a:solidFill>
                <a:ea typeface="楷体_GB2312" pitchFamily="49" charset="-122"/>
                <a:cs typeface="Times New Roman" panose="02020603050405020304" pitchFamily="18" charset="0"/>
              </a:rPr>
              <a:t>=6ms+10ms=16ms</a:t>
            </a:r>
            <a:r>
              <a:rPr lang="zh-CN" altLang="en-US">
                <a:solidFill>
                  <a:schemeClr val="folHlink"/>
                </a:solidFill>
                <a:ea typeface="楷体_GB2312" pitchFamily="49" charset="-122"/>
                <a:cs typeface="Times New Roman" panose="02020603050405020304" pitchFamily="18" charset="0"/>
              </a:rPr>
              <a:t>。</a:t>
            </a:r>
            <a:endParaRPr lang="zh-CN" altLang="en-US">
              <a:solidFill>
                <a:schemeClr val="folHlink"/>
              </a:solidFill>
              <a:ea typeface="楷体_GB2312" pitchFamily="49" charset="-122"/>
            </a:endParaRPr>
          </a:p>
          <a:p>
            <a:pPr algn="ctr" eaLnBrk="0" hangingPunct="0"/>
            <a:endParaRPr lang="en-US" altLang="zh-CN">
              <a:solidFill>
                <a:schemeClr val="folHlink"/>
              </a:solidFill>
              <a:ea typeface="楷体_GB2312" pitchFamily="49"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3701"/>
                                        </p:tgtEl>
                                        <p:attrNameLst>
                                          <p:attrName>style.visibility</p:attrName>
                                        </p:attrNameLst>
                                      </p:cBhvr>
                                      <p:to>
                                        <p:strVal val="visible"/>
                                      </p:to>
                                    </p:set>
                                    <p:animEffect transition="in" filter="wipe(up)">
                                      <p:cBhvr>
                                        <p:cTn id="7" dur="500"/>
                                        <p:tgtEl>
                                          <p:spTgt spid="4137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3704"/>
                                        </p:tgtEl>
                                        <p:attrNameLst>
                                          <p:attrName>style.visibility</p:attrName>
                                        </p:attrNameLst>
                                      </p:cBhvr>
                                      <p:to>
                                        <p:strVal val="visible"/>
                                      </p:to>
                                    </p:set>
                                    <p:animEffect transition="in" filter="strips(downRight)">
                                      <p:cBhvr>
                                        <p:cTn id="12" dur="500"/>
                                        <p:tgtEl>
                                          <p:spTgt spid="4137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13700"/>
                                        </p:tgtEl>
                                        <p:attrNameLst>
                                          <p:attrName>style.visibility</p:attrName>
                                        </p:attrNameLst>
                                      </p:cBhvr>
                                      <p:to>
                                        <p:strVal val="visible"/>
                                      </p:to>
                                    </p:set>
                                    <p:animEffect transition="in" filter="strips(downRight)">
                                      <p:cBhvr>
                                        <p:cTn id="17" dur="500"/>
                                        <p:tgtEl>
                                          <p:spTgt spid="413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1" grpId="0"/>
      <p:bldP spid="41370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4487" name="Object 7"/>
          <p:cNvGraphicFramePr>
            <a:graphicFrameLocks noChangeAspect="1"/>
          </p:cNvGraphicFramePr>
          <p:nvPr/>
        </p:nvGraphicFramePr>
        <p:xfrm>
          <a:off x="755650" y="1484313"/>
          <a:ext cx="7524750" cy="4249737"/>
        </p:xfrm>
        <a:graphic>
          <a:graphicData uri="http://schemas.openxmlformats.org/presentationml/2006/ole">
            <mc:AlternateContent xmlns:mc="http://schemas.openxmlformats.org/markup-compatibility/2006">
              <mc:Choice xmlns:v="urn:schemas-microsoft-com:vml" Requires="v">
                <p:oleObj spid="_x0000_s14341" name="Image" r:id="rId5" imgW="21476190" imgH="10180952" progId="Photoshop.Image.8">
                  <p:embed/>
                </p:oleObj>
              </mc:Choice>
              <mc:Fallback>
                <p:oleObj name="Image" r:id="rId5" imgW="21476190" imgH="10180952" progId="Photoshop.Image.8">
                  <p:embed/>
                  <p:pic>
                    <p:nvPicPr>
                      <p:cNvPr id="404487"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1484313"/>
                        <a:ext cx="7524750" cy="424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4484" name="Rectangle 4"/>
          <p:cNvSpPr>
            <a:spLocks noChangeArrowheads="1"/>
          </p:cNvSpPr>
          <p:nvPr/>
        </p:nvSpPr>
        <p:spPr bwMode="auto">
          <a:xfrm>
            <a:off x="0" y="3068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88900" cmpd="tri"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4485" name="Text Box 5"/>
          <p:cNvSpPr txBox="1">
            <a:spLocks noChangeArrowheads="1"/>
          </p:cNvSpPr>
          <p:nvPr/>
        </p:nvSpPr>
        <p:spPr bwMode="auto">
          <a:xfrm>
            <a:off x="971550" y="1945872"/>
            <a:ext cx="3152775" cy="470706"/>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l">
              <a:lnSpc>
                <a:spcPct val="120000"/>
              </a:lnSpc>
            </a:pPr>
            <a:r>
              <a:rPr kumimoji="1" lang="zh-CN" altLang="en-US" sz="2400" dirty="0">
                <a:solidFill>
                  <a:srgbClr val="000066"/>
                </a:solidFill>
                <a:latin typeface="方正姚体" panose="02010601030101010101" pitchFamily="2" charset="-122"/>
                <a:ea typeface="方正姚体" panose="02010601030101010101" pitchFamily="2" charset="-122"/>
              </a:rPr>
              <a:t>非理想脉冲波形</a:t>
            </a:r>
          </a:p>
        </p:txBody>
      </p:sp>
      <p:grpSp>
        <p:nvGrpSpPr>
          <p:cNvPr id="404488" name="Group 8"/>
          <p:cNvGrpSpPr>
            <a:grpSpLocks/>
          </p:cNvGrpSpPr>
          <p:nvPr/>
        </p:nvGrpSpPr>
        <p:grpSpPr bwMode="auto">
          <a:xfrm>
            <a:off x="1981200" y="2924175"/>
            <a:ext cx="5975350" cy="1800225"/>
            <a:chOff x="1196" y="2010"/>
            <a:chExt cx="3339" cy="1491"/>
          </a:xfrm>
        </p:grpSpPr>
        <p:sp>
          <p:nvSpPr>
            <p:cNvPr id="404489" name="Line 9"/>
            <p:cNvSpPr>
              <a:spLocks noChangeShapeType="1"/>
            </p:cNvSpPr>
            <p:nvPr/>
          </p:nvSpPr>
          <p:spPr bwMode="auto">
            <a:xfrm flipV="1">
              <a:off x="1196" y="3483"/>
              <a:ext cx="1015" cy="18"/>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4490" name="Line 10"/>
            <p:cNvSpPr>
              <a:spLocks noChangeShapeType="1"/>
            </p:cNvSpPr>
            <p:nvPr/>
          </p:nvSpPr>
          <p:spPr bwMode="auto">
            <a:xfrm>
              <a:off x="3566" y="2023"/>
              <a:ext cx="8" cy="146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4491" name="Line 11"/>
            <p:cNvSpPr>
              <a:spLocks noChangeShapeType="1"/>
            </p:cNvSpPr>
            <p:nvPr/>
          </p:nvSpPr>
          <p:spPr bwMode="auto">
            <a:xfrm flipH="1">
              <a:off x="2216" y="2010"/>
              <a:ext cx="1368" cy="2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4492" name="Line 12"/>
            <p:cNvSpPr>
              <a:spLocks noChangeShapeType="1"/>
            </p:cNvSpPr>
            <p:nvPr/>
          </p:nvSpPr>
          <p:spPr bwMode="auto">
            <a:xfrm flipH="1">
              <a:off x="2222" y="2040"/>
              <a:ext cx="9" cy="1452"/>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4493" name="Line 13"/>
            <p:cNvSpPr>
              <a:spLocks noChangeShapeType="1"/>
            </p:cNvSpPr>
            <p:nvPr/>
          </p:nvSpPr>
          <p:spPr bwMode="auto">
            <a:xfrm>
              <a:off x="3566" y="3492"/>
              <a:ext cx="969"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404494" name="Text Box 14"/>
          <p:cNvSpPr txBox="1">
            <a:spLocks noChangeArrowheads="1"/>
          </p:cNvSpPr>
          <p:nvPr/>
        </p:nvSpPr>
        <p:spPr bwMode="auto">
          <a:xfrm>
            <a:off x="971550" y="1442634"/>
            <a:ext cx="3152775" cy="470706"/>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l">
              <a:lnSpc>
                <a:spcPct val="120000"/>
              </a:lnSpc>
            </a:pPr>
            <a:r>
              <a:rPr kumimoji="1" lang="zh-CN" altLang="en-US" sz="2400">
                <a:solidFill>
                  <a:srgbClr val="000066"/>
                </a:solidFill>
                <a:latin typeface="方正姚体" panose="02010601030101010101" pitchFamily="2" charset="-122"/>
                <a:ea typeface="方正姚体" panose="02010601030101010101" pitchFamily="2" charset="-122"/>
              </a:rPr>
              <a:t>理想脉冲波形</a:t>
            </a:r>
          </a:p>
        </p:txBody>
      </p:sp>
      <p:sp>
        <p:nvSpPr>
          <p:cNvPr id="2" name="标题 1">
            <a:extLst>
              <a:ext uri="{FF2B5EF4-FFF2-40B4-BE49-F238E27FC236}">
                <a16:creationId xmlns:a16="http://schemas.microsoft.com/office/drawing/2014/main" id="{7369A69D-100D-4AD6-B25B-201A5687A38C}"/>
              </a:ext>
            </a:extLst>
          </p:cNvPr>
          <p:cNvSpPr>
            <a:spLocks noGrp="1"/>
          </p:cNvSpPr>
          <p:nvPr>
            <p:ph type="title"/>
          </p:nvPr>
        </p:nvSpPr>
        <p:spPr>
          <a:xfrm>
            <a:off x="685800" y="484632"/>
            <a:ext cx="7772400" cy="639318"/>
          </a:xfrm>
        </p:spPr>
        <p:txBody>
          <a:bodyPr>
            <a:normAutofit fontScale="90000"/>
          </a:bodyPr>
          <a:lstStyle/>
          <a:p>
            <a:r>
              <a:rPr kumimoji="1" lang="en-US" altLang="zh-CN" sz="4400" dirty="0">
                <a:solidFill>
                  <a:srgbClr val="000066"/>
                </a:solidFill>
                <a:latin typeface="方正姚体" panose="02010601030101010101" pitchFamily="2" charset="-122"/>
                <a:ea typeface="方正姚体" panose="02010601030101010101" pitchFamily="2" charset="-122"/>
              </a:rPr>
              <a:t>(3)</a:t>
            </a:r>
            <a:r>
              <a:rPr kumimoji="1" lang="zh-CN" altLang="en-US" sz="4400" dirty="0">
                <a:solidFill>
                  <a:srgbClr val="000066"/>
                </a:solidFill>
                <a:latin typeface="方正姚体" panose="02010601030101010101" pitchFamily="2" charset="-122"/>
                <a:ea typeface="方正姚体" panose="02010601030101010101" pitchFamily="2" charset="-122"/>
              </a:rPr>
              <a:t>实际脉冲波形及主要参数</a:t>
            </a:r>
            <a:endParaRPr lang="zh-CN" altLang="en-US" dirty="0">
              <a:latin typeface="方正姚体" panose="02010601030101010101" pitchFamily="2" charset="-122"/>
              <a:ea typeface="方正姚体" panose="02010601030101010101" pitchFamily="2"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4494"/>
                                        </p:tgtEl>
                                        <p:attrNameLst>
                                          <p:attrName>style.visibility</p:attrName>
                                        </p:attrNameLst>
                                      </p:cBhvr>
                                      <p:to>
                                        <p:strVal val="visible"/>
                                      </p:to>
                                    </p:set>
                                    <p:animEffect transition="in" filter="strips(downRight)">
                                      <p:cBhvr>
                                        <p:cTn id="7" dur="1000"/>
                                        <p:tgtEl>
                                          <p:spTgt spid="4044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4488"/>
                                        </p:tgtEl>
                                        <p:attrNameLst>
                                          <p:attrName>style.visibility</p:attrName>
                                        </p:attrNameLst>
                                      </p:cBhvr>
                                      <p:to>
                                        <p:strVal val="visible"/>
                                      </p:to>
                                    </p:set>
                                    <p:animEffect transition="in" filter="wipe(left)">
                                      <p:cBhvr>
                                        <p:cTn id="12" dur="500"/>
                                        <p:tgtEl>
                                          <p:spTgt spid="4044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4485"/>
                                        </p:tgtEl>
                                        <p:attrNameLst>
                                          <p:attrName>style.visibility</p:attrName>
                                        </p:attrNameLst>
                                      </p:cBhvr>
                                      <p:to>
                                        <p:strVal val="visible"/>
                                      </p:to>
                                    </p:set>
                                    <p:animEffect transition="in" filter="strips(downRight)">
                                      <p:cBhvr>
                                        <p:cTn id="17" dur="1000"/>
                                        <p:tgtEl>
                                          <p:spTgt spid="4044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04487"/>
                                        </p:tgtEl>
                                        <p:attrNameLst>
                                          <p:attrName>style.visibility</p:attrName>
                                        </p:attrNameLst>
                                      </p:cBhvr>
                                      <p:to>
                                        <p:strVal val="visible"/>
                                      </p:to>
                                    </p:set>
                                    <p:animEffect transition="in" filter="wipe(left)">
                                      <p:cBhvr>
                                        <p:cTn id="22" dur="500"/>
                                        <p:tgtEl>
                                          <p:spTgt spid="404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5" grpId="0"/>
      <p:bldP spid="40449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3" name="Text Box 5"/>
          <p:cNvSpPr txBox="1">
            <a:spLocks noChangeArrowheads="1"/>
          </p:cNvSpPr>
          <p:nvPr/>
        </p:nvSpPr>
        <p:spPr bwMode="auto">
          <a:xfrm>
            <a:off x="560388" y="2423709"/>
            <a:ext cx="8280400" cy="470706"/>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l">
              <a:lnSpc>
                <a:spcPct val="120000"/>
              </a:lnSpc>
            </a:pPr>
            <a:r>
              <a:rPr kumimoji="1" lang="zh-CN" altLang="en-US" sz="2400" dirty="0">
                <a:solidFill>
                  <a:srgbClr val="000066"/>
                </a:solidFill>
                <a:latin typeface="方正姚体" panose="02010601030101010101" pitchFamily="2" charset="-122"/>
                <a:ea typeface="方正姚体" panose="02010601030101010101" pitchFamily="2" charset="-122"/>
              </a:rPr>
              <a:t>占空比 </a:t>
            </a:r>
            <a:r>
              <a:rPr kumimoji="1" lang="en-US" altLang="zh-CN" sz="2400" i="1" dirty="0">
                <a:solidFill>
                  <a:srgbClr val="000066"/>
                </a:solidFill>
                <a:latin typeface="方正姚体" panose="02010601030101010101" pitchFamily="2" charset="-122"/>
                <a:ea typeface="方正姚体" panose="02010601030101010101" pitchFamily="2" charset="-122"/>
              </a:rPr>
              <a:t>Q</a:t>
            </a:r>
            <a:r>
              <a:rPr kumimoji="1" lang="en-US" altLang="zh-CN" sz="2400" dirty="0">
                <a:solidFill>
                  <a:srgbClr val="000066"/>
                </a:solidFill>
                <a:latin typeface="方正姚体" panose="02010601030101010101" pitchFamily="2" charset="-122"/>
                <a:ea typeface="方正姚体" panose="02010601030101010101" pitchFamily="2" charset="-122"/>
              </a:rPr>
              <a:t> -----  </a:t>
            </a:r>
            <a:r>
              <a:rPr kumimoji="1" lang="zh-CN" altLang="en-US" sz="2400" dirty="0">
                <a:solidFill>
                  <a:srgbClr val="000066"/>
                </a:solidFill>
                <a:latin typeface="方正姚体" panose="02010601030101010101" pitchFamily="2" charset="-122"/>
                <a:ea typeface="方正姚体" panose="02010601030101010101" pitchFamily="2" charset="-122"/>
              </a:rPr>
              <a:t>表示脉冲宽度占整个周期的百分比</a:t>
            </a:r>
          </a:p>
        </p:txBody>
      </p:sp>
      <p:sp>
        <p:nvSpPr>
          <p:cNvPr id="406534" name="Text Box 6"/>
          <p:cNvSpPr txBox="1">
            <a:spLocks noChangeArrowheads="1"/>
          </p:cNvSpPr>
          <p:nvPr/>
        </p:nvSpPr>
        <p:spPr bwMode="auto">
          <a:xfrm>
            <a:off x="539750" y="2891257"/>
            <a:ext cx="8682038" cy="1075487"/>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l">
              <a:lnSpc>
                <a:spcPct val="145000"/>
              </a:lnSpc>
            </a:pPr>
            <a:r>
              <a:rPr kumimoji="1" lang="zh-CN" altLang="en-US" sz="2400" dirty="0">
                <a:solidFill>
                  <a:srgbClr val="000066"/>
                </a:solidFill>
                <a:latin typeface="方正姚体" panose="02010601030101010101" pitchFamily="2" charset="-122"/>
                <a:ea typeface="方正姚体" panose="02010601030101010101" pitchFamily="2" charset="-122"/>
              </a:rPr>
              <a:t>上升时间</a:t>
            </a:r>
            <a:r>
              <a:rPr kumimoji="1" lang="en-US" altLang="zh-CN" sz="2400" i="1" dirty="0" err="1">
                <a:solidFill>
                  <a:srgbClr val="000066"/>
                </a:solidFill>
                <a:latin typeface="方正姚体" panose="02010601030101010101" pitchFamily="2" charset="-122"/>
                <a:ea typeface="方正姚体" panose="02010601030101010101" pitchFamily="2" charset="-122"/>
              </a:rPr>
              <a:t>t</a:t>
            </a:r>
            <a:r>
              <a:rPr kumimoji="1" lang="en-US" altLang="zh-CN" sz="2400" baseline="-30000" dirty="0" err="1">
                <a:solidFill>
                  <a:srgbClr val="000066"/>
                </a:solidFill>
                <a:latin typeface="方正姚体" panose="02010601030101010101" pitchFamily="2" charset="-122"/>
                <a:ea typeface="方正姚体" panose="02010601030101010101" pitchFamily="2" charset="-122"/>
              </a:rPr>
              <a:t>r</a:t>
            </a:r>
            <a:r>
              <a:rPr kumimoji="1" lang="en-US" altLang="zh-CN" sz="2400" dirty="0">
                <a:solidFill>
                  <a:srgbClr val="000066"/>
                </a:solidFill>
                <a:latin typeface="方正姚体" panose="02010601030101010101" pitchFamily="2" charset="-122"/>
                <a:ea typeface="方正姚体" panose="02010601030101010101" pitchFamily="2" charset="-122"/>
              </a:rPr>
              <a:t>(</a:t>
            </a:r>
            <a:r>
              <a:rPr kumimoji="1" lang="zh-CN" altLang="en-US" sz="2400" dirty="0">
                <a:solidFill>
                  <a:srgbClr val="000066"/>
                </a:solidFill>
                <a:latin typeface="方正姚体" panose="02010601030101010101" pitchFamily="2" charset="-122"/>
                <a:ea typeface="方正姚体" panose="02010601030101010101" pitchFamily="2" charset="-122"/>
              </a:rPr>
              <a:t>下降时间</a:t>
            </a:r>
            <a:r>
              <a:rPr kumimoji="1" lang="en-US" altLang="zh-CN" sz="2400" i="1" dirty="0" err="1">
                <a:solidFill>
                  <a:srgbClr val="000066"/>
                </a:solidFill>
                <a:latin typeface="方正姚体" panose="02010601030101010101" pitchFamily="2" charset="-122"/>
                <a:ea typeface="方正姚体" panose="02010601030101010101" pitchFamily="2" charset="-122"/>
              </a:rPr>
              <a:t>t</a:t>
            </a:r>
            <a:r>
              <a:rPr kumimoji="1" lang="en-US" altLang="zh-CN" sz="2400" baseline="-30000" dirty="0" err="1">
                <a:solidFill>
                  <a:srgbClr val="000066"/>
                </a:solidFill>
                <a:latin typeface="方正姚体" panose="02010601030101010101" pitchFamily="2" charset="-122"/>
                <a:ea typeface="方正姚体" panose="02010601030101010101" pitchFamily="2" charset="-122"/>
              </a:rPr>
              <a:t>f</a:t>
            </a:r>
            <a:r>
              <a:rPr kumimoji="1" lang="en-US" altLang="zh-CN" sz="2400" dirty="0">
                <a:solidFill>
                  <a:srgbClr val="000066"/>
                </a:solidFill>
                <a:latin typeface="方正姚体" panose="02010601030101010101" pitchFamily="2" charset="-122"/>
                <a:ea typeface="方正姚体" panose="02010601030101010101" pitchFamily="2" charset="-122"/>
              </a:rPr>
              <a:t>)----</a:t>
            </a:r>
            <a:r>
              <a:rPr kumimoji="1" lang="zh-CN" altLang="en-US" sz="2400" dirty="0">
                <a:solidFill>
                  <a:srgbClr val="000066"/>
                </a:solidFill>
                <a:latin typeface="方正姚体" panose="02010601030101010101" pitchFamily="2" charset="-122"/>
                <a:ea typeface="方正姚体" panose="02010601030101010101" pitchFamily="2" charset="-122"/>
              </a:rPr>
              <a:t>从脉冲幅值的</a:t>
            </a:r>
            <a:r>
              <a:rPr kumimoji="1" lang="en-US" altLang="zh-CN" sz="2400" dirty="0">
                <a:solidFill>
                  <a:srgbClr val="000066"/>
                </a:solidFill>
                <a:latin typeface="方正姚体" panose="02010601030101010101" pitchFamily="2" charset="-122"/>
                <a:ea typeface="方正姚体" panose="02010601030101010101" pitchFamily="2" charset="-122"/>
              </a:rPr>
              <a:t>10%</a:t>
            </a:r>
            <a:r>
              <a:rPr kumimoji="1" lang="zh-CN" altLang="en-US" sz="2400" dirty="0">
                <a:solidFill>
                  <a:srgbClr val="000066"/>
                </a:solidFill>
                <a:latin typeface="方正姚体" panose="02010601030101010101" pitchFamily="2" charset="-122"/>
                <a:ea typeface="方正姚体" panose="02010601030101010101" pitchFamily="2" charset="-122"/>
              </a:rPr>
              <a:t>到</a:t>
            </a:r>
            <a:r>
              <a:rPr kumimoji="1" lang="en-US" altLang="zh-CN" sz="2400" dirty="0">
                <a:solidFill>
                  <a:srgbClr val="000066"/>
                </a:solidFill>
                <a:latin typeface="方正姚体" panose="02010601030101010101" pitchFamily="2" charset="-122"/>
                <a:ea typeface="方正姚体" panose="02010601030101010101" pitchFamily="2" charset="-122"/>
              </a:rPr>
              <a:t>90% </a:t>
            </a:r>
            <a:r>
              <a:rPr kumimoji="1" lang="zh-CN" altLang="en-US" sz="2400" dirty="0">
                <a:solidFill>
                  <a:srgbClr val="000066"/>
                </a:solidFill>
                <a:latin typeface="方正姚体" panose="02010601030101010101" pitchFamily="2" charset="-122"/>
                <a:ea typeface="方正姚体" panose="02010601030101010101" pitchFamily="2" charset="-122"/>
              </a:rPr>
              <a:t>上升 </a:t>
            </a:r>
          </a:p>
          <a:p>
            <a:pPr algn="l">
              <a:lnSpc>
                <a:spcPct val="145000"/>
              </a:lnSpc>
            </a:pPr>
            <a:r>
              <a:rPr kumimoji="1" lang="en-US" altLang="zh-CN" sz="2400" dirty="0">
                <a:solidFill>
                  <a:srgbClr val="000066"/>
                </a:solidFill>
                <a:latin typeface="方正姚体" panose="02010601030101010101" pitchFamily="2" charset="-122"/>
                <a:ea typeface="方正姚体" panose="02010601030101010101" pitchFamily="2" charset="-122"/>
              </a:rPr>
              <a:t>(</a:t>
            </a:r>
            <a:r>
              <a:rPr kumimoji="1" lang="zh-CN" altLang="en-US" sz="2400" dirty="0">
                <a:solidFill>
                  <a:srgbClr val="000066"/>
                </a:solidFill>
                <a:latin typeface="方正姚体" panose="02010601030101010101" pitchFamily="2" charset="-122"/>
                <a:ea typeface="方正姚体" panose="02010601030101010101" pitchFamily="2" charset="-122"/>
              </a:rPr>
              <a:t>下降</a:t>
            </a:r>
            <a:r>
              <a:rPr kumimoji="1" lang="en-US" altLang="zh-CN" sz="2400" dirty="0">
                <a:solidFill>
                  <a:srgbClr val="000066"/>
                </a:solidFill>
                <a:latin typeface="方正姚体" panose="02010601030101010101" pitchFamily="2" charset="-122"/>
                <a:ea typeface="方正姚体" panose="02010601030101010101" pitchFamily="2" charset="-122"/>
              </a:rPr>
              <a:t>)</a:t>
            </a:r>
            <a:r>
              <a:rPr kumimoji="1" lang="zh-CN" altLang="en-US" sz="2400" dirty="0">
                <a:solidFill>
                  <a:srgbClr val="000066"/>
                </a:solidFill>
                <a:latin typeface="方正姚体" panose="02010601030101010101" pitchFamily="2" charset="-122"/>
                <a:ea typeface="方正姚体" panose="02010601030101010101" pitchFamily="2" charset="-122"/>
              </a:rPr>
              <a:t>所经历的时间</a:t>
            </a:r>
            <a:r>
              <a:rPr kumimoji="1" lang="en-US" altLang="zh-CN" sz="2400" dirty="0">
                <a:solidFill>
                  <a:srgbClr val="000066"/>
                </a:solidFill>
                <a:latin typeface="方正姚体" panose="02010601030101010101" pitchFamily="2" charset="-122"/>
                <a:ea typeface="方正姚体" panose="02010601030101010101" pitchFamily="2" charset="-122"/>
              </a:rPr>
              <a:t>(</a:t>
            </a:r>
            <a:r>
              <a:rPr kumimoji="1" lang="zh-CN" altLang="en-US" sz="2400" dirty="0">
                <a:solidFill>
                  <a:srgbClr val="000066"/>
                </a:solidFill>
                <a:latin typeface="方正姚体" panose="02010601030101010101" pitchFamily="2" charset="-122"/>
                <a:ea typeface="方正姚体" panose="02010601030101010101" pitchFamily="2" charset="-122"/>
              </a:rPr>
              <a:t>典型值</a:t>
            </a:r>
            <a:r>
              <a:rPr kumimoji="1" lang="en-US" altLang="zh-CN" sz="2400" dirty="0">
                <a:solidFill>
                  <a:srgbClr val="000066"/>
                </a:solidFill>
                <a:latin typeface="方正姚体" panose="02010601030101010101" pitchFamily="2" charset="-122"/>
                <a:ea typeface="方正姚体" panose="02010601030101010101" pitchFamily="2" charset="-122"/>
              </a:rPr>
              <a:t>ns)</a:t>
            </a:r>
          </a:p>
        </p:txBody>
      </p:sp>
      <p:sp>
        <p:nvSpPr>
          <p:cNvPr id="406535" name="Text Box 7"/>
          <p:cNvSpPr txBox="1">
            <a:spLocks noChangeArrowheads="1"/>
          </p:cNvSpPr>
          <p:nvPr/>
        </p:nvSpPr>
        <p:spPr bwMode="auto">
          <a:xfrm>
            <a:off x="528638" y="1776009"/>
            <a:ext cx="8939212" cy="470706"/>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l">
              <a:lnSpc>
                <a:spcPct val="120000"/>
              </a:lnSpc>
            </a:pPr>
            <a:r>
              <a:rPr kumimoji="1" lang="zh-CN" altLang="en-US" sz="2400" dirty="0">
                <a:solidFill>
                  <a:srgbClr val="000066"/>
                </a:solidFill>
                <a:latin typeface="方正姚体" panose="02010601030101010101" pitchFamily="2" charset="-122"/>
                <a:ea typeface="方正姚体" panose="02010601030101010101" pitchFamily="2" charset="-122"/>
              </a:rPr>
              <a:t>脉冲宽度 </a:t>
            </a:r>
            <a:r>
              <a:rPr kumimoji="1" lang="en-US" altLang="zh-CN" sz="2400" dirty="0">
                <a:solidFill>
                  <a:srgbClr val="000066"/>
                </a:solidFill>
                <a:latin typeface="方正姚体" panose="02010601030101010101" pitchFamily="2" charset="-122"/>
                <a:ea typeface="方正姚体" panose="02010601030101010101" pitchFamily="2" charset="-122"/>
              </a:rPr>
              <a:t>(</a:t>
            </a:r>
            <a:r>
              <a:rPr kumimoji="1" lang="en-US" altLang="zh-CN" sz="2400" dirty="0" err="1">
                <a:solidFill>
                  <a:srgbClr val="000066"/>
                </a:solidFill>
                <a:latin typeface="方正姚体" panose="02010601030101010101" pitchFamily="2" charset="-122"/>
                <a:ea typeface="方正姚体" panose="02010601030101010101" pitchFamily="2" charset="-122"/>
              </a:rPr>
              <a:t>t</a:t>
            </a:r>
            <a:r>
              <a:rPr kumimoji="1" lang="en-US" altLang="zh-CN" sz="2400" baseline="-30000" dirty="0" err="1">
                <a:solidFill>
                  <a:srgbClr val="000066"/>
                </a:solidFill>
                <a:latin typeface="方正姚体" panose="02010601030101010101" pitchFamily="2" charset="-122"/>
                <a:ea typeface="方正姚体" panose="02010601030101010101" pitchFamily="2" charset="-122"/>
              </a:rPr>
              <a:t>w</a:t>
            </a:r>
            <a:r>
              <a:rPr kumimoji="1" lang="en-US" altLang="zh-CN" sz="2400" baseline="-30000" dirty="0">
                <a:solidFill>
                  <a:srgbClr val="000066"/>
                </a:solidFill>
                <a:latin typeface="方正姚体" panose="02010601030101010101" pitchFamily="2" charset="-122"/>
                <a:ea typeface="方正姚体" panose="02010601030101010101" pitchFamily="2" charset="-122"/>
              </a:rPr>
              <a:t> </a:t>
            </a:r>
            <a:r>
              <a:rPr kumimoji="1" lang="en-US" altLang="zh-CN" sz="2400" dirty="0">
                <a:solidFill>
                  <a:srgbClr val="000066"/>
                </a:solidFill>
                <a:latin typeface="方正姚体" panose="02010601030101010101" pitchFamily="2" charset="-122"/>
                <a:ea typeface="方正姚体" panose="02010601030101010101" pitchFamily="2" charset="-122"/>
              </a:rPr>
              <a:t>)----    </a:t>
            </a:r>
            <a:r>
              <a:rPr kumimoji="1" lang="zh-CN" altLang="en-US" sz="2400" dirty="0">
                <a:solidFill>
                  <a:srgbClr val="000066"/>
                </a:solidFill>
                <a:latin typeface="方正姚体" panose="02010601030101010101" pitchFamily="2" charset="-122"/>
                <a:ea typeface="方正姚体" panose="02010601030101010101" pitchFamily="2" charset="-122"/>
              </a:rPr>
              <a:t>脉冲幅值的</a:t>
            </a:r>
            <a:r>
              <a:rPr kumimoji="1" lang="en-US" altLang="zh-CN" sz="2400" dirty="0">
                <a:solidFill>
                  <a:srgbClr val="000066"/>
                </a:solidFill>
                <a:latin typeface="方正姚体" panose="02010601030101010101" pitchFamily="2" charset="-122"/>
                <a:ea typeface="方正姚体" panose="02010601030101010101" pitchFamily="2" charset="-122"/>
              </a:rPr>
              <a:t>50%</a:t>
            </a:r>
            <a:r>
              <a:rPr kumimoji="1" lang="zh-CN" altLang="en-US" sz="2400" dirty="0">
                <a:solidFill>
                  <a:srgbClr val="000066"/>
                </a:solidFill>
                <a:latin typeface="方正姚体" panose="02010601030101010101" pitchFamily="2" charset="-122"/>
                <a:ea typeface="方正姚体" panose="02010601030101010101" pitchFamily="2" charset="-122"/>
              </a:rPr>
              <a:t>的两个时间所跨越的时间</a:t>
            </a:r>
          </a:p>
        </p:txBody>
      </p:sp>
      <p:sp>
        <p:nvSpPr>
          <p:cNvPr id="406536" name="Rectangle 8"/>
          <p:cNvSpPr>
            <a:spLocks noChangeArrowheads="1"/>
          </p:cNvSpPr>
          <p:nvPr/>
        </p:nvSpPr>
        <p:spPr bwMode="auto">
          <a:xfrm>
            <a:off x="539750" y="1245577"/>
            <a:ext cx="7160935" cy="470706"/>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spcBef>
                <a:spcPct val="50000"/>
              </a:spcBef>
            </a:pPr>
            <a:r>
              <a:rPr kumimoji="1" lang="zh-CN" altLang="en-US" sz="2400" dirty="0">
                <a:solidFill>
                  <a:srgbClr val="000066"/>
                </a:solidFill>
                <a:latin typeface="方正姚体" panose="02010601030101010101" pitchFamily="2" charset="-122"/>
                <a:ea typeface="方正姚体" panose="02010601030101010101" pitchFamily="2" charset="-122"/>
              </a:rPr>
              <a:t>周期 </a:t>
            </a:r>
            <a:r>
              <a:rPr kumimoji="1" lang="en-US" altLang="zh-CN" sz="2400" dirty="0">
                <a:solidFill>
                  <a:srgbClr val="000066"/>
                </a:solidFill>
                <a:latin typeface="方正姚体" panose="02010601030101010101" pitchFamily="2" charset="-122"/>
                <a:ea typeface="方正姚体" panose="02010601030101010101" pitchFamily="2" charset="-122"/>
              </a:rPr>
              <a:t>(T)   ----  </a:t>
            </a:r>
            <a:r>
              <a:rPr kumimoji="1" lang="zh-CN" altLang="en-US" sz="2400" dirty="0">
                <a:solidFill>
                  <a:srgbClr val="000066"/>
                </a:solidFill>
                <a:latin typeface="方正姚体" panose="02010601030101010101" pitchFamily="2" charset="-122"/>
                <a:ea typeface="方正姚体" panose="02010601030101010101" pitchFamily="2" charset="-122"/>
              </a:rPr>
              <a:t>表示每一个重复波形所占的时间长度</a:t>
            </a:r>
          </a:p>
        </p:txBody>
      </p:sp>
      <p:grpSp>
        <p:nvGrpSpPr>
          <p:cNvPr id="406537" name="Group 9"/>
          <p:cNvGrpSpPr>
            <a:grpSpLocks/>
          </p:cNvGrpSpPr>
          <p:nvPr/>
        </p:nvGrpSpPr>
        <p:grpSpPr bwMode="auto">
          <a:xfrm>
            <a:off x="1409700" y="3933825"/>
            <a:ext cx="5903913" cy="3240088"/>
            <a:chOff x="569" y="1937"/>
            <a:chExt cx="4649" cy="2172"/>
          </a:xfrm>
        </p:grpSpPr>
        <p:sp>
          <p:nvSpPr>
            <p:cNvPr id="406538" name="AutoShape 10"/>
            <p:cNvSpPr>
              <a:spLocks noChangeAspect="1" noChangeArrowheads="1" noTextEdit="1"/>
            </p:cNvSpPr>
            <p:nvPr/>
          </p:nvSpPr>
          <p:spPr bwMode="auto">
            <a:xfrm>
              <a:off x="569" y="2007"/>
              <a:ext cx="4649" cy="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39" name="Rectangle 11"/>
            <p:cNvSpPr>
              <a:spLocks noChangeArrowheads="1"/>
            </p:cNvSpPr>
            <p:nvPr/>
          </p:nvSpPr>
          <p:spPr bwMode="auto">
            <a:xfrm>
              <a:off x="569" y="2014"/>
              <a:ext cx="68"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7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40" name="Rectangle 12"/>
            <p:cNvSpPr>
              <a:spLocks noChangeArrowheads="1"/>
            </p:cNvSpPr>
            <p:nvPr/>
          </p:nvSpPr>
          <p:spPr bwMode="auto">
            <a:xfrm>
              <a:off x="2030" y="3232"/>
              <a:ext cx="325"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41" name="Rectangle 13"/>
            <p:cNvSpPr>
              <a:spLocks noChangeArrowheads="1"/>
            </p:cNvSpPr>
            <p:nvPr/>
          </p:nvSpPr>
          <p:spPr bwMode="auto">
            <a:xfrm>
              <a:off x="2133" y="3309"/>
              <a:ext cx="75"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700" i="1">
                  <a:solidFill>
                    <a:srgbClr val="000000"/>
                  </a:solidFill>
                  <a:latin typeface="Times New Roman" panose="02020603050405020304" pitchFamily="18" charset="0"/>
                  <a:ea typeface="楷体_GB2312" pitchFamily="49" charset="-122"/>
                </a:rPr>
                <a:t>t</a:t>
              </a:r>
              <a:endParaRPr lang="en-US" altLang="zh-CN">
                <a:latin typeface="Times New Roman" panose="02020603050405020304" pitchFamily="18" charset="0"/>
                <a:ea typeface="楷体_GB2312" pitchFamily="49" charset="-122"/>
              </a:endParaRPr>
            </a:p>
          </p:txBody>
        </p:sp>
        <p:sp>
          <p:nvSpPr>
            <p:cNvPr id="406542" name="Rectangle 14"/>
            <p:cNvSpPr>
              <a:spLocks noChangeArrowheads="1"/>
            </p:cNvSpPr>
            <p:nvPr/>
          </p:nvSpPr>
          <p:spPr bwMode="auto">
            <a:xfrm>
              <a:off x="2200" y="3430"/>
              <a:ext cx="7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700">
                  <a:solidFill>
                    <a:srgbClr val="000000"/>
                  </a:solidFill>
                  <a:latin typeface="Times New Roman" panose="02020603050405020304" pitchFamily="18" charset="0"/>
                  <a:ea typeface="楷体_GB2312" pitchFamily="49" charset="-122"/>
                </a:rPr>
                <a:t>r</a:t>
              </a:r>
              <a:endParaRPr lang="en-US" altLang="zh-CN">
                <a:latin typeface="Times New Roman" panose="02020603050405020304" pitchFamily="18" charset="0"/>
                <a:ea typeface="楷体_GB2312" pitchFamily="49" charset="-122"/>
              </a:endParaRPr>
            </a:p>
          </p:txBody>
        </p:sp>
        <p:sp>
          <p:nvSpPr>
            <p:cNvPr id="406543" name="Rectangle 15"/>
            <p:cNvSpPr>
              <a:spLocks noChangeArrowheads="1"/>
            </p:cNvSpPr>
            <p:nvPr/>
          </p:nvSpPr>
          <p:spPr bwMode="auto">
            <a:xfrm>
              <a:off x="2694" y="2877"/>
              <a:ext cx="1033"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44" name="Rectangle 16"/>
            <p:cNvSpPr>
              <a:spLocks noChangeArrowheads="1"/>
            </p:cNvSpPr>
            <p:nvPr/>
          </p:nvSpPr>
          <p:spPr bwMode="auto">
            <a:xfrm>
              <a:off x="2842" y="2985"/>
              <a:ext cx="925"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300">
                  <a:solidFill>
                    <a:srgbClr val="000000"/>
                  </a:solidFill>
                  <a:latin typeface="Times New Roman" panose="02020603050405020304" pitchFamily="18" charset="0"/>
                  <a:ea typeface="楷体_GB2312" pitchFamily="49" charset="-122"/>
                </a:rPr>
                <a:t>脉冲宽度</a:t>
              </a:r>
              <a:endParaRPr lang="zh-CN" altLang="en-US">
                <a:latin typeface="Times New Roman" panose="02020603050405020304" pitchFamily="18" charset="0"/>
                <a:ea typeface="楷体_GB2312" pitchFamily="49" charset="-122"/>
              </a:endParaRPr>
            </a:p>
          </p:txBody>
        </p:sp>
        <p:sp>
          <p:nvSpPr>
            <p:cNvPr id="406545" name="Rectangle 17"/>
            <p:cNvSpPr>
              <a:spLocks noChangeArrowheads="1"/>
            </p:cNvSpPr>
            <p:nvPr/>
          </p:nvSpPr>
          <p:spPr bwMode="auto">
            <a:xfrm>
              <a:off x="3550" y="2939"/>
              <a:ext cx="68"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7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46" name="Rectangle 18"/>
            <p:cNvSpPr>
              <a:spLocks noChangeArrowheads="1"/>
            </p:cNvSpPr>
            <p:nvPr/>
          </p:nvSpPr>
          <p:spPr bwMode="auto">
            <a:xfrm>
              <a:off x="3019" y="2492"/>
              <a:ext cx="325"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47" name="Rectangle 19"/>
            <p:cNvSpPr>
              <a:spLocks noChangeArrowheads="1"/>
            </p:cNvSpPr>
            <p:nvPr/>
          </p:nvSpPr>
          <p:spPr bwMode="auto">
            <a:xfrm>
              <a:off x="3093" y="2569"/>
              <a:ext cx="75"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700" i="1">
                  <a:solidFill>
                    <a:srgbClr val="000000"/>
                  </a:solidFill>
                  <a:latin typeface="Times New Roman" panose="02020603050405020304" pitchFamily="18" charset="0"/>
                  <a:ea typeface="楷体_GB2312" pitchFamily="49" charset="-122"/>
                </a:rPr>
                <a:t>t</a:t>
              </a:r>
              <a:endParaRPr lang="en-US" altLang="zh-CN">
                <a:latin typeface="Times New Roman" panose="02020603050405020304" pitchFamily="18" charset="0"/>
                <a:ea typeface="楷体_GB2312" pitchFamily="49" charset="-122"/>
              </a:endParaRPr>
            </a:p>
          </p:txBody>
        </p:sp>
        <p:sp>
          <p:nvSpPr>
            <p:cNvPr id="406548" name="Rectangle 20"/>
            <p:cNvSpPr>
              <a:spLocks noChangeArrowheads="1"/>
            </p:cNvSpPr>
            <p:nvPr/>
          </p:nvSpPr>
          <p:spPr bwMode="auto">
            <a:xfrm>
              <a:off x="3152" y="2646"/>
              <a:ext cx="1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700">
                  <a:solidFill>
                    <a:srgbClr val="000000"/>
                  </a:solidFill>
                  <a:latin typeface="Times New Roman" panose="02020603050405020304" pitchFamily="18" charset="0"/>
                  <a:ea typeface="楷体_GB2312" pitchFamily="49" charset="-122"/>
                </a:rPr>
                <a:t>w</a:t>
              </a:r>
              <a:endParaRPr lang="en-US" altLang="zh-CN">
                <a:latin typeface="Times New Roman" panose="02020603050405020304" pitchFamily="18" charset="0"/>
                <a:ea typeface="楷体_GB2312" pitchFamily="49" charset="-122"/>
              </a:endParaRPr>
            </a:p>
          </p:txBody>
        </p:sp>
        <p:sp>
          <p:nvSpPr>
            <p:cNvPr id="406549" name="Rectangle 21"/>
            <p:cNvSpPr>
              <a:spLocks noChangeArrowheads="1"/>
            </p:cNvSpPr>
            <p:nvPr/>
          </p:nvSpPr>
          <p:spPr bwMode="auto">
            <a:xfrm>
              <a:off x="3255" y="2569"/>
              <a:ext cx="68"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7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50" name="Rectangle 22"/>
            <p:cNvSpPr>
              <a:spLocks noChangeArrowheads="1"/>
            </p:cNvSpPr>
            <p:nvPr/>
          </p:nvSpPr>
          <p:spPr bwMode="auto">
            <a:xfrm>
              <a:off x="1558" y="2893"/>
              <a:ext cx="443"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51" name="Rectangle 23"/>
            <p:cNvSpPr>
              <a:spLocks noChangeArrowheads="1"/>
            </p:cNvSpPr>
            <p:nvPr/>
          </p:nvSpPr>
          <p:spPr bwMode="auto">
            <a:xfrm>
              <a:off x="1602" y="2985"/>
              <a:ext cx="45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0.5V</a:t>
              </a:r>
              <a:endParaRPr lang="en-US" altLang="zh-CN">
                <a:latin typeface="Times New Roman" panose="02020603050405020304" pitchFamily="18" charset="0"/>
                <a:ea typeface="楷体_GB2312" pitchFamily="49" charset="-122"/>
              </a:endParaRPr>
            </a:p>
          </p:txBody>
        </p:sp>
        <p:sp>
          <p:nvSpPr>
            <p:cNvPr id="406552" name="Rectangle 24"/>
            <p:cNvSpPr>
              <a:spLocks noChangeArrowheads="1"/>
            </p:cNvSpPr>
            <p:nvPr/>
          </p:nvSpPr>
          <p:spPr bwMode="auto">
            <a:xfrm>
              <a:off x="1942" y="2985"/>
              <a:ext cx="5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53" name="Rectangle 25"/>
            <p:cNvSpPr>
              <a:spLocks noChangeArrowheads="1"/>
            </p:cNvSpPr>
            <p:nvPr/>
          </p:nvSpPr>
          <p:spPr bwMode="auto">
            <a:xfrm>
              <a:off x="1912" y="2060"/>
              <a:ext cx="443"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54" name="Rectangle 26"/>
            <p:cNvSpPr>
              <a:spLocks noChangeArrowheads="1"/>
            </p:cNvSpPr>
            <p:nvPr/>
          </p:nvSpPr>
          <p:spPr bwMode="auto">
            <a:xfrm>
              <a:off x="1957" y="2153"/>
              <a:ext cx="45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4.5V</a:t>
              </a:r>
              <a:endParaRPr lang="en-US" altLang="zh-CN">
                <a:latin typeface="Times New Roman" panose="02020603050405020304" pitchFamily="18" charset="0"/>
                <a:ea typeface="楷体_GB2312" pitchFamily="49" charset="-122"/>
              </a:endParaRPr>
            </a:p>
          </p:txBody>
        </p:sp>
        <p:sp>
          <p:nvSpPr>
            <p:cNvPr id="406555" name="Rectangle 27"/>
            <p:cNvSpPr>
              <a:spLocks noChangeArrowheads="1"/>
            </p:cNvSpPr>
            <p:nvPr/>
          </p:nvSpPr>
          <p:spPr bwMode="auto">
            <a:xfrm>
              <a:off x="2297" y="2153"/>
              <a:ext cx="5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56" name="Rectangle 28"/>
            <p:cNvSpPr>
              <a:spLocks noChangeArrowheads="1"/>
            </p:cNvSpPr>
            <p:nvPr/>
          </p:nvSpPr>
          <p:spPr bwMode="auto">
            <a:xfrm>
              <a:off x="1750" y="2461"/>
              <a:ext cx="442"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57" name="Rectangle 29"/>
            <p:cNvSpPr>
              <a:spLocks noChangeArrowheads="1"/>
            </p:cNvSpPr>
            <p:nvPr/>
          </p:nvSpPr>
          <p:spPr bwMode="auto">
            <a:xfrm>
              <a:off x="1794" y="2554"/>
              <a:ext cx="454"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2.5V</a:t>
              </a:r>
              <a:endParaRPr lang="en-US" altLang="zh-CN">
                <a:latin typeface="Times New Roman" panose="02020603050405020304" pitchFamily="18" charset="0"/>
                <a:ea typeface="楷体_GB2312" pitchFamily="49" charset="-122"/>
              </a:endParaRPr>
            </a:p>
          </p:txBody>
        </p:sp>
        <p:sp>
          <p:nvSpPr>
            <p:cNvPr id="406558" name="Rectangle 30"/>
            <p:cNvSpPr>
              <a:spLocks noChangeArrowheads="1"/>
            </p:cNvSpPr>
            <p:nvPr/>
          </p:nvSpPr>
          <p:spPr bwMode="auto">
            <a:xfrm>
              <a:off x="2133" y="2554"/>
              <a:ext cx="5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59" name="Rectangle 31"/>
            <p:cNvSpPr>
              <a:spLocks noChangeArrowheads="1"/>
            </p:cNvSpPr>
            <p:nvPr/>
          </p:nvSpPr>
          <p:spPr bwMode="auto">
            <a:xfrm>
              <a:off x="569" y="2477"/>
              <a:ext cx="1092"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60" name="Rectangle 32"/>
            <p:cNvSpPr>
              <a:spLocks noChangeArrowheads="1"/>
            </p:cNvSpPr>
            <p:nvPr/>
          </p:nvSpPr>
          <p:spPr bwMode="auto">
            <a:xfrm>
              <a:off x="703" y="2523"/>
              <a:ext cx="46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zh-CN" altLang="en-US" sz="2300">
                  <a:solidFill>
                    <a:srgbClr val="000000"/>
                  </a:solidFill>
                  <a:latin typeface="Times New Roman" panose="02020603050405020304" pitchFamily="18" charset="0"/>
                  <a:ea typeface="楷体_GB2312" pitchFamily="49" charset="-122"/>
                </a:rPr>
                <a:t>幅值</a:t>
              </a:r>
              <a:endParaRPr lang="zh-CN" altLang="en-US">
                <a:latin typeface="Times New Roman" panose="02020603050405020304" pitchFamily="18" charset="0"/>
                <a:ea typeface="楷体_GB2312" pitchFamily="49" charset="-122"/>
              </a:endParaRPr>
            </a:p>
          </p:txBody>
        </p:sp>
        <p:sp>
          <p:nvSpPr>
            <p:cNvPr id="406561" name="Rectangle 33"/>
            <p:cNvSpPr>
              <a:spLocks noChangeArrowheads="1"/>
            </p:cNvSpPr>
            <p:nvPr/>
          </p:nvSpPr>
          <p:spPr bwMode="auto">
            <a:xfrm>
              <a:off x="1057" y="2554"/>
              <a:ext cx="585"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=5.0V</a:t>
              </a:r>
              <a:endParaRPr lang="en-US" altLang="zh-CN">
                <a:latin typeface="Times New Roman" panose="02020603050405020304" pitchFamily="18" charset="0"/>
                <a:ea typeface="楷体_GB2312" pitchFamily="49" charset="-122"/>
              </a:endParaRPr>
            </a:p>
          </p:txBody>
        </p:sp>
        <p:sp>
          <p:nvSpPr>
            <p:cNvPr id="406562" name="Rectangle 34"/>
            <p:cNvSpPr>
              <a:spLocks noChangeArrowheads="1"/>
            </p:cNvSpPr>
            <p:nvPr/>
          </p:nvSpPr>
          <p:spPr bwMode="auto">
            <a:xfrm>
              <a:off x="1499" y="2554"/>
              <a:ext cx="5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63" name="Rectangle 35"/>
            <p:cNvSpPr>
              <a:spLocks noChangeArrowheads="1"/>
            </p:cNvSpPr>
            <p:nvPr/>
          </p:nvSpPr>
          <p:spPr bwMode="auto">
            <a:xfrm>
              <a:off x="569" y="2893"/>
              <a:ext cx="5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64" name="Rectangle 36"/>
            <p:cNvSpPr>
              <a:spLocks noChangeArrowheads="1"/>
            </p:cNvSpPr>
            <p:nvPr/>
          </p:nvSpPr>
          <p:spPr bwMode="auto">
            <a:xfrm>
              <a:off x="702" y="3016"/>
              <a:ext cx="546"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65" name="Rectangle 37"/>
            <p:cNvSpPr>
              <a:spLocks noChangeArrowheads="1"/>
            </p:cNvSpPr>
            <p:nvPr/>
          </p:nvSpPr>
          <p:spPr bwMode="auto">
            <a:xfrm>
              <a:off x="790" y="3109"/>
              <a:ext cx="454"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0.0V</a:t>
              </a:r>
              <a:endParaRPr lang="en-US" altLang="zh-CN">
                <a:latin typeface="Times New Roman" panose="02020603050405020304" pitchFamily="18" charset="0"/>
                <a:ea typeface="楷体_GB2312" pitchFamily="49" charset="-122"/>
              </a:endParaRPr>
            </a:p>
          </p:txBody>
        </p:sp>
        <p:sp>
          <p:nvSpPr>
            <p:cNvPr id="406566" name="Rectangle 38"/>
            <p:cNvSpPr>
              <a:spLocks noChangeArrowheads="1"/>
            </p:cNvSpPr>
            <p:nvPr/>
          </p:nvSpPr>
          <p:spPr bwMode="auto">
            <a:xfrm>
              <a:off x="1130" y="3109"/>
              <a:ext cx="5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67" name="Rectangle 39"/>
            <p:cNvSpPr>
              <a:spLocks noChangeArrowheads="1"/>
            </p:cNvSpPr>
            <p:nvPr/>
          </p:nvSpPr>
          <p:spPr bwMode="auto">
            <a:xfrm>
              <a:off x="746" y="1937"/>
              <a:ext cx="546"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68" name="Rectangle 40"/>
            <p:cNvSpPr>
              <a:spLocks noChangeArrowheads="1"/>
            </p:cNvSpPr>
            <p:nvPr/>
          </p:nvSpPr>
          <p:spPr bwMode="auto">
            <a:xfrm>
              <a:off x="835" y="2029"/>
              <a:ext cx="454"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5.0V</a:t>
              </a:r>
              <a:endParaRPr lang="en-US" altLang="zh-CN">
                <a:latin typeface="Times New Roman" panose="02020603050405020304" pitchFamily="18" charset="0"/>
                <a:ea typeface="楷体_GB2312" pitchFamily="49" charset="-122"/>
              </a:endParaRPr>
            </a:p>
          </p:txBody>
        </p:sp>
        <p:sp>
          <p:nvSpPr>
            <p:cNvPr id="406569" name="Rectangle 41"/>
            <p:cNvSpPr>
              <a:spLocks noChangeArrowheads="1"/>
            </p:cNvSpPr>
            <p:nvPr/>
          </p:nvSpPr>
          <p:spPr bwMode="auto">
            <a:xfrm>
              <a:off x="1174" y="2029"/>
              <a:ext cx="5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570" name="Rectangle 42"/>
            <p:cNvSpPr>
              <a:spLocks noChangeArrowheads="1"/>
            </p:cNvSpPr>
            <p:nvPr/>
          </p:nvSpPr>
          <p:spPr bwMode="auto">
            <a:xfrm>
              <a:off x="1056" y="3494"/>
              <a:ext cx="177" cy="15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571" name="Line 43"/>
            <p:cNvSpPr>
              <a:spLocks noChangeShapeType="1"/>
            </p:cNvSpPr>
            <p:nvPr/>
          </p:nvSpPr>
          <p:spPr bwMode="auto">
            <a:xfrm flipH="1">
              <a:off x="2458" y="3448"/>
              <a:ext cx="177"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572" name="Freeform 44"/>
            <p:cNvSpPr>
              <a:spLocks/>
            </p:cNvSpPr>
            <p:nvPr/>
          </p:nvSpPr>
          <p:spPr bwMode="auto">
            <a:xfrm>
              <a:off x="2370" y="3417"/>
              <a:ext cx="118" cy="46"/>
            </a:xfrm>
            <a:custGeom>
              <a:avLst/>
              <a:gdLst>
                <a:gd name="T0" fmla="*/ 118 w 118"/>
                <a:gd name="T1" fmla="*/ 46 h 46"/>
                <a:gd name="T2" fmla="*/ 118 w 118"/>
                <a:gd name="T3" fmla="*/ 0 h 46"/>
                <a:gd name="T4" fmla="*/ 0 w 118"/>
                <a:gd name="T5" fmla="*/ 31 h 46"/>
                <a:gd name="T6" fmla="*/ 118 w 118"/>
                <a:gd name="T7" fmla="*/ 46 h 46"/>
              </a:gdLst>
              <a:ahLst/>
              <a:cxnLst>
                <a:cxn ang="0">
                  <a:pos x="T0" y="T1"/>
                </a:cxn>
                <a:cxn ang="0">
                  <a:pos x="T2" y="T3"/>
                </a:cxn>
                <a:cxn ang="0">
                  <a:pos x="T4" y="T5"/>
                </a:cxn>
                <a:cxn ang="0">
                  <a:pos x="T6" y="T7"/>
                </a:cxn>
              </a:cxnLst>
              <a:rect l="0" t="0" r="r" b="b"/>
              <a:pathLst>
                <a:path w="118" h="46">
                  <a:moveTo>
                    <a:pt x="118" y="46"/>
                  </a:moveTo>
                  <a:lnTo>
                    <a:pt x="118" y="0"/>
                  </a:lnTo>
                  <a:lnTo>
                    <a:pt x="0" y="31"/>
                  </a:lnTo>
                  <a:lnTo>
                    <a:pt x="118" y="46"/>
                  </a:lnTo>
                  <a:close/>
                </a:path>
              </a:pathLst>
            </a:custGeom>
            <a:solidFill>
              <a:srgbClr val="000000"/>
            </a:solidFill>
            <a:ln w="23813">
              <a:solidFill>
                <a:srgbClr val="000000"/>
              </a:solidFill>
              <a:prstDash val="solid"/>
              <a:round/>
              <a:headEnd/>
              <a:tailEnd/>
            </a:ln>
          </p:spPr>
          <p:txBody>
            <a:bodyPr/>
            <a:lstStyle/>
            <a:p>
              <a:endParaRPr lang="zh-CN" altLang="en-US"/>
            </a:p>
          </p:txBody>
        </p:sp>
        <p:sp>
          <p:nvSpPr>
            <p:cNvPr id="406573" name="Line 45"/>
            <p:cNvSpPr>
              <a:spLocks noChangeShapeType="1"/>
            </p:cNvSpPr>
            <p:nvPr/>
          </p:nvSpPr>
          <p:spPr bwMode="auto">
            <a:xfrm>
              <a:off x="1735" y="3448"/>
              <a:ext cx="192"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574" name="Freeform 46"/>
            <p:cNvSpPr>
              <a:spLocks/>
            </p:cNvSpPr>
            <p:nvPr/>
          </p:nvSpPr>
          <p:spPr bwMode="auto">
            <a:xfrm>
              <a:off x="1897" y="3417"/>
              <a:ext cx="118" cy="46"/>
            </a:xfrm>
            <a:custGeom>
              <a:avLst/>
              <a:gdLst>
                <a:gd name="T0" fmla="*/ 0 w 118"/>
                <a:gd name="T1" fmla="*/ 46 h 46"/>
                <a:gd name="T2" fmla="*/ 0 w 118"/>
                <a:gd name="T3" fmla="*/ 0 h 46"/>
                <a:gd name="T4" fmla="*/ 118 w 118"/>
                <a:gd name="T5" fmla="*/ 31 h 46"/>
                <a:gd name="T6" fmla="*/ 0 w 118"/>
                <a:gd name="T7" fmla="*/ 46 h 46"/>
              </a:gdLst>
              <a:ahLst/>
              <a:cxnLst>
                <a:cxn ang="0">
                  <a:pos x="T0" y="T1"/>
                </a:cxn>
                <a:cxn ang="0">
                  <a:pos x="T2" y="T3"/>
                </a:cxn>
                <a:cxn ang="0">
                  <a:pos x="T4" y="T5"/>
                </a:cxn>
                <a:cxn ang="0">
                  <a:pos x="T6" y="T7"/>
                </a:cxn>
              </a:cxnLst>
              <a:rect l="0" t="0" r="r" b="b"/>
              <a:pathLst>
                <a:path w="118" h="46">
                  <a:moveTo>
                    <a:pt x="0" y="46"/>
                  </a:moveTo>
                  <a:lnTo>
                    <a:pt x="0" y="0"/>
                  </a:lnTo>
                  <a:lnTo>
                    <a:pt x="118" y="31"/>
                  </a:lnTo>
                  <a:lnTo>
                    <a:pt x="0" y="46"/>
                  </a:lnTo>
                  <a:close/>
                </a:path>
              </a:pathLst>
            </a:custGeom>
            <a:solidFill>
              <a:srgbClr val="000000"/>
            </a:solidFill>
            <a:ln w="23813">
              <a:solidFill>
                <a:srgbClr val="000000"/>
              </a:solidFill>
              <a:prstDash val="solid"/>
              <a:round/>
              <a:headEnd/>
              <a:tailEnd/>
            </a:ln>
          </p:spPr>
          <p:txBody>
            <a:bodyPr/>
            <a:lstStyle/>
            <a:p>
              <a:endParaRPr lang="zh-CN" altLang="en-US"/>
            </a:p>
          </p:txBody>
        </p:sp>
        <p:grpSp>
          <p:nvGrpSpPr>
            <p:cNvPr id="406575" name="Group 47"/>
            <p:cNvGrpSpPr>
              <a:grpSpLocks/>
            </p:cNvGrpSpPr>
            <p:nvPr/>
          </p:nvGrpSpPr>
          <p:grpSpPr bwMode="auto">
            <a:xfrm>
              <a:off x="2340" y="2292"/>
              <a:ext cx="15" cy="1248"/>
              <a:chOff x="2202" y="1402"/>
              <a:chExt cx="15" cy="1248"/>
            </a:xfrm>
          </p:grpSpPr>
          <p:sp>
            <p:nvSpPr>
              <p:cNvPr id="406576" name="Freeform 48"/>
              <p:cNvSpPr>
                <a:spLocks/>
              </p:cNvSpPr>
              <p:nvPr/>
            </p:nvSpPr>
            <p:spPr bwMode="auto">
              <a:xfrm>
                <a:off x="2202" y="2589"/>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77" name="Freeform 49"/>
              <p:cNvSpPr>
                <a:spLocks/>
              </p:cNvSpPr>
              <p:nvPr/>
            </p:nvSpPr>
            <p:spPr bwMode="auto">
              <a:xfrm>
                <a:off x="2202" y="2481"/>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78" name="Freeform 50"/>
              <p:cNvSpPr>
                <a:spLocks/>
              </p:cNvSpPr>
              <p:nvPr/>
            </p:nvSpPr>
            <p:spPr bwMode="auto">
              <a:xfrm>
                <a:off x="2202" y="2373"/>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79" name="Freeform 51"/>
              <p:cNvSpPr>
                <a:spLocks/>
              </p:cNvSpPr>
              <p:nvPr/>
            </p:nvSpPr>
            <p:spPr bwMode="auto">
              <a:xfrm>
                <a:off x="2202" y="2265"/>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0" name="Freeform 52"/>
              <p:cNvSpPr>
                <a:spLocks/>
              </p:cNvSpPr>
              <p:nvPr/>
            </p:nvSpPr>
            <p:spPr bwMode="auto">
              <a:xfrm>
                <a:off x="2202" y="2157"/>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1" name="Freeform 53"/>
              <p:cNvSpPr>
                <a:spLocks/>
              </p:cNvSpPr>
              <p:nvPr/>
            </p:nvSpPr>
            <p:spPr bwMode="auto">
              <a:xfrm>
                <a:off x="2202" y="2049"/>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2" name="Freeform 54"/>
              <p:cNvSpPr>
                <a:spLocks/>
              </p:cNvSpPr>
              <p:nvPr/>
            </p:nvSpPr>
            <p:spPr bwMode="auto">
              <a:xfrm>
                <a:off x="2202" y="1941"/>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3" name="Freeform 55"/>
              <p:cNvSpPr>
                <a:spLocks/>
              </p:cNvSpPr>
              <p:nvPr/>
            </p:nvSpPr>
            <p:spPr bwMode="auto">
              <a:xfrm>
                <a:off x="2202" y="1833"/>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4" name="Freeform 56"/>
              <p:cNvSpPr>
                <a:spLocks/>
              </p:cNvSpPr>
              <p:nvPr/>
            </p:nvSpPr>
            <p:spPr bwMode="auto">
              <a:xfrm>
                <a:off x="2202" y="1725"/>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5" name="Freeform 57"/>
              <p:cNvSpPr>
                <a:spLocks/>
              </p:cNvSpPr>
              <p:nvPr/>
            </p:nvSpPr>
            <p:spPr bwMode="auto">
              <a:xfrm>
                <a:off x="2202" y="1617"/>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6" name="Freeform 58"/>
              <p:cNvSpPr>
                <a:spLocks/>
              </p:cNvSpPr>
              <p:nvPr/>
            </p:nvSpPr>
            <p:spPr bwMode="auto">
              <a:xfrm>
                <a:off x="2202" y="1509"/>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87" name="Freeform 59"/>
              <p:cNvSpPr>
                <a:spLocks/>
              </p:cNvSpPr>
              <p:nvPr/>
            </p:nvSpPr>
            <p:spPr bwMode="auto">
              <a:xfrm>
                <a:off x="2202" y="1402"/>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6588" name="Group 60"/>
            <p:cNvGrpSpPr>
              <a:grpSpLocks/>
            </p:cNvGrpSpPr>
            <p:nvPr/>
          </p:nvGrpSpPr>
          <p:grpSpPr bwMode="auto">
            <a:xfrm>
              <a:off x="2045" y="3078"/>
              <a:ext cx="15" cy="462"/>
              <a:chOff x="1907" y="2188"/>
              <a:chExt cx="15" cy="462"/>
            </a:xfrm>
          </p:grpSpPr>
          <p:sp>
            <p:nvSpPr>
              <p:cNvPr id="406589" name="Freeform 61"/>
              <p:cNvSpPr>
                <a:spLocks/>
              </p:cNvSpPr>
              <p:nvPr/>
            </p:nvSpPr>
            <p:spPr bwMode="auto">
              <a:xfrm>
                <a:off x="1907" y="2589"/>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0" name="Freeform 62"/>
              <p:cNvSpPr>
                <a:spLocks/>
              </p:cNvSpPr>
              <p:nvPr/>
            </p:nvSpPr>
            <p:spPr bwMode="auto">
              <a:xfrm>
                <a:off x="1907" y="2481"/>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1" name="Freeform 63"/>
              <p:cNvSpPr>
                <a:spLocks/>
              </p:cNvSpPr>
              <p:nvPr/>
            </p:nvSpPr>
            <p:spPr bwMode="auto">
              <a:xfrm>
                <a:off x="1907" y="2373"/>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2" name="Freeform 64"/>
              <p:cNvSpPr>
                <a:spLocks/>
              </p:cNvSpPr>
              <p:nvPr/>
            </p:nvSpPr>
            <p:spPr bwMode="auto">
              <a:xfrm>
                <a:off x="1907" y="2265"/>
                <a:ext cx="15" cy="61"/>
              </a:xfrm>
              <a:custGeom>
                <a:avLst/>
                <a:gdLst>
                  <a:gd name="T0" fmla="*/ 0 w 15"/>
                  <a:gd name="T1" fmla="*/ 61 h 61"/>
                  <a:gd name="T2" fmla="*/ 0 w 15"/>
                  <a:gd name="T3" fmla="*/ 61 h 61"/>
                  <a:gd name="T4" fmla="*/ 15 w 15"/>
                  <a:gd name="T5" fmla="*/ 61 h 61"/>
                  <a:gd name="T6" fmla="*/ 15 w 15"/>
                  <a:gd name="T7" fmla="*/ 0 h 61"/>
                  <a:gd name="T8" fmla="*/ 0 w 15"/>
                  <a:gd name="T9" fmla="*/ 0 h 61"/>
                  <a:gd name="T10" fmla="*/ 0 w 15"/>
                  <a:gd name="T11" fmla="*/ 0 h 61"/>
                  <a:gd name="T12" fmla="*/ 0 w 15"/>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5" h="61">
                    <a:moveTo>
                      <a:pt x="0" y="61"/>
                    </a:moveTo>
                    <a:lnTo>
                      <a:pt x="0" y="61"/>
                    </a:lnTo>
                    <a:lnTo>
                      <a:pt x="15" y="61"/>
                    </a:lnTo>
                    <a:lnTo>
                      <a:pt x="15"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3" name="Freeform 65"/>
              <p:cNvSpPr>
                <a:spLocks/>
              </p:cNvSpPr>
              <p:nvPr/>
            </p:nvSpPr>
            <p:spPr bwMode="auto">
              <a:xfrm>
                <a:off x="1907" y="2188"/>
                <a:ext cx="15" cy="31"/>
              </a:xfrm>
              <a:custGeom>
                <a:avLst/>
                <a:gdLst>
                  <a:gd name="T0" fmla="*/ 0 w 15"/>
                  <a:gd name="T1" fmla="*/ 31 h 31"/>
                  <a:gd name="T2" fmla="*/ 0 w 15"/>
                  <a:gd name="T3" fmla="*/ 31 h 31"/>
                  <a:gd name="T4" fmla="*/ 15 w 15"/>
                  <a:gd name="T5" fmla="*/ 31 h 31"/>
                  <a:gd name="T6" fmla="*/ 15 w 15"/>
                  <a:gd name="T7" fmla="*/ 0 h 31"/>
                  <a:gd name="T8" fmla="*/ 0 w 15"/>
                  <a:gd name="T9" fmla="*/ 0 h 31"/>
                  <a:gd name="T10" fmla="*/ 0 w 15"/>
                  <a:gd name="T11" fmla="*/ 0 h 31"/>
                  <a:gd name="T12" fmla="*/ 0 w 15"/>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15" h="31">
                    <a:moveTo>
                      <a:pt x="0" y="31"/>
                    </a:moveTo>
                    <a:lnTo>
                      <a:pt x="0" y="31"/>
                    </a:lnTo>
                    <a:lnTo>
                      <a:pt x="15" y="31"/>
                    </a:lnTo>
                    <a:lnTo>
                      <a:pt x="15" y="0"/>
                    </a:lnTo>
                    <a:lnTo>
                      <a:pt x="0" y="0"/>
                    </a:lnTo>
                    <a:lnTo>
                      <a:pt x="0" y="0"/>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6594" name="Group 66"/>
            <p:cNvGrpSpPr>
              <a:grpSpLocks/>
            </p:cNvGrpSpPr>
            <p:nvPr/>
          </p:nvGrpSpPr>
          <p:grpSpPr bwMode="auto">
            <a:xfrm>
              <a:off x="1189" y="2153"/>
              <a:ext cx="1476" cy="15"/>
              <a:chOff x="1051" y="1263"/>
              <a:chExt cx="1476" cy="15"/>
            </a:xfrm>
          </p:grpSpPr>
          <p:sp>
            <p:nvSpPr>
              <p:cNvPr id="406595" name="Freeform 67"/>
              <p:cNvSpPr>
                <a:spLocks/>
              </p:cNvSpPr>
              <p:nvPr/>
            </p:nvSpPr>
            <p:spPr bwMode="auto">
              <a:xfrm>
                <a:off x="1051" y="1263"/>
                <a:ext cx="118" cy="15"/>
              </a:xfrm>
              <a:custGeom>
                <a:avLst/>
                <a:gdLst>
                  <a:gd name="T0" fmla="*/ 0 w 118"/>
                  <a:gd name="T1" fmla="*/ 0 h 15"/>
                  <a:gd name="T2" fmla="*/ 0 w 118"/>
                  <a:gd name="T3" fmla="*/ 0 h 15"/>
                  <a:gd name="T4" fmla="*/ 0 w 118"/>
                  <a:gd name="T5" fmla="*/ 15 h 15"/>
                  <a:gd name="T6" fmla="*/ 118 w 118"/>
                  <a:gd name="T7" fmla="*/ 15 h 15"/>
                  <a:gd name="T8" fmla="*/ 118 w 118"/>
                  <a:gd name="T9" fmla="*/ 0 h 15"/>
                  <a:gd name="T10" fmla="*/ 118 w 118"/>
                  <a:gd name="T11" fmla="*/ 0 h 15"/>
                  <a:gd name="T12" fmla="*/ 0 w 11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0" y="0"/>
                    </a:moveTo>
                    <a:lnTo>
                      <a:pt x="0" y="0"/>
                    </a:lnTo>
                    <a:lnTo>
                      <a:pt x="0" y="15"/>
                    </a:lnTo>
                    <a:lnTo>
                      <a:pt x="118" y="15"/>
                    </a:lnTo>
                    <a:lnTo>
                      <a:pt x="118" y="0"/>
                    </a:lnTo>
                    <a:lnTo>
                      <a:pt x="11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6" name="Freeform 68"/>
              <p:cNvSpPr>
                <a:spLocks/>
              </p:cNvSpPr>
              <p:nvPr/>
            </p:nvSpPr>
            <p:spPr bwMode="auto">
              <a:xfrm>
                <a:off x="1198"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7" name="Freeform 69"/>
              <p:cNvSpPr>
                <a:spLocks/>
              </p:cNvSpPr>
              <p:nvPr/>
            </p:nvSpPr>
            <p:spPr bwMode="auto">
              <a:xfrm>
                <a:off x="1361"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8" name="Freeform 70"/>
              <p:cNvSpPr>
                <a:spLocks/>
              </p:cNvSpPr>
              <p:nvPr/>
            </p:nvSpPr>
            <p:spPr bwMode="auto">
              <a:xfrm>
                <a:off x="1523"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599" name="Freeform 71"/>
              <p:cNvSpPr>
                <a:spLocks/>
              </p:cNvSpPr>
              <p:nvPr/>
            </p:nvSpPr>
            <p:spPr bwMode="auto">
              <a:xfrm>
                <a:off x="1685"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0" name="Freeform 72"/>
              <p:cNvSpPr>
                <a:spLocks/>
              </p:cNvSpPr>
              <p:nvPr/>
            </p:nvSpPr>
            <p:spPr bwMode="auto">
              <a:xfrm>
                <a:off x="1848"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1" name="Freeform 73"/>
              <p:cNvSpPr>
                <a:spLocks/>
              </p:cNvSpPr>
              <p:nvPr/>
            </p:nvSpPr>
            <p:spPr bwMode="auto">
              <a:xfrm>
                <a:off x="2010"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2" name="Freeform 74"/>
              <p:cNvSpPr>
                <a:spLocks/>
              </p:cNvSpPr>
              <p:nvPr/>
            </p:nvSpPr>
            <p:spPr bwMode="auto">
              <a:xfrm>
                <a:off x="2173" y="1263"/>
                <a:ext cx="132" cy="15"/>
              </a:xfrm>
              <a:custGeom>
                <a:avLst/>
                <a:gdLst>
                  <a:gd name="T0" fmla="*/ 14 w 132"/>
                  <a:gd name="T1" fmla="*/ 0 h 15"/>
                  <a:gd name="T2" fmla="*/ 0 w 132"/>
                  <a:gd name="T3" fmla="*/ 0 h 15"/>
                  <a:gd name="T4" fmla="*/ 14 w 132"/>
                  <a:gd name="T5" fmla="*/ 15 h 15"/>
                  <a:gd name="T6" fmla="*/ 132 w 132"/>
                  <a:gd name="T7" fmla="*/ 15 h 15"/>
                  <a:gd name="T8" fmla="*/ 132 w 132"/>
                  <a:gd name="T9" fmla="*/ 0 h 15"/>
                  <a:gd name="T10" fmla="*/ 132 w 132"/>
                  <a:gd name="T11" fmla="*/ 0 h 15"/>
                  <a:gd name="T12" fmla="*/ 14 w 13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2" h="15">
                    <a:moveTo>
                      <a:pt x="14" y="0"/>
                    </a:moveTo>
                    <a:lnTo>
                      <a:pt x="0" y="0"/>
                    </a:lnTo>
                    <a:lnTo>
                      <a:pt x="14" y="15"/>
                    </a:lnTo>
                    <a:lnTo>
                      <a:pt x="132" y="15"/>
                    </a:lnTo>
                    <a:lnTo>
                      <a:pt x="132" y="0"/>
                    </a:lnTo>
                    <a:lnTo>
                      <a:pt x="13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3" name="Freeform 75"/>
              <p:cNvSpPr>
                <a:spLocks/>
              </p:cNvSpPr>
              <p:nvPr/>
            </p:nvSpPr>
            <p:spPr bwMode="auto">
              <a:xfrm>
                <a:off x="2335" y="1263"/>
                <a:ext cx="133" cy="15"/>
              </a:xfrm>
              <a:custGeom>
                <a:avLst/>
                <a:gdLst>
                  <a:gd name="T0" fmla="*/ 15 w 133"/>
                  <a:gd name="T1" fmla="*/ 0 h 15"/>
                  <a:gd name="T2" fmla="*/ 0 w 133"/>
                  <a:gd name="T3" fmla="*/ 0 h 15"/>
                  <a:gd name="T4" fmla="*/ 15 w 133"/>
                  <a:gd name="T5" fmla="*/ 15 h 15"/>
                  <a:gd name="T6" fmla="*/ 133 w 133"/>
                  <a:gd name="T7" fmla="*/ 15 h 15"/>
                  <a:gd name="T8" fmla="*/ 133 w 133"/>
                  <a:gd name="T9" fmla="*/ 0 h 15"/>
                  <a:gd name="T10" fmla="*/ 133 w 133"/>
                  <a:gd name="T11" fmla="*/ 0 h 15"/>
                  <a:gd name="T12" fmla="*/ 15 w 13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33" h="15">
                    <a:moveTo>
                      <a:pt x="15" y="0"/>
                    </a:moveTo>
                    <a:lnTo>
                      <a:pt x="0" y="0"/>
                    </a:lnTo>
                    <a:lnTo>
                      <a:pt x="15" y="15"/>
                    </a:lnTo>
                    <a:lnTo>
                      <a:pt x="133" y="15"/>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4" name="Freeform 76"/>
              <p:cNvSpPr>
                <a:spLocks/>
              </p:cNvSpPr>
              <p:nvPr/>
            </p:nvSpPr>
            <p:spPr bwMode="auto">
              <a:xfrm>
                <a:off x="2497" y="1263"/>
                <a:ext cx="30" cy="15"/>
              </a:xfrm>
              <a:custGeom>
                <a:avLst/>
                <a:gdLst>
                  <a:gd name="T0" fmla="*/ 15 w 30"/>
                  <a:gd name="T1" fmla="*/ 0 h 15"/>
                  <a:gd name="T2" fmla="*/ 0 w 30"/>
                  <a:gd name="T3" fmla="*/ 0 h 15"/>
                  <a:gd name="T4" fmla="*/ 15 w 30"/>
                  <a:gd name="T5" fmla="*/ 15 h 15"/>
                  <a:gd name="T6" fmla="*/ 30 w 30"/>
                  <a:gd name="T7" fmla="*/ 15 h 15"/>
                  <a:gd name="T8" fmla="*/ 30 w 30"/>
                  <a:gd name="T9" fmla="*/ 0 h 15"/>
                  <a:gd name="T10" fmla="*/ 30 w 30"/>
                  <a:gd name="T11" fmla="*/ 0 h 15"/>
                  <a:gd name="T12" fmla="*/ 15 w 3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30" h="15">
                    <a:moveTo>
                      <a:pt x="15" y="0"/>
                    </a:moveTo>
                    <a:lnTo>
                      <a:pt x="0" y="0"/>
                    </a:lnTo>
                    <a:lnTo>
                      <a:pt x="15" y="15"/>
                    </a:lnTo>
                    <a:lnTo>
                      <a:pt x="30" y="15"/>
                    </a:lnTo>
                    <a:lnTo>
                      <a:pt x="30" y="0"/>
                    </a:lnTo>
                    <a:lnTo>
                      <a:pt x="30"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6605" name="Freeform 77"/>
            <p:cNvSpPr>
              <a:spLocks/>
            </p:cNvSpPr>
            <p:nvPr/>
          </p:nvSpPr>
          <p:spPr bwMode="auto">
            <a:xfrm>
              <a:off x="1277" y="3109"/>
              <a:ext cx="768" cy="138"/>
            </a:xfrm>
            <a:custGeom>
              <a:avLst/>
              <a:gdLst>
                <a:gd name="T0" fmla="*/ 0 w 768"/>
                <a:gd name="T1" fmla="*/ 107 h 138"/>
                <a:gd name="T2" fmla="*/ 0 w 768"/>
                <a:gd name="T3" fmla="*/ 138 h 138"/>
                <a:gd name="T4" fmla="*/ 163 w 768"/>
                <a:gd name="T5" fmla="*/ 138 h 138"/>
                <a:gd name="T6" fmla="*/ 178 w 768"/>
                <a:gd name="T7" fmla="*/ 138 h 138"/>
                <a:gd name="T8" fmla="*/ 355 w 768"/>
                <a:gd name="T9" fmla="*/ 138 h 138"/>
                <a:gd name="T10" fmla="*/ 487 w 768"/>
                <a:gd name="T11" fmla="*/ 138 h 138"/>
                <a:gd name="T12" fmla="*/ 591 w 768"/>
                <a:gd name="T13" fmla="*/ 123 h 138"/>
                <a:gd name="T14" fmla="*/ 679 w 768"/>
                <a:gd name="T15" fmla="*/ 107 h 138"/>
                <a:gd name="T16" fmla="*/ 724 w 768"/>
                <a:gd name="T17" fmla="*/ 77 h 138"/>
                <a:gd name="T18" fmla="*/ 753 w 768"/>
                <a:gd name="T19" fmla="*/ 46 h 138"/>
                <a:gd name="T20" fmla="*/ 753 w 768"/>
                <a:gd name="T21" fmla="*/ 30 h 138"/>
                <a:gd name="T22" fmla="*/ 768 w 768"/>
                <a:gd name="T23" fmla="*/ 15 h 138"/>
                <a:gd name="T24" fmla="*/ 738 w 768"/>
                <a:gd name="T25" fmla="*/ 0 h 138"/>
                <a:gd name="T26" fmla="*/ 724 w 768"/>
                <a:gd name="T27" fmla="*/ 30 h 138"/>
                <a:gd name="T28" fmla="*/ 738 w 768"/>
                <a:gd name="T29" fmla="*/ 30 h 138"/>
                <a:gd name="T30" fmla="*/ 738 w 768"/>
                <a:gd name="T31" fmla="*/ 15 h 138"/>
                <a:gd name="T32" fmla="*/ 709 w 768"/>
                <a:gd name="T33" fmla="*/ 46 h 138"/>
                <a:gd name="T34" fmla="*/ 665 w 768"/>
                <a:gd name="T35" fmla="*/ 77 h 138"/>
                <a:gd name="T36" fmla="*/ 591 w 768"/>
                <a:gd name="T37" fmla="*/ 92 h 138"/>
                <a:gd name="T38" fmla="*/ 473 w 768"/>
                <a:gd name="T39" fmla="*/ 107 h 138"/>
                <a:gd name="T40" fmla="*/ 340 w 768"/>
                <a:gd name="T41" fmla="*/ 107 h 138"/>
                <a:gd name="T42" fmla="*/ 163 w 768"/>
                <a:gd name="T43" fmla="*/ 107 h 138"/>
                <a:gd name="T44" fmla="*/ 178 w 768"/>
                <a:gd name="T45" fmla="*/ 123 h 138"/>
                <a:gd name="T46" fmla="*/ 178 w 768"/>
                <a:gd name="T47" fmla="*/ 107 h 138"/>
                <a:gd name="T48" fmla="*/ 0 w 768"/>
                <a:gd name="T49"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8" h="138">
                  <a:moveTo>
                    <a:pt x="0" y="107"/>
                  </a:moveTo>
                  <a:lnTo>
                    <a:pt x="0" y="138"/>
                  </a:lnTo>
                  <a:lnTo>
                    <a:pt x="163" y="138"/>
                  </a:lnTo>
                  <a:lnTo>
                    <a:pt x="178" y="138"/>
                  </a:lnTo>
                  <a:lnTo>
                    <a:pt x="355" y="138"/>
                  </a:lnTo>
                  <a:lnTo>
                    <a:pt x="487" y="138"/>
                  </a:lnTo>
                  <a:lnTo>
                    <a:pt x="591" y="123"/>
                  </a:lnTo>
                  <a:lnTo>
                    <a:pt x="679" y="107"/>
                  </a:lnTo>
                  <a:lnTo>
                    <a:pt x="724" y="77"/>
                  </a:lnTo>
                  <a:lnTo>
                    <a:pt x="753" y="46"/>
                  </a:lnTo>
                  <a:lnTo>
                    <a:pt x="753" y="30"/>
                  </a:lnTo>
                  <a:lnTo>
                    <a:pt x="768" y="15"/>
                  </a:lnTo>
                  <a:lnTo>
                    <a:pt x="738" y="0"/>
                  </a:lnTo>
                  <a:lnTo>
                    <a:pt x="724" y="30"/>
                  </a:lnTo>
                  <a:lnTo>
                    <a:pt x="738" y="30"/>
                  </a:lnTo>
                  <a:lnTo>
                    <a:pt x="738" y="15"/>
                  </a:lnTo>
                  <a:lnTo>
                    <a:pt x="709" y="46"/>
                  </a:lnTo>
                  <a:lnTo>
                    <a:pt x="665" y="77"/>
                  </a:lnTo>
                  <a:lnTo>
                    <a:pt x="591" y="92"/>
                  </a:lnTo>
                  <a:lnTo>
                    <a:pt x="473" y="107"/>
                  </a:lnTo>
                  <a:lnTo>
                    <a:pt x="340" y="107"/>
                  </a:lnTo>
                  <a:lnTo>
                    <a:pt x="163" y="107"/>
                  </a:lnTo>
                  <a:lnTo>
                    <a:pt x="178" y="123"/>
                  </a:lnTo>
                  <a:lnTo>
                    <a:pt x="178" y="107"/>
                  </a:lnTo>
                  <a:lnTo>
                    <a:pt x="0"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6" name="Freeform 78"/>
            <p:cNvSpPr>
              <a:spLocks/>
            </p:cNvSpPr>
            <p:nvPr/>
          </p:nvSpPr>
          <p:spPr bwMode="auto">
            <a:xfrm>
              <a:off x="4436" y="3078"/>
              <a:ext cx="649" cy="169"/>
            </a:xfrm>
            <a:custGeom>
              <a:avLst/>
              <a:gdLst>
                <a:gd name="T0" fmla="*/ 649 w 649"/>
                <a:gd name="T1" fmla="*/ 169 h 169"/>
                <a:gd name="T2" fmla="*/ 649 w 649"/>
                <a:gd name="T3" fmla="*/ 138 h 169"/>
                <a:gd name="T4" fmla="*/ 502 w 649"/>
                <a:gd name="T5" fmla="*/ 138 h 169"/>
                <a:gd name="T6" fmla="*/ 502 w 649"/>
                <a:gd name="T7" fmla="*/ 154 h 169"/>
                <a:gd name="T8" fmla="*/ 516 w 649"/>
                <a:gd name="T9" fmla="*/ 138 h 169"/>
                <a:gd name="T10" fmla="*/ 369 w 649"/>
                <a:gd name="T11" fmla="*/ 138 h 169"/>
                <a:gd name="T12" fmla="*/ 251 w 649"/>
                <a:gd name="T13" fmla="*/ 123 h 169"/>
                <a:gd name="T14" fmla="*/ 147 w 649"/>
                <a:gd name="T15" fmla="*/ 108 h 169"/>
                <a:gd name="T16" fmla="*/ 88 w 649"/>
                <a:gd name="T17" fmla="*/ 77 h 169"/>
                <a:gd name="T18" fmla="*/ 59 w 649"/>
                <a:gd name="T19" fmla="*/ 46 h 169"/>
                <a:gd name="T20" fmla="*/ 29 w 649"/>
                <a:gd name="T21" fmla="*/ 15 h 169"/>
                <a:gd name="T22" fmla="*/ 29 w 649"/>
                <a:gd name="T23" fmla="*/ 31 h 169"/>
                <a:gd name="T24" fmla="*/ 44 w 649"/>
                <a:gd name="T25" fmla="*/ 31 h 169"/>
                <a:gd name="T26" fmla="*/ 29 w 649"/>
                <a:gd name="T27" fmla="*/ 0 h 169"/>
                <a:gd name="T28" fmla="*/ 0 w 649"/>
                <a:gd name="T29" fmla="*/ 15 h 169"/>
                <a:gd name="T30" fmla="*/ 15 w 649"/>
                <a:gd name="T31" fmla="*/ 31 h 169"/>
                <a:gd name="T32" fmla="*/ 15 w 649"/>
                <a:gd name="T33" fmla="*/ 46 h 169"/>
                <a:gd name="T34" fmla="*/ 44 w 649"/>
                <a:gd name="T35" fmla="*/ 77 h 169"/>
                <a:gd name="T36" fmla="*/ 74 w 649"/>
                <a:gd name="T37" fmla="*/ 108 h 169"/>
                <a:gd name="T38" fmla="*/ 147 w 649"/>
                <a:gd name="T39" fmla="*/ 138 h 169"/>
                <a:gd name="T40" fmla="*/ 236 w 649"/>
                <a:gd name="T41" fmla="*/ 154 h 169"/>
                <a:gd name="T42" fmla="*/ 354 w 649"/>
                <a:gd name="T43" fmla="*/ 169 h 169"/>
                <a:gd name="T44" fmla="*/ 502 w 649"/>
                <a:gd name="T45" fmla="*/ 169 h 169"/>
                <a:gd name="T46" fmla="*/ 516 w 649"/>
                <a:gd name="T47" fmla="*/ 169 h 169"/>
                <a:gd name="T48" fmla="*/ 649 w 649"/>
                <a:gd name="T4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9" h="169">
                  <a:moveTo>
                    <a:pt x="649" y="169"/>
                  </a:moveTo>
                  <a:lnTo>
                    <a:pt x="649" y="138"/>
                  </a:lnTo>
                  <a:lnTo>
                    <a:pt x="502" y="138"/>
                  </a:lnTo>
                  <a:lnTo>
                    <a:pt x="502" y="154"/>
                  </a:lnTo>
                  <a:lnTo>
                    <a:pt x="516" y="138"/>
                  </a:lnTo>
                  <a:lnTo>
                    <a:pt x="369" y="138"/>
                  </a:lnTo>
                  <a:lnTo>
                    <a:pt x="251" y="123"/>
                  </a:lnTo>
                  <a:lnTo>
                    <a:pt x="147" y="108"/>
                  </a:lnTo>
                  <a:lnTo>
                    <a:pt x="88" y="77"/>
                  </a:lnTo>
                  <a:lnTo>
                    <a:pt x="59" y="46"/>
                  </a:lnTo>
                  <a:lnTo>
                    <a:pt x="29" y="15"/>
                  </a:lnTo>
                  <a:lnTo>
                    <a:pt x="29" y="31"/>
                  </a:lnTo>
                  <a:lnTo>
                    <a:pt x="44" y="31"/>
                  </a:lnTo>
                  <a:lnTo>
                    <a:pt x="29" y="0"/>
                  </a:lnTo>
                  <a:lnTo>
                    <a:pt x="0" y="15"/>
                  </a:lnTo>
                  <a:lnTo>
                    <a:pt x="15" y="31"/>
                  </a:lnTo>
                  <a:lnTo>
                    <a:pt x="15" y="46"/>
                  </a:lnTo>
                  <a:lnTo>
                    <a:pt x="44" y="77"/>
                  </a:lnTo>
                  <a:lnTo>
                    <a:pt x="74" y="108"/>
                  </a:lnTo>
                  <a:lnTo>
                    <a:pt x="147" y="138"/>
                  </a:lnTo>
                  <a:lnTo>
                    <a:pt x="236" y="154"/>
                  </a:lnTo>
                  <a:lnTo>
                    <a:pt x="354" y="169"/>
                  </a:lnTo>
                  <a:lnTo>
                    <a:pt x="502" y="169"/>
                  </a:lnTo>
                  <a:lnTo>
                    <a:pt x="516" y="169"/>
                  </a:lnTo>
                  <a:lnTo>
                    <a:pt x="649" y="1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06607" name="Group 79"/>
            <p:cNvGrpSpPr>
              <a:grpSpLocks/>
            </p:cNvGrpSpPr>
            <p:nvPr/>
          </p:nvGrpSpPr>
          <p:grpSpPr bwMode="auto">
            <a:xfrm>
              <a:off x="1189" y="3247"/>
              <a:ext cx="3999" cy="16"/>
              <a:chOff x="1051" y="2357"/>
              <a:chExt cx="3999" cy="16"/>
            </a:xfrm>
          </p:grpSpPr>
          <p:sp>
            <p:nvSpPr>
              <p:cNvPr id="406608" name="Freeform 80"/>
              <p:cNvSpPr>
                <a:spLocks/>
              </p:cNvSpPr>
              <p:nvPr/>
            </p:nvSpPr>
            <p:spPr bwMode="auto">
              <a:xfrm>
                <a:off x="1051" y="2357"/>
                <a:ext cx="118" cy="16"/>
              </a:xfrm>
              <a:custGeom>
                <a:avLst/>
                <a:gdLst>
                  <a:gd name="T0" fmla="*/ 0 w 118"/>
                  <a:gd name="T1" fmla="*/ 0 h 16"/>
                  <a:gd name="T2" fmla="*/ 0 w 118"/>
                  <a:gd name="T3" fmla="*/ 0 h 16"/>
                  <a:gd name="T4" fmla="*/ 0 w 118"/>
                  <a:gd name="T5" fmla="*/ 16 h 16"/>
                  <a:gd name="T6" fmla="*/ 118 w 118"/>
                  <a:gd name="T7" fmla="*/ 16 h 16"/>
                  <a:gd name="T8" fmla="*/ 118 w 118"/>
                  <a:gd name="T9" fmla="*/ 0 h 16"/>
                  <a:gd name="T10" fmla="*/ 118 w 118"/>
                  <a:gd name="T11" fmla="*/ 0 h 16"/>
                  <a:gd name="T12" fmla="*/ 0 w 1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18" h="16">
                    <a:moveTo>
                      <a:pt x="0" y="0"/>
                    </a:moveTo>
                    <a:lnTo>
                      <a:pt x="0" y="0"/>
                    </a:lnTo>
                    <a:lnTo>
                      <a:pt x="0" y="16"/>
                    </a:lnTo>
                    <a:lnTo>
                      <a:pt x="118" y="16"/>
                    </a:lnTo>
                    <a:lnTo>
                      <a:pt x="118" y="0"/>
                    </a:lnTo>
                    <a:lnTo>
                      <a:pt x="11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09" name="Freeform 81"/>
              <p:cNvSpPr>
                <a:spLocks/>
              </p:cNvSpPr>
              <p:nvPr/>
            </p:nvSpPr>
            <p:spPr bwMode="auto">
              <a:xfrm>
                <a:off x="1198"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0" name="Freeform 82"/>
              <p:cNvSpPr>
                <a:spLocks/>
              </p:cNvSpPr>
              <p:nvPr/>
            </p:nvSpPr>
            <p:spPr bwMode="auto">
              <a:xfrm>
                <a:off x="1361"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1" name="Freeform 83"/>
              <p:cNvSpPr>
                <a:spLocks/>
              </p:cNvSpPr>
              <p:nvPr/>
            </p:nvSpPr>
            <p:spPr bwMode="auto">
              <a:xfrm>
                <a:off x="1523"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2" name="Freeform 84"/>
              <p:cNvSpPr>
                <a:spLocks/>
              </p:cNvSpPr>
              <p:nvPr/>
            </p:nvSpPr>
            <p:spPr bwMode="auto">
              <a:xfrm>
                <a:off x="1685"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3" name="Freeform 85"/>
              <p:cNvSpPr>
                <a:spLocks/>
              </p:cNvSpPr>
              <p:nvPr/>
            </p:nvSpPr>
            <p:spPr bwMode="auto">
              <a:xfrm>
                <a:off x="1848"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4" name="Freeform 86"/>
              <p:cNvSpPr>
                <a:spLocks/>
              </p:cNvSpPr>
              <p:nvPr/>
            </p:nvSpPr>
            <p:spPr bwMode="auto">
              <a:xfrm>
                <a:off x="2010"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5" name="Freeform 87"/>
              <p:cNvSpPr>
                <a:spLocks/>
              </p:cNvSpPr>
              <p:nvPr/>
            </p:nvSpPr>
            <p:spPr bwMode="auto">
              <a:xfrm>
                <a:off x="2173" y="2357"/>
                <a:ext cx="132" cy="16"/>
              </a:xfrm>
              <a:custGeom>
                <a:avLst/>
                <a:gdLst>
                  <a:gd name="T0" fmla="*/ 14 w 132"/>
                  <a:gd name="T1" fmla="*/ 0 h 16"/>
                  <a:gd name="T2" fmla="*/ 0 w 132"/>
                  <a:gd name="T3" fmla="*/ 0 h 16"/>
                  <a:gd name="T4" fmla="*/ 14 w 132"/>
                  <a:gd name="T5" fmla="*/ 16 h 16"/>
                  <a:gd name="T6" fmla="*/ 132 w 132"/>
                  <a:gd name="T7" fmla="*/ 16 h 16"/>
                  <a:gd name="T8" fmla="*/ 132 w 132"/>
                  <a:gd name="T9" fmla="*/ 0 h 16"/>
                  <a:gd name="T10" fmla="*/ 132 w 132"/>
                  <a:gd name="T11" fmla="*/ 0 h 16"/>
                  <a:gd name="T12" fmla="*/ 14 w 1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2" h="16">
                    <a:moveTo>
                      <a:pt x="14" y="0"/>
                    </a:moveTo>
                    <a:lnTo>
                      <a:pt x="0" y="0"/>
                    </a:lnTo>
                    <a:lnTo>
                      <a:pt x="14" y="16"/>
                    </a:lnTo>
                    <a:lnTo>
                      <a:pt x="132" y="16"/>
                    </a:lnTo>
                    <a:lnTo>
                      <a:pt x="132" y="0"/>
                    </a:lnTo>
                    <a:lnTo>
                      <a:pt x="13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6" name="Freeform 88"/>
              <p:cNvSpPr>
                <a:spLocks/>
              </p:cNvSpPr>
              <p:nvPr/>
            </p:nvSpPr>
            <p:spPr bwMode="auto">
              <a:xfrm>
                <a:off x="2335"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7" name="Freeform 89"/>
              <p:cNvSpPr>
                <a:spLocks/>
              </p:cNvSpPr>
              <p:nvPr/>
            </p:nvSpPr>
            <p:spPr bwMode="auto">
              <a:xfrm>
                <a:off x="2497"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8" name="Freeform 90"/>
              <p:cNvSpPr>
                <a:spLocks/>
              </p:cNvSpPr>
              <p:nvPr/>
            </p:nvSpPr>
            <p:spPr bwMode="auto">
              <a:xfrm>
                <a:off x="2660" y="2357"/>
                <a:ext cx="132" cy="16"/>
              </a:xfrm>
              <a:custGeom>
                <a:avLst/>
                <a:gdLst>
                  <a:gd name="T0" fmla="*/ 14 w 132"/>
                  <a:gd name="T1" fmla="*/ 0 h 16"/>
                  <a:gd name="T2" fmla="*/ 0 w 132"/>
                  <a:gd name="T3" fmla="*/ 0 h 16"/>
                  <a:gd name="T4" fmla="*/ 14 w 132"/>
                  <a:gd name="T5" fmla="*/ 16 h 16"/>
                  <a:gd name="T6" fmla="*/ 132 w 132"/>
                  <a:gd name="T7" fmla="*/ 16 h 16"/>
                  <a:gd name="T8" fmla="*/ 132 w 132"/>
                  <a:gd name="T9" fmla="*/ 0 h 16"/>
                  <a:gd name="T10" fmla="*/ 132 w 132"/>
                  <a:gd name="T11" fmla="*/ 0 h 16"/>
                  <a:gd name="T12" fmla="*/ 14 w 1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2" h="16">
                    <a:moveTo>
                      <a:pt x="14" y="0"/>
                    </a:moveTo>
                    <a:lnTo>
                      <a:pt x="0" y="0"/>
                    </a:lnTo>
                    <a:lnTo>
                      <a:pt x="14" y="16"/>
                    </a:lnTo>
                    <a:lnTo>
                      <a:pt x="132" y="16"/>
                    </a:lnTo>
                    <a:lnTo>
                      <a:pt x="132" y="0"/>
                    </a:lnTo>
                    <a:lnTo>
                      <a:pt x="13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19" name="Freeform 91"/>
              <p:cNvSpPr>
                <a:spLocks/>
              </p:cNvSpPr>
              <p:nvPr/>
            </p:nvSpPr>
            <p:spPr bwMode="auto">
              <a:xfrm>
                <a:off x="2822"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0" name="Freeform 92"/>
              <p:cNvSpPr>
                <a:spLocks/>
              </p:cNvSpPr>
              <p:nvPr/>
            </p:nvSpPr>
            <p:spPr bwMode="auto">
              <a:xfrm>
                <a:off x="2984"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1" name="Freeform 93"/>
              <p:cNvSpPr>
                <a:spLocks/>
              </p:cNvSpPr>
              <p:nvPr/>
            </p:nvSpPr>
            <p:spPr bwMode="auto">
              <a:xfrm>
                <a:off x="3147" y="2357"/>
                <a:ext cx="132" cy="16"/>
              </a:xfrm>
              <a:custGeom>
                <a:avLst/>
                <a:gdLst>
                  <a:gd name="T0" fmla="*/ 14 w 132"/>
                  <a:gd name="T1" fmla="*/ 0 h 16"/>
                  <a:gd name="T2" fmla="*/ 0 w 132"/>
                  <a:gd name="T3" fmla="*/ 0 h 16"/>
                  <a:gd name="T4" fmla="*/ 14 w 132"/>
                  <a:gd name="T5" fmla="*/ 16 h 16"/>
                  <a:gd name="T6" fmla="*/ 132 w 132"/>
                  <a:gd name="T7" fmla="*/ 16 h 16"/>
                  <a:gd name="T8" fmla="*/ 132 w 132"/>
                  <a:gd name="T9" fmla="*/ 0 h 16"/>
                  <a:gd name="T10" fmla="*/ 132 w 132"/>
                  <a:gd name="T11" fmla="*/ 0 h 16"/>
                  <a:gd name="T12" fmla="*/ 14 w 1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2" h="16">
                    <a:moveTo>
                      <a:pt x="14" y="0"/>
                    </a:moveTo>
                    <a:lnTo>
                      <a:pt x="0" y="0"/>
                    </a:lnTo>
                    <a:lnTo>
                      <a:pt x="14" y="16"/>
                    </a:lnTo>
                    <a:lnTo>
                      <a:pt x="132" y="16"/>
                    </a:lnTo>
                    <a:lnTo>
                      <a:pt x="132" y="0"/>
                    </a:lnTo>
                    <a:lnTo>
                      <a:pt x="13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2" name="Freeform 94"/>
              <p:cNvSpPr>
                <a:spLocks/>
              </p:cNvSpPr>
              <p:nvPr/>
            </p:nvSpPr>
            <p:spPr bwMode="auto">
              <a:xfrm>
                <a:off x="3309"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3" name="Freeform 95"/>
              <p:cNvSpPr>
                <a:spLocks/>
              </p:cNvSpPr>
              <p:nvPr/>
            </p:nvSpPr>
            <p:spPr bwMode="auto">
              <a:xfrm>
                <a:off x="3471"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4" name="Freeform 96"/>
              <p:cNvSpPr>
                <a:spLocks/>
              </p:cNvSpPr>
              <p:nvPr/>
            </p:nvSpPr>
            <p:spPr bwMode="auto">
              <a:xfrm>
                <a:off x="3634" y="2357"/>
                <a:ext cx="132" cy="16"/>
              </a:xfrm>
              <a:custGeom>
                <a:avLst/>
                <a:gdLst>
                  <a:gd name="T0" fmla="*/ 14 w 132"/>
                  <a:gd name="T1" fmla="*/ 0 h 16"/>
                  <a:gd name="T2" fmla="*/ 0 w 132"/>
                  <a:gd name="T3" fmla="*/ 0 h 16"/>
                  <a:gd name="T4" fmla="*/ 14 w 132"/>
                  <a:gd name="T5" fmla="*/ 16 h 16"/>
                  <a:gd name="T6" fmla="*/ 132 w 132"/>
                  <a:gd name="T7" fmla="*/ 16 h 16"/>
                  <a:gd name="T8" fmla="*/ 132 w 132"/>
                  <a:gd name="T9" fmla="*/ 0 h 16"/>
                  <a:gd name="T10" fmla="*/ 132 w 132"/>
                  <a:gd name="T11" fmla="*/ 0 h 16"/>
                  <a:gd name="T12" fmla="*/ 14 w 1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2" h="16">
                    <a:moveTo>
                      <a:pt x="14" y="0"/>
                    </a:moveTo>
                    <a:lnTo>
                      <a:pt x="0" y="0"/>
                    </a:lnTo>
                    <a:lnTo>
                      <a:pt x="14" y="16"/>
                    </a:lnTo>
                    <a:lnTo>
                      <a:pt x="132" y="16"/>
                    </a:lnTo>
                    <a:lnTo>
                      <a:pt x="132" y="0"/>
                    </a:lnTo>
                    <a:lnTo>
                      <a:pt x="132"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5" name="Freeform 97"/>
              <p:cNvSpPr>
                <a:spLocks/>
              </p:cNvSpPr>
              <p:nvPr/>
            </p:nvSpPr>
            <p:spPr bwMode="auto">
              <a:xfrm>
                <a:off x="3796"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6" name="Freeform 98"/>
              <p:cNvSpPr>
                <a:spLocks/>
              </p:cNvSpPr>
              <p:nvPr/>
            </p:nvSpPr>
            <p:spPr bwMode="auto">
              <a:xfrm>
                <a:off x="3958"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7" name="Freeform 99"/>
              <p:cNvSpPr>
                <a:spLocks/>
              </p:cNvSpPr>
              <p:nvPr/>
            </p:nvSpPr>
            <p:spPr bwMode="auto">
              <a:xfrm>
                <a:off x="4121" y="2357"/>
                <a:ext cx="133" cy="16"/>
              </a:xfrm>
              <a:custGeom>
                <a:avLst/>
                <a:gdLst>
                  <a:gd name="T0" fmla="*/ 14 w 133"/>
                  <a:gd name="T1" fmla="*/ 0 h 16"/>
                  <a:gd name="T2" fmla="*/ 0 w 133"/>
                  <a:gd name="T3" fmla="*/ 0 h 16"/>
                  <a:gd name="T4" fmla="*/ 14 w 133"/>
                  <a:gd name="T5" fmla="*/ 16 h 16"/>
                  <a:gd name="T6" fmla="*/ 133 w 133"/>
                  <a:gd name="T7" fmla="*/ 16 h 16"/>
                  <a:gd name="T8" fmla="*/ 133 w 133"/>
                  <a:gd name="T9" fmla="*/ 0 h 16"/>
                  <a:gd name="T10" fmla="*/ 133 w 133"/>
                  <a:gd name="T11" fmla="*/ 0 h 16"/>
                  <a:gd name="T12" fmla="*/ 14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4" y="0"/>
                    </a:moveTo>
                    <a:lnTo>
                      <a:pt x="0" y="0"/>
                    </a:lnTo>
                    <a:lnTo>
                      <a:pt x="14" y="16"/>
                    </a:lnTo>
                    <a:lnTo>
                      <a:pt x="133" y="16"/>
                    </a:lnTo>
                    <a:lnTo>
                      <a:pt x="133" y="0"/>
                    </a:lnTo>
                    <a:lnTo>
                      <a:pt x="133"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8" name="Freeform 100"/>
              <p:cNvSpPr>
                <a:spLocks/>
              </p:cNvSpPr>
              <p:nvPr/>
            </p:nvSpPr>
            <p:spPr bwMode="auto">
              <a:xfrm>
                <a:off x="4283"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29" name="Freeform 101"/>
              <p:cNvSpPr>
                <a:spLocks/>
              </p:cNvSpPr>
              <p:nvPr/>
            </p:nvSpPr>
            <p:spPr bwMode="auto">
              <a:xfrm>
                <a:off x="4445"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30" name="Freeform 102"/>
              <p:cNvSpPr>
                <a:spLocks/>
              </p:cNvSpPr>
              <p:nvPr/>
            </p:nvSpPr>
            <p:spPr bwMode="auto">
              <a:xfrm>
                <a:off x="4608" y="2357"/>
                <a:ext cx="133" cy="16"/>
              </a:xfrm>
              <a:custGeom>
                <a:avLst/>
                <a:gdLst>
                  <a:gd name="T0" fmla="*/ 14 w 133"/>
                  <a:gd name="T1" fmla="*/ 0 h 16"/>
                  <a:gd name="T2" fmla="*/ 0 w 133"/>
                  <a:gd name="T3" fmla="*/ 0 h 16"/>
                  <a:gd name="T4" fmla="*/ 14 w 133"/>
                  <a:gd name="T5" fmla="*/ 16 h 16"/>
                  <a:gd name="T6" fmla="*/ 133 w 133"/>
                  <a:gd name="T7" fmla="*/ 16 h 16"/>
                  <a:gd name="T8" fmla="*/ 133 w 133"/>
                  <a:gd name="T9" fmla="*/ 0 h 16"/>
                  <a:gd name="T10" fmla="*/ 133 w 133"/>
                  <a:gd name="T11" fmla="*/ 0 h 16"/>
                  <a:gd name="T12" fmla="*/ 14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4" y="0"/>
                    </a:moveTo>
                    <a:lnTo>
                      <a:pt x="0" y="0"/>
                    </a:lnTo>
                    <a:lnTo>
                      <a:pt x="14" y="16"/>
                    </a:lnTo>
                    <a:lnTo>
                      <a:pt x="133" y="16"/>
                    </a:lnTo>
                    <a:lnTo>
                      <a:pt x="133" y="0"/>
                    </a:lnTo>
                    <a:lnTo>
                      <a:pt x="133" y="0"/>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31" name="Freeform 103"/>
              <p:cNvSpPr>
                <a:spLocks/>
              </p:cNvSpPr>
              <p:nvPr/>
            </p:nvSpPr>
            <p:spPr bwMode="auto">
              <a:xfrm>
                <a:off x="4770" y="2357"/>
                <a:ext cx="133" cy="16"/>
              </a:xfrm>
              <a:custGeom>
                <a:avLst/>
                <a:gdLst>
                  <a:gd name="T0" fmla="*/ 15 w 133"/>
                  <a:gd name="T1" fmla="*/ 0 h 16"/>
                  <a:gd name="T2" fmla="*/ 0 w 133"/>
                  <a:gd name="T3" fmla="*/ 0 h 16"/>
                  <a:gd name="T4" fmla="*/ 15 w 133"/>
                  <a:gd name="T5" fmla="*/ 16 h 16"/>
                  <a:gd name="T6" fmla="*/ 133 w 133"/>
                  <a:gd name="T7" fmla="*/ 16 h 16"/>
                  <a:gd name="T8" fmla="*/ 133 w 133"/>
                  <a:gd name="T9" fmla="*/ 0 h 16"/>
                  <a:gd name="T10" fmla="*/ 133 w 133"/>
                  <a:gd name="T11" fmla="*/ 0 h 16"/>
                  <a:gd name="T12" fmla="*/ 15 w 13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33" h="16">
                    <a:moveTo>
                      <a:pt x="15" y="0"/>
                    </a:moveTo>
                    <a:lnTo>
                      <a:pt x="0" y="0"/>
                    </a:lnTo>
                    <a:lnTo>
                      <a:pt x="15" y="16"/>
                    </a:lnTo>
                    <a:lnTo>
                      <a:pt x="133" y="16"/>
                    </a:lnTo>
                    <a:lnTo>
                      <a:pt x="133" y="0"/>
                    </a:lnTo>
                    <a:lnTo>
                      <a:pt x="133"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32" name="Freeform 104"/>
              <p:cNvSpPr>
                <a:spLocks/>
              </p:cNvSpPr>
              <p:nvPr/>
            </p:nvSpPr>
            <p:spPr bwMode="auto">
              <a:xfrm>
                <a:off x="4932" y="2357"/>
                <a:ext cx="118" cy="16"/>
              </a:xfrm>
              <a:custGeom>
                <a:avLst/>
                <a:gdLst>
                  <a:gd name="T0" fmla="*/ 15 w 118"/>
                  <a:gd name="T1" fmla="*/ 0 h 16"/>
                  <a:gd name="T2" fmla="*/ 0 w 118"/>
                  <a:gd name="T3" fmla="*/ 0 h 16"/>
                  <a:gd name="T4" fmla="*/ 15 w 118"/>
                  <a:gd name="T5" fmla="*/ 16 h 16"/>
                  <a:gd name="T6" fmla="*/ 118 w 118"/>
                  <a:gd name="T7" fmla="*/ 16 h 16"/>
                  <a:gd name="T8" fmla="*/ 118 w 118"/>
                  <a:gd name="T9" fmla="*/ 0 h 16"/>
                  <a:gd name="T10" fmla="*/ 118 w 118"/>
                  <a:gd name="T11" fmla="*/ 0 h 16"/>
                  <a:gd name="T12" fmla="*/ 15 w 1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18" h="16">
                    <a:moveTo>
                      <a:pt x="15" y="0"/>
                    </a:moveTo>
                    <a:lnTo>
                      <a:pt x="0" y="0"/>
                    </a:lnTo>
                    <a:lnTo>
                      <a:pt x="15" y="16"/>
                    </a:lnTo>
                    <a:lnTo>
                      <a:pt x="118" y="16"/>
                    </a:lnTo>
                    <a:lnTo>
                      <a:pt x="118" y="0"/>
                    </a:lnTo>
                    <a:lnTo>
                      <a:pt x="118" y="0"/>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6633" name="Oval 105"/>
            <p:cNvSpPr>
              <a:spLocks noChangeArrowheads="1"/>
            </p:cNvSpPr>
            <p:nvPr/>
          </p:nvSpPr>
          <p:spPr bwMode="auto">
            <a:xfrm>
              <a:off x="4052" y="2230"/>
              <a:ext cx="74" cy="77"/>
            </a:xfrm>
            <a:prstGeom prst="ellipse">
              <a:avLst/>
            </a:prstGeom>
            <a:solidFill>
              <a:srgbClr val="000000"/>
            </a:solidFill>
            <a:ln w="23813">
              <a:solidFill>
                <a:srgbClr val="000000"/>
              </a:solidFill>
              <a:round/>
              <a:headEnd/>
              <a:tailEnd/>
            </a:ln>
          </p:spPr>
          <p:txBody>
            <a:bodyPr/>
            <a:lstStyle/>
            <a:p>
              <a:endParaRPr lang="zh-CN" altLang="en-US"/>
            </a:p>
          </p:txBody>
        </p:sp>
        <p:sp>
          <p:nvSpPr>
            <p:cNvPr id="406634" name="Oval 106"/>
            <p:cNvSpPr>
              <a:spLocks noChangeArrowheads="1"/>
            </p:cNvSpPr>
            <p:nvPr/>
          </p:nvSpPr>
          <p:spPr bwMode="auto">
            <a:xfrm>
              <a:off x="2001" y="3093"/>
              <a:ext cx="73" cy="77"/>
            </a:xfrm>
            <a:prstGeom prst="ellipse">
              <a:avLst/>
            </a:prstGeom>
            <a:solidFill>
              <a:srgbClr val="000000"/>
            </a:solidFill>
            <a:ln w="23813">
              <a:solidFill>
                <a:srgbClr val="000000"/>
              </a:solidFill>
              <a:round/>
              <a:headEnd/>
              <a:tailEnd/>
            </a:ln>
          </p:spPr>
          <p:txBody>
            <a:bodyPr/>
            <a:lstStyle/>
            <a:p>
              <a:endParaRPr lang="zh-CN" altLang="en-US"/>
            </a:p>
          </p:txBody>
        </p:sp>
        <p:sp>
          <p:nvSpPr>
            <p:cNvPr id="406635" name="Oval 107"/>
            <p:cNvSpPr>
              <a:spLocks noChangeArrowheads="1"/>
            </p:cNvSpPr>
            <p:nvPr/>
          </p:nvSpPr>
          <p:spPr bwMode="auto">
            <a:xfrm>
              <a:off x="4436" y="3078"/>
              <a:ext cx="74" cy="77"/>
            </a:xfrm>
            <a:prstGeom prst="ellipse">
              <a:avLst/>
            </a:prstGeom>
            <a:solidFill>
              <a:srgbClr val="000000"/>
            </a:solidFill>
            <a:ln w="23813">
              <a:solidFill>
                <a:srgbClr val="000000"/>
              </a:solidFill>
              <a:round/>
              <a:headEnd/>
              <a:tailEnd/>
            </a:ln>
          </p:spPr>
          <p:txBody>
            <a:bodyPr/>
            <a:lstStyle/>
            <a:p>
              <a:endParaRPr lang="zh-CN" altLang="en-US"/>
            </a:p>
          </p:txBody>
        </p:sp>
        <p:sp>
          <p:nvSpPr>
            <p:cNvPr id="406636" name="Oval 108"/>
            <p:cNvSpPr>
              <a:spLocks noChangeArrowheads="1"/>
            </p:cNvSpPr>
            <p:nvPr/>
          </p:nvSpPr>
          <p:spPr bwMode="auto">
            <a:xfrm>
              <a:off x="2311" y="2230"/>
              <a:ext cx="73" cy="77"/>
            </a:xfrm>
            <a:prstGeom prst="ellipse">
              <a:avLst/>
            </a:prstGeom>
            <a:solidFill>
              <a:srgbClr val="000000"/>
            </a:solidFill>
            <a:ln w="23813">
              <a:solidFill>
                <a:srgbClr val="000000"/>
              </a:solidFill>
              <a:round/>
              <a:headEnd/>
              <a:tailEnd/>
            </a:ln>
          </p:spPr>
          <p:txBody>
            <a:bodyPr/>
            <a:lstStyle/>
            <a:p>
              <a:endParaRPr lang="zh-CN" altLang="en-US"/>
            </a:p>
          </p:txBody>
        </p:sp>
        <p:sp>
          <p:nvSpPr>
            <p:cNvPr id="406637" name="Freeform 109"/>
            <p:cNvSpPr>
              <a:spLocks/>
            </p:cNvSpPr>
            <p:nvPr/>
          </p:nvSpPr>
          <p:spPr bwMode="auto">
            <a:xfrm>
              <a:off x="2030" y="2292"/>
              <a:ext cx="325" cy="847"/>
            </a:xfrm>
            <a:custGeom>
              <a:avLst/>
              <a:gdLst>
                <a:gd name="T0" fmla="*/ 0 w 325"/>
                <a:gd name="T1" fmla="*/ 832 h 847"/>
                <a:gd name="T2" fmla="*/ 30 w 325"/>
                <a:gd name="T3" fmla="*/ 847 h 847"/>
                <a:gd name="T4" fmla="*/ 325 w 325"/>
                <a:gd name="T5" fmla="*/ 15 h 847"/>
                <a:gd name="T6" fmla="*/ 295 w 325"/>
                <a:gd name="T7" fmla="*/ 0 h 847"/>
                <a:gd name="T8" fmla="*/ 0 w 325"/>
                <a:gd name="T9" fmla="*/ 832 h 847"/>
              </a:gdLst>
              <a:ahLst/>
              <a:cxnLst>
                <a:cxn ang="0">
                  <a:pos x="T0" y="T1"/>
                </a:cxn>
                <a:cxn ang="0">
                  <a:pos x="T2" y="T3"/>
                </a:cxn>
                <a:cxn ang="0">
                  <a:pos x="T4" y="T5"/>
                </a:cxn>
                <a:cxn ang="0">
                  <a:pos x="T6" y="T7"/>
                </a:cxn>
                <a:cxn ang="0">
                  <a:pos x="T8" y="T9"/>
                </a:cxn>
              </a:cxnLst>
              <a:rect l="0" t="0" r="r" b="b"/>
              <a:pathLst>
                <a:path w="325" h="847">
                  <a:moveTo>
                    <a:pt x="0" y="832"/>
                  </a:moveTo>
                  <a:lnTo>
                    <a:pt x="30" y="847"/>
                  </a:lnTo>
                  <a:lnTo>
                    <a:pt x="325" y="15"/>
                  </a:lnTo>
                  <a:lnTo>
                    <a:pt x="295" y="0"/>
                  </a:lnTo>
                  <a:lnTo>
                    <a:pt x="0" y="8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38" name="Freeform 110"/>
            <p:cNvSpPr>
              <a:spLocks/>
            </p:cNvSpPr>
            <p:nvPr/>
          </p:nvSpPr>
          <p:spPr bwMode="auto">
            <a:xfrm>
              <a:off x="4096" y="2292"/>
              <a:ext cx="369" cy="832"/>
            </a:xfrm>
            <a:custGeom>
              <a:avLst/>
              <a:gdLst>
                <a:gd name="T0" fmla="*/ 355 w 369"/>
                <a:gd name="T1" fmla="*/ 832 h 832"/>
                <a:gd name="T2" fmla="*/ 369 w 369"/>
                <a:gd name="T3" fmla="*/ 817 h 832"/>
                <a:gd name="T4" fmla="*/ 15 w 369"/>
                <a:gd name="T5" fmla="*/ 0 h 832"/>
                <a:gd name="T6" fmla="*/ 0 w 369"/>
                <a:gd name="T7" fmla="*/ 15 h 832"/>
                <a:gd name="T8" fmla="*/ 355 w 369"/>
                <a:gd name="T9" fmla="*/ 832 h 832"/>
              </a:gdLst>
              <a:ahLst/>
              <a:cxnLst>
                <a:cxn ang="0">
                  <a:pos x="T0" y="T1"/>
                </a:cxn>
                <a:cxn ang="0">
                  <a:pos x="T2" y="T3"/>
                </a:cxn>
                <a:cxn ang="0">
                  <a:pos x="T4" y="T5"/>
                </a:cxn>
                <a:cxn ang="0">
                  <a:pos x="T6" y="T7"/>
                </a:cxn>
                <a:cxn ang="0">
                  <a:pos x="T8" y="T9"/>
                </a:cxn>
              </a:cxnLst>
              <a:rect l="0" t="0" r="r" b="b"/>
              <a:pathLst>
                <a:path w="369" h="832">
                  <a:moveTo>
                    <a:pt x="355" y="832"/>
                  </a:moveTo>
                  <a:lnTo>
                    <a:pt x="369" y="817"/>
                  </a:lnTo>
                  <a:lnTo>
                    <a:pt x="15" y="0"/>
                  </a:lnTo>
                  <a:lnTo>
                    <a:pt x="0" y="15"/>
                  </a:lnTo>
                  <a:lnTo>
                    <a:pt x="355" y="8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39" name="Rectangle 111"/>
            <p:cNvSpPr>
              <a:spLocks noChangeArrowheads="1"/>
            </p:cNvSpPr>
            <p:nvPr/>
          </p:nvSpPr>
          <p:spPr bwMode="auto">
            <a:xfrm>
              <a:off x="2488" y="2137"/>
              <a:ext cx="1490" cy="3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40" name="Freeform 112"/>
            <p:cNvSpPr>
              <a:spLocks/>
            </p:cNvSpPr>
            <p:nvPr/>
          </p:nvSpPr>
          <p:spPr bwMode="auto">
            <a:xfrm>
              <a:off x="2311" y="2137"/>
              <a:ext cx="221" cy="170"/>
            </a:xfrm>
            <a:custGeom>
              <a:avLst/>
              <a:gdLst>
                <a:gd name="T0" fmla="*/ 221 w 221"/>
                <a:gd name="T1" fmla="*/ 31 h 170"/>
                <a:gd name="T2" fmla="*/ 221 w 221"/>
                <a:gd name="T3" fmla="*/ 0 h 170"/>
                <a:gd name="T4" fmla="*/ 162 w 221"/>
                <a:gd name="T5" fmla="*/ 0 h 170"/>
                <a:gd name="T6" fmla="*/ 147 w 221"/>
                <a:gd name="T7" fmla="*/ 0 h 170"/>
                <a:gd name="T8" fmla="*/ 73 w 221"/>
                <a:gd name="T9" fmla="*/ 31 h 170"/>
                <a:gd name="T10" fmla="*/ 29 w 221"/>
                <a:gd name="T11" fmla="*/ 93 h 170"/>
                <a:gd name="T12" fmla="*/ 29 w 221"/>
                <a:gd name="T13" fmla="*/ 108 h 170"/>
                <a:gd name="T14" fmla="*/ 0 w 221"/>
                <a:gd name="T15" fmla="*/ 170 h 170"/>
                <a:gd name="T16" fmla="*/ 29 w 221"/>
                <a:gd name="T17" fmla="*/ 170 h 170"/>
                <a:gd name="T18" fmla="*/ 59 w 221"/>
                <a:gd name="T19" fmla="*/ 108 h 170"/>
                <a:gd name="T20" fmla="*/ 44 w 221"/>
                <a:gd name="T21" fmla="*/ 108 h 170"/>
                <a:gd name="T22" fmla="*/ 44 w 221"/>
                <a:gd name="T23" fmla="*/ 124 h 170"/>
                <a:gd name="T24" fmla="*/ 88 w 221"/>
                <a:gd name="T25" fmla="*/ 62 h 170"/>
                <a:gd name="T26" fmla="*/ 162 w 221"/>
                <a:gd name="T27" fmla="*/ 31 h 170"/>
                <a:gd name="T28" fmla="*/ 147 w 221"/>
                <a:gd name="T29" fmla="*/ 16 h 170"/>
                <a:gd name="T30" fmla="*/ 147 w 221"/>
                <a:gd name="T31" fmla="*/ 31 h 170"/>
                <a:gd name="T32" fmla="*/ 221 w 221"/>
                <a:gd name="T33" fmla="*/ 3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1" h="170">
                  <a:moveTo>
                    <a:pt x="221" y="31"/>
                  </a:moveTo>
                  <a:lnTo>
                    <a:pt x="221" y="0"/>
                  </a:lnTo>
                  <a:lnTo>
                    <a:pt x="162" y="0"/>
                  </a:lnTo>
                  <a:lnTo>
                    <a:pt x="147" y="0"/>
                  </a:lnTo>
                  <a:lnTo>
                    <a:pt x="73" y="31"/>
                  </a:lnTo>
                  <a:lnTo>
                    <a:pt x="29" y="93"/>
                  </a:lnTo>
                  <a:lnTo>
                    <a:pt x="29" y="108"/>
                  </a:lnTo>
                  <a:lnTo>
                    <a:pt x="0" y="170"/>
                  </a:lnTo>
                  <a:lnTo>
                    <a:pt x="29" y="170"/>
                  </a:lnTo>
                  <a:lnTo>
                    <a:pt x="59" y="108"/>
                  </a:lnTo>
                  <a:lnTo>
                    <a:pt x="44" y="108"/>
                  </a:lnTo>
                  <a:lnTo>
                    <a:pt x="44" y="124"/>
                  </a:lnTo>
                  <a:lnTo>
                    <a:pt x="88" y="62"/>
                  </a:lnTo>
                  <a:lnTo>
                    <a:pt x="162" y="31"/>
                  </a:lnTo>
                  <a:lnTo>
                    <a:pt x="147" y="16"/>
                  </a:lnTo>
                  <a:lnTo>
                    <a:pt x="147" y="31"/>
                  </a:lnTo>
                  <a:lnTo>
                    <a:pt x="221"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41" name="Freeform 113"/>
            <p:cNvSpPr>
              <a:spLocks/>
            </p:cNvSpPr>
            <p:nvPr/>
          </p:nvSpPr>
          <p:spPr bwMode="auto">
            <a:xfrm>
              <a:off x="3890" y="2137"/>
              <a:ext cx="221" cy="170"/>
            </a:xfrm>
            <a:custGeom>
              <a:avLst/>
              <a:gdLst>
                <a:gd name="T0" fmla="*/ 0 w 221"/>
                <a:gd name="T1" fmla="*/ 0 h 170"/>
                <a:gd name="T2" fmla="*/ 0 w 221"/>
                <a:gd name="T3" fmla="*/ 31 h 170"/>
                <a:gd name="T4" fmla="*/ 0 w 221"/>
                <a:gd name="T5" fmla="*/ 31 h 170"/>
                <a:gd name="T6" fmla="*/ 14 w 221"/>
                <a:gd name="T7" fmla="*/ 31 h 170"/>
                <a:gd name="T8" fmla="*/ 88 w 221"/>
                <a:gd name="T9" fmla="*/ 31 h 170"/>
                <a:gd name="T10" fmla="*/ 74 w 221"/>
                <a:gd name="T11" fmla="*/ 16 h 170"/>
                <a:gd name="T12" fmla="*/ 74 w 221"/>
                <a:gd name="T13" fmla="*/ 31 h 170"/>
                <a:gd name="T14" fmla="*/ 133 w 221"/>
                <a:gd name="T15" fmla="*/ 62 h 170"/>
                <a:gd name="T16" fmla="*/ 177 w 221"/>
                <a:gd name="T17" fmla="*/ 124 h 170"/>
                <a:gd name="T18" fmla="*/ 177 w 221"/>
                <a:gd name="T19" fmla="*/ 108 h 170"/>
                <a:gd name="T20" fmla="*/ 162 w 221"/>
                <a:gd name="T21" fmla="*/ 108 h 170"/>
                <a:gd name="T22" fmla="*/ 192 w 221"/>
                <a:gd name="T23" fmla="*/ 170 h 170"/>
                <a:gd name="T24" fmla="*/ 221 w 221"/>
                <a:gd name="T25" fmla="*/ 170 h 170"/>
                <a:gd name="T26" fmla="*/ 192 w 221"/>
                <a:gd name="T27" fmla="*/ 108 h 170"/>
                <a:gd name="T28" fmla="*/ 192 w 221"/>
                <a:gd name="T29" fmla="*/ 93 h 170"/>
                <a:gd name="T30" fmla="*/ 147 w 221"/>
                <a:gd name="T31" fmla="*/ 31 h 170"/>
                <a:gd name="T32" fmla="*/ 88 w 221"/>
                <a:gd name="T33" fmla="*/ 0 h 170"/>
                <a:gd name="T34" fmla="*/ 74 w 221"/>
                <a:gd name="T35" fmla="*/ 0 h 170"/>
                <a:gd name="T36" fmla="*/ 14 w 221"/>
                <a:gd name="T37" fmla="*/ 0 h 170"/>
                <a:gd name="T38" fmla="*/ 14 w 221"/>
                <a:gd name="T39" fmla="*/ 0 h 170"/>
                <a:gd name="T40" fmla="*/ 0 w 221"/>
                <a:gd name="T4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1" h="170">
                  <a:moveTo>
                    <a:pt x="0" y="0"/>
                  </a:moveTo>
                  <a:lnTo>
                    <a:pt x="0" y="31"/>
                  </a:lnTo>
                  <a:lnTo>
                    <a:pt x="0" y="31"/>
                  </a:lnTo>
                  <a:lnTo>
                    <a:pt x="14" y="31"/>
                  </a:lnTo>
                  <a:lnTo>
                    <a:pt x="88" y="31"/>
                  </a:lnTo>
                  <a:lnTo>
                    <a:pt x="74" y="16"/>
                  </a:lnTo>
                  <a:lnTo>
                    <a:pt x="74" y="31"/>
                  </a:lnTo>
                  <a:lnTo>
                    <a:pt x="133" y="62"/>
                  </a:lnTo>
                  <a:lnTo>
                    <a:pt x="177" y="124"/>
                  </a:lnTo>
                  <a:lnTo>
                    <a:pt x="177" y="108"/>
                  </a:lnTo>
                  <a:lnTo>
                    <a:pt x="162" y="108"/>
                  </a:lnTo>
                  <a:lnTo>
                    <a:pt x="192" y="170"/>
                  </a:lnTo>
                  <a:lnTo>
                    <a:pt x="221" y="170"/>
                  </a:lnTo>
                  <a:lnTo>
                    <a:pt x="192" y="108"/>
                  </a:lnTo>
                  <a:lnTo>
                    <a:pt x="192" y="93"/>
                  </a:lnTo>
                  <a:lnTo>
                    <a:pt x="147" y="31"/>
                  </a:lnTo>
                  <a:lnTo>
                    <a:pt x="88" y="0"/>
                  </a:lnTo>
                  <a:lnTo>
                    <a:pt x="74" y="0"/>
                  </a:lnTo>
                  <a:lnTo>
                    <a:pt x="14" y="0"/>
                  </a:lnTo>
                  <a:lnTo>
                    <a:pt x="1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42" name="Oval 114"/>
            <p:cNvSpPr>
              <a:spLocks noChangeArrowheads="1"/>
            </p:cNvSpPr>
            <p:nvPr/>
          </p:nvSpPr>
          <p:spPr bwMode="auto">
            <a:xfrm>
              <a:off x="2163" y="2662"/>
              <a:ext cx="74" cy="77"/>
            </a:xfrm>
            <a:prstGeom prst="ellipse">
              <a:avLst/>
            </a:prstGeom>
            <a:solidFill>
              <a:srgbClr val="000000"/>
            </a:solidFill>
            <a:ln w="23813">
              <a:solidFill>
                <a:srgbClr val="000000"/>
              </a:solidFill>
              <a:round/>
              <a:headEnd/>
              <a:tailEnd/>
            </a:ln>
          </p:spPr>
          <p:txBody>
            <a:bodyPr/>
            <a:lstStyle/>
            <a:p>
              <a:endParaRPr lang="zh-CN" altLang="en-US"/>
            </a:p>
          </p:txBody>
        </p:sp>
        <p:sp>
          <p:nvSpPr>
            <p:cNvPr id="406643" name="Line 115"/>
            <p:cNvSpPr>
              <a:spLocks noChangeShapeType="1"/>
            </p:cNvSpPr>
            <p:nvPr/>
          </p:nvSpPr>
          <p:spPr bwMode="auto">
            <a:xfrm flipV="1">
              <a:off x="1617" y="3448"/>
              <a:ext cx="1" cy="18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44" name="Freeform 116"/>
            <p:cNvSpPr>
              <a:spLocks/>
            </p:cNvSpPr>
            <p:nvPr/>
          </p:nvSpPr>
          <p:spPr bwMode="auto">
            <a:xfrm>
              <a:off x="1602" y="3371"/>
              <a:ext cx="30" cy="138"/>
            </a:xfrm>
            <a:custGeom>
              <a:avLst/>
              <a:gdLst>
                <a:gd name="T0" fmla="*/ 30 w 30"/>
                <a:gd name="T1" fmla="*/ 138 h 138"/>
                <a:gd name="T2" fmla="*/ 0 w 30"/>
                <a:gd name="T3" fmla="*/ 138 h 138"/>
                <a:gd name="T4" fmla="*/ 15 w 30"/>
                <a:gd name="T5" fmla="*/ 0 h 138"/>
                <a:gd name="T6" fmla="*/ 30 w 30"/>
                <a:gd name="T7" fmla="*/ 138 h 138"/>
              </a:gdLst>
              <a:ahLst/>
              <a:cxnLst>
                <a:cxn ang="0">
                  <a:pos x="T0" y="T1"/>
                </a:cxn>
                <a:cxn ang="0">
                  <a:pos x="T2" y="T3"/>
                </a:cxn>
                <a:cxn ang="0">
                  <a:pos x="T4" y="T5"/>
                </a:cxn>
                <a:cxn ang="0">
                  <a:pos x="T6" y="T7"/>
                </a:cxn>
              </a:cxnLst>
              <a:rect l="0" t="0" r="r" b="b"/>
              <a:pathLst>
                <a:path w="30" h="138">
                  <a:moveTo>
                    <a:pt x="30" y="138"/>
                  </a:moveTo>
                  <a:lnTo>
                    <a:pt x="0" y="138"/>
                  </a:lnTo>
                  <a:lnTo>
                    <a:pt x="15" y="0"/>
                  </a:lnTo>
                  <a:lnTo>
                    <a:pt x="30" y="138"/>
                  </a:lnTo>
                  <a:close/>
                </a:path>
              </a:pathLst>
            </a:custGeom>
            <a:solidFill>
              <a:srgbClr val="000000"/>
            </a:solidFill>
            <a:ln w="23813">
              <a:solidFill>
                <a:srgbClr val="000000"/>
              </a:solidFill>
              <a:prstDash val="solid"/>
              <a:round/>
              <a:headEnd/>
              <a:tailEnd/>
            </a:ln>
          </p:spPr>
          <p:txBody>
            <a:bodyPr/>
            <a:lstStyle/>
            <a:p>
              <a:endParaRPr lang="zh-CN" altLang="en-US"/>
            </a:p>
          </p:txBody>
        </p:sp>
        <p:sp>
          <p:nvSpPr>
            <p:cNvPr id="406645" name="Line 117"/>
            <p:cNvSpPr>
              <a:spLocks noChangeShapeType="1"/>
            </p:cNvSpPr>
            <p:nvPr/>
          </p:nvSpPr>
          <p:spPr bwMode="auto">
            <a:xfrm flipV="1">
              <a:off x="1307" y="2276"/>
              <a:ext cx="1" cy="247"/>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46" name="Freeform 118"/>
            <p:cNvSpPr>
              <a:spLocks/>
            </p:cNvSpPr>
            <p:nvPr/>
          </p:nvSpPr>
          <p:spPr bwMode="auto">
            <a:xfrm>
              <a:off x="1292" y="2168"/>
              <a:ext cx="30" cy="124"/>
            </a:xfrm>
            <a:custGeom>
              <a:avLst/>
              <a:gdLst>
                <a:gd name="T0" fmla="*/ 30 w 30"/>
                <a:gd name="T1" fmla="*/ 124 h 124"/>
                <a:gd name="T2" fmla="*/ 0 w 30"/>
                <a:gd name="T3" fmla="*/ 124 h 124"/>
                <a:gd name="T4" fmla="*/ 15 w 30"/>
                <a:gd name="T5" fmla="*/ 0 h 124"/>
                <a:gd name="T6" fmla="*/ 30 w 30"/>
                <a:gd name="T7" fmla="*/ 124 h 124"/>
              </a:gdLst>
              <a:ahLst/>
              <a:cxnLst>
                <a:cxn ang="0">
                  <a:pos x="T0" y="T1"/>
                </a:cxn>
                <a:cxn ang="0">
                  <a:pos x="T2" y="T3"/>
                </a:cxn>
                <a:cxn ang="0">
                  <a:pos x="T4" y="T5"/>
                </a:cxn>
                <a:cxn ang="0">
                  <a:pos x="T6" y="T7"/>
                </a:cxn>
              </a:cxnLst>
              <a:rect l="0" t="0" r="r" b="b"/>
              <a:pathLst>
                <a:path w="30" h="124">
                  <a:moveTo>
                    <a:pt x="30" y="124"/>
                  </a:moveTo>
                  <a:lnTo>
                    <a:pt x="0" y="124"/>
                  </a:lnTo>
                  <a:lnTo>
                    <a:pt x="15" y="0"/>
                  </a:lnTo>
                  <a:lnTo>
                    <a:pt x="30" y="124"/>
                  </a:lnTo>
                  <a:close/>
                </a:path>
              </a:pathLst>
            </a:custGeom>
            <a:solidFill>
              <a:srgbClr val="000000"/>
            </a:solidFill>
            <a:ln w="23813">
              <a:solidFill>
                <a:srgbClr val="000000"/>
              </a:solidFill>
              <a:prstDash val="solid"/>
              <a:round/>
              <a:headEnd/>
              <a:tailEnd/>
            </a:ln>
          </p:spPr>
          <p:txBody>
            <a:bodyPr/>
            <a:lstStyle/>
            <a:p>
              <a:endParaRPr lang="zh-CN" altLang="en-US"/>
            </a:p>
          </p:txBody>
        </p:sp>
        <p:sp>
          <p:nvSpPr>
            <p:cNvPr id="406647" name="Line 119"/>
            <p:cNvSpPr>
              <a:spLocks noChangeShapeType="1"/>
            </p:cNvSpPr>
            <p:nvPr/>
          </p:nvSpPr>
          <p:spPr bwMode="auto">
            <a:xfrm>
              <a:off x="1307" y="2862"/>
              <a:ext cx="1" cy="247"/>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48" name="Freeform 120"/>
            <p:cNvSpPr>
              <a:spLocks/>
            </p:cNvSpPr>
            <p:nvPr/>
          </p:nvSpPr>
          <p:spPr bwMode="auto">
            <a:xfrm>
              <a:off x="1292" y="3093"/>
              <a:ext cx="44" cy="139"/>
            </a:xfrm>
            <a:custGeom>
              <a:avLst/>
              <a:gdLst>
                <a:gd name="T0" fmla="*/ 44 w 44"/>
                <a:gd name="T1" fmla="*/ 0 h 139"/>
                <a:gd name="T2" fmla="*/ 0 w 44"/>
                <a:gd name="T3" fmla="*/ 0 h 139"/>
                <a:gd name="T4" fmla="*/ 30 w 44"/>
                <a:gd name="T5" fmla="*/ 139 h 139"/>
                <a:gd name="T6" fmla="*/ 44 w 44"/>
                <a:gd name="T7" fmla="*/ 0 h 139"/>
              </a:gdLst>
              <a:ahLst/>
              <a:cxnLst>
                <a:cxn ang="0">
                  <a:pos x="T0" y="T1"/>
                </a:cxn>
                <a:cxn ang="0">
                  <a:pos x="T2" y="T3"/>
                </a:cxn>
                <a:cxn ang="0">
                  <a:pos x="T4" y="T5"/>
                </a:cxn>
                <a:cxn ang="0">
                  <a:pos x="T6" y="T7"/>
                </a:cxn>
              </a:cxnLst>
              <a:rect l="0" t="0" r="r" b="b"/>
              <a:pathLst>
                <a:path w="44" h="139">
                  <a:moveTo>
                    <a:pt x="44" y="0"/>
                  </a:moveTo>
                  <a:lnTo>
                    <a:pt x="0" y="0"/>
                  </a:lnTo>
                  <a:lnTo>
                    <a:pt x="30" y="139"/>
                  </a:lnTo>
                  <a:lnTo>
                    <a:pt x="44" y="0"/>
                  </a:lnTo>
                  <a:close/>
                </a:path>
              </a:pathLst>
            </a:custGeom>
            <a:solidFill>
              <a:srgbClr val="000000"/>
            </a:solidFill>
            <a:ln w="23813">
              <a:solidFill>
                <a:srgbClr val="000000"/>
              </a:solidFill>
              <a:prstDash val="solid"/>
              <a:round/>
              <a:headEnd/>
              <a:tailEnd/>
            </a:ln>
          </p:spPr>
          <p:txBody>
            <a:bodyPr/>
            <a:lstStyle/>
            <a:p>
              <a:endParaRPr lang="zh-CN" altLang="en-US"/>
            </a:p>
          </p:txBody>
        </p:sp>
        <p:sp>
          <p:nvSpPr>
            <p:cNvPr id="406649" name="Oval 121"/>
            <p:cNvSpPr>
              <a:spLocks noChangeArrowheads="1"/>
            </p:cNvSpPr>
            <p:nvPr/>
          </p:nvSpPr>
          <p:spPr bwMode="auto">
            <a:xfrm>
              <a:off x="4244" y="2646"/>
              <a:ext cx="74" cy="77"/>
            </a:xfrm>
            <a:prstGeom prst="ellipse">
              <a:avLst/>
            </a:prstGeom>
            <a:solidFill>
              <a:srgbClr val="000000"/>
            </a:solidFill>
            <a:ln w="23813">
              <a:solidFill>
                <a:srgbClr val="000000"/>
              </a:solidFill>
              <a:round/>
              <a:headEnd/>
              <a:tailEnd/>
            </a:ln>
          </p:spPr>
          <p:txBody>
            <a:bodyPr/>
            <a:lstStyle/>
            <a:p>
              <a:endParaRPr lang="zh-CN" altLang="en-US"/>
            </a:p>
          </p:txBody>
        </p:sp>
        <p:sp>
          <p:nvSpPr>
            <p:cNvPr id="406650" name="Rectangle 122"/>
            <p:cNvSpPr>
              <a:spLocks noChangeArrowheads="1"/>
            </p:cNvSpPr>
            <p:nvPr/>
          </p:nvSpPr>
          <p:spPr bwMode="auto">
            <a:xfrm>
              <a:off x="4111" y="3232"/>
              <a:ext cx="325"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51" name="Rectangle 123"/>
            <p:cNvSpPr>
              <a:spLocks noChangeArrowheads="1"/>
            </p:cNvSpPr>
            <p:nvPr/>
          </p:nvSpPr>
          <p:spPr bwMode="auto">
            <a:xfrm>
              <a:off x="4214" y="3309"/>
              <a:ext cx="75"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700" i="1">
                  <a:solidFill>
                    <a:srgbClr val="000000"/>
                  </a:solidFill>
                  <a:latin typeface="Times New Roman" panose="02020603050405020304" pitchFamily="18" charset="0"/>
                  <a:ea typeface="楷体_GB2312" pitchFamily="49" charset="-122"/>
                </a:rPr>
                <a:t>t</a:t>
              </a:r>
              <a:endParaRPr lang="en-US" altLang="zh-CN">
                <a:latin typeface="Times New Roman" panose="02020603050405020304" pitchFamily="18" charset="0"/>
                <a:ea typeface="楷体_GB2312" pitchFamily="49" charset="-122"/>
              </a:endParaRPr>
            </a:p>
          </p:txBody>
        </p:sp>
        <p:sp>
          <p:nvSpPr>
            <p:cNvPr id="406652" name="Rectangle 124"/>
            <p:cNvSpPr>
              <a:spLocks noChangeArrowheads="1"/>
            </p:cNvSpPr>
            <p:nvPr/>
          </p:nvSpPr>
          <p:spPr bwMode="auto">
            <a:xfrm>
              <a:off x="4273" y="3430"/>
              <a:ext cx="5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1700">
                  <a:solidFill>
                    <a:srgbClr val="000000"/>
                  </a:solidFill>
                  <a:latin typeface="Times New Roman" panose="02020603050405020304" pitchFamily="18" charset="0"/>
                  <a:ea typeface="楷体_GB2312" pitchFamily="49" charset="-122"/>
                </a:rPr>
                <a:t>f</a:t>
              </a:r>
              <a:endParaRPr lang="en-US" altLang="zh-CN">
                <a:latin typeface="Times New Roman" panose="02020603050405020304" pitchFamily="18" charset="0"/>
                <a:ea typeface="楷体_GB2312" pitchFamily="49" charset="-122"/>
              </a:endParaRPr>
            </a:p>
          </p:txBody>
        </p:sp>
        <p:sp>
          <p:nvSpPr>
            <p:cNvPr id="406653" name="Rectangle 125"/>
            <p:cNvSpPr>
              <a:spLocks noChangeArrowheads="1"/>
            </p:cNvSpPr>
            <p:nvPr/>
          </p:nvSpPr>
          <p:spPr bwMode="auto">
            <a:xfrm>
              <a:off x="4569" y="2893"/>
              <a:ext cx="442"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54" name="Rectangle 126"/>
            <p:cNvSpPr>
              <a:spLocks noChangeArrowheads="1"/>
            </p:cNvSpPr>
            <p:nvPr/>
          </p:nvSpPr>
          <p:spPr bwMode="auto">
            <a:xfrm>
              <a:off x="4613" y="2985"/>
              <a:ext cx="454"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0.5V</a:t>
              </a:r>
              <a:endParaRPr lang="en-US" altLang="zh-CN">
                <a:latin typeface="Times New Roman" panose="02020603050405020304" pitchFamily="18" charset="0"/>
                <a:ea typeface="楷体_GB2312" pitchFamily="49" charset="-122"/>
              </a:endParaRPr>
            </a:p>
          </p:txBody>
        </p:sp>
        <p:sp>
          <p:nvSpPr>
            <p:cNvPr id="406655" name="Rectangle 127"/>
            <p:cNvSpPr>
              <a:spLocks noChangeArrowheads="1"/>
            </p:cNvSpPr>
            <p:nvPr/>
          </p:nvSpPr>
          <p:spPr bwMode="auto">
            <a:xfrm>
              <a:off x="4952" y="2985"/>
              <a:ext cx="57"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656" name="Rectangle 128"/>
            <p:cNvSpPr>
              <a:spLocks noChangeArrowheads="1"/>
            </p:cNvSpPr>
            <p:nvPr/>
          </p:nvSpPr>
          <p:spPr bwMode="auto">
            <a:xfrm>
              <a:off x="4318" y="2461"/>
              <a:ext cx="442"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57" name="Rectangle 129"/>
            <p:cNvSpPr>
              <a:spLocks noChangeArrowheads="1"/>
            </p:cNvSpPr>
            <p:nvPr/>
          </p:nvSpPr>
          <p:spPr bwMode="auto">
            <a:xfrm>
              <a:off x="4362" y="2554"/>
              <a:ext cx="453"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2.5V</a:t>
              </a:r>
              <a:endParaRPr lang="en-US" altLang="zh-CN">
                <a:latin typeface="Times New Roman" panose="02020603050405020304" pitchFamily="18" charset="0"/>
                <a:ea typeface="楷体_GB2312" pitchFamily="49" charset="-122"/>
              </a:endParaRPr>
            </a:p>
          </p:txBody>
        </p:sp>
        <p:sp>
          <p:nvSpPr>
            <p:cNvPr id="406658" name="Rectangle 130"/>
            <p:cNvSpPr>
              <a:spLocks noChangeArrowheads="1"/>
            </p:cNvSpPr>
            <p:nvPr/>
          </p:nvSpPr>
          <p:spPr bwMode="auto">
            <a:xfrm>
              <a:off x="4700" y="2554"/>
              <a:ext cx="5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659" name="Rectangle 131"/>
            <p:cNvSpPr>
              <a:spLocks noChangeArrowheads="1"/>
            </p:cNvSpPr>
            <p:nvPr/>
          </p:nvSpPr>
          <p:spPr bwMode="auto">
            <a:xfrm>
              <a:off x="4185" y="1999"/>
              <a:ext cx="443"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60" name="Rectangle 132"/>
            <p:cNvSpPr>
              <a:spLocks noChangeArrowheads="1"/>
            </p:cNvSpPr>
            <p:nvPr/>
          </p:nvSpPr>
          <p:spPr bwMode="auto">
            <a:xfrm>
              <a:off x="4229" y="2091"/>
              <a:ext cx="454"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4.5V</a:t>
              </a:r>
              <a:endParaRPr lang="en-US" altLang="zh-CN">
                <a:latin typeface="Times New Roman" panose="02020603050405020304" pitchFamily="18" charset="0"/>
                <a:ea typeface="楷体_GB2312" pitchFamily="49" charset="-122"/>
              </a:endParaRPr>
            </a:p>
          </p:txBody>
        </p:sp>
        <p:sp>
          <p:nvSpPr>
            <p:cNvPr id="406661" name="Rectangle 133"/>
            <p:cNvSpPr>
              <a:spLocks noChangeArrowheads="1"/>
            </p:cNvSpPr>
            <p:nvPr/>
          </p:nvSpPr>
          <p:spPr bwMode="auto">
            <a:xfrm>
              <a:off x="4569" y="2091"/>
              <a:ext cx="58"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r>
                <a:rPr lang="en-US" altLang="zh-CN" sz="2300">
                  <a:solidFill>
                    <a:srgbClr val="000000"/>
                  </a:solidFill>
                  <a:latin typeface="Times New Roman" panose="02020603050405020304" pitchFamily="18" charset="0"/>
                  <a:ea typeface="楷体_GB2312" pitchFamily="49" charset="-122"/>
                </a:rPr>
                <a:t> </a:t>
              </a:r>
              <a:endParaRPr lang="en-US" altLang="zh-CN">
                <a:latin typeface="Times New Roman" panose="02020603050405020304" pitchFamily="18" charset="0"/>
                <a:ea typeface="楷体_GB2312" pitchFamily="49" charset="-122"/>
              </a:endParaRPr>
            </a:p>
          </p:txBody>
        </p:sp>
        <p:sp>
          <p:nvSpPr>
            <p:cNvPr id="406662" name="Rectangle 134"/>
            <p:cNvSpPr>
              <a:spLocks noChangeArrowheads="1"/>
            </p:cNvSpPr>
            <p:nvPr/>
          </p:nvSpPr>
          <p:spPr bwMode="auto">
            <a:xfrm>
              <a:off x="4539" y="3417"/>
              <a:ext cx="281"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63" name="Line 135"/>
            <p:cNvSpPr>
              <a:spLocks noChangeShapeType="1"/>
            </p:cNvSpPr>
            <p:nvPr/>
          </p:nvSpPr>
          <p:spPr bwMode="auto">
            <a:xfrm flipH="1">
              <a:off x="4583" y="3432"/>
              <a:ext cx="163"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64" name="Freeform 136"/>
            <p:cNvSpPr>
              <a:spLocks/>
            </p:cNvSpPr>
            <p:nvPr/>
          </p:nvSpPr>
          <p:spPr bwMode="auto">
            <a:xfrm>
              <a:off x="4480" y="3417"/>
              <a:ext cx="133" cy="31"/>
            </a:xfrm>
            <a:custGeom>
              <a:avLst/>
              <a:gdLst>
                <a:gd name="T0" fmla="*/ 133 w 133"/>
                <a:gd name="T1" fmla="*/ 31 h 31"/>
                <a:gd name="T2" fmla="*/ 133 w 133"/>
                <a:gd name="T3" fmla="*/ 0 h 31"/>
                <a:gd name="T4" fmla="*/ 0 w 133"/>
                <a:gd name="T5" fmla="*/ 15 h 31"/>
                <a:gd name="T6" fmla="*/ 133 w 133"/>
                <a:gd name="T7" fmla="*/ 31 h 31"/>
              </a:gdLst>
              <a:ahLst/>
              <a:cxnLst>
                <a:cxn ang="0">
                  <a:pos x="T0" y="T1"/>
                </a:cxn>
                <a:cxn ang="0">
                  <a:pos x="T2" y="T3"/>
                </a:cxn>
                <a:cxn ang="0">
                  <a:pos x="T4" y="T5"/>
                </a:cxn>
                <a:cxn ang="0">
                  <a:pos x="T6" y="T7"/>
                </a:cxn>
              </a:cxnLst>
              <a:rect l="0" t="0" r="r" b="b"/>
              <a:pathLst>
                <a:path w="133" h="31">
                  <a:moveTo>
                    <a:pt x="133" y="31"/>
                  </a:moveTo>
                  <a:lnTo>
                    <a:pt x="133" y="0"/>
                  </a:lnTo>
                  <a:lnTo>
                    <a:pt x="0" y="15"/>
                  </a:lnTo>
                  <a:lnTo>
                    <a:pt x="133" y="31"/>
                  </a:lnTo>
                  <a:close/>
                </a:path>
              </a:pathLst>
            </a:custGeom>
            <a:solidFill>
              <a:srgbClr val="000000"/>
            </a:solidFill>
            <a:ln w="23813">
              <a:solidFill>
                <a:srgbClr val="000000"/>
              </a:solidFill>
              <a:prstDash val="solid"/>
              <a:round/>
              <a:headEnd/>
              <a:tailEnd/>
            </a:ln>
          </p:spPr>
          <p:txBody>
            <a:bodyPr/>
            <a:lstStyle/>
            <a:p>
              <a:endParaRPr lang="zh-CN" altLang="en-US"/>
            </a:p>
          </p:txBody>
        </p:sp>
        <p:sp>
          <p:nvSpPr>
            <p:cNvPr id="406665" name="Line 137"/>
            <p:cNvSpPr>
              <a:spLocks noChangeShapeType="1"/>
            </p:cNvSpPr>
            <p:nvPr/>
          </p:nvSpPr>
          <p:spPr bwMode="auto">
            <a:xfrm>
              <a:off x="3772" y="3448"/>
              <a:ext cx="177"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66" name="Freeform 138"/>
            <p:cNvSpPr>
              <a:spLocks/>
            </p:cNvSpPr>
            <p:nvPr/>
          </p:nvSpPr>
          <p:spPr bwMode="auto">
            <a:xfrm>
              <a:off x="3934" y="3417"/>
              <a:ext cx="118" cy="46"/>
            </a:xfrm>
            <a:custGeom>
              <a:avLst/>
              <a:gdLst>
                <a:gd name="T0" fmla="*/ 0 w 118"/>
                <a:gd name="T1" fmla="*/ 46 h 46"/>
                <a:gd name="T2" fmla="*/ 0 w 118"/>
                <a:gd name="T3" fmla="*/ 0 h 46"/>
                <a:gd name="T4" fmla="*/ 118 w 118"/>
                <a:gd name="T5" fmla="*/ 15 h 46"/>
                <a:gd name="T6" fmla="*/ 0 w 118"/>
                <a:gd name="T7" fmla="*/ 46 h 46"/>
              </a:gdLst>
              <a:ahLst/>
              <a:cxnLst>
                <a:cxn ang="0">
                  <a:pos x="T0" y="T1"/>
                </a:cxn>
                <a:cxn ang="0">
                  <a:pos x="T2" y="T3"/>
                </a:cxn>
                <a:cxn ang="0">
                  <a:pos x="T4" y="T5"/>
                </a:cxn>
                <a:cxn ang="0">
                  <a:pos x="T6" y="T7"/>
                </a:cxn>
              </a:cxnLst>
              <a:rect l="0" t="0" r="r" b="b"/>
              <a:pathLst>
                <a:path w="118" h="46">
                  <a:moveTo>
                    <a:pt x="0" y="46"/>
                  </a:moveTo>
                  <a:lnTo>
                    <a:pt x="0" y="0"/>
                  </a:lnTo>
                  <a:lnTo>
                    <a:pt x="118" y="15"/>
                  </a:lnTo>
                  <a:lnTo>
                    <a:pt x="0" y="46"/>
                  </a:lnTo>
                  <a:close/>
                </a:path>
              </a:pathLst>
            </a:custGeom>
            <a:solidFill>
              <a:srgbClr val="000000"/>
            </a:solidFill>
            <a:ln w="23813">
              <a:solidFill>
                <a:srgbClr val="000000"/>
              </a:solidFill>
              <a:prstDash val="solid"/>
              <a:round/>
              <a:headEnd/>
              <a:tailEnd/>
            </a:ln>
          </p:spPr>
          <p:txBody>
            <a:bodyPr/>
            <a:lstStyle/>
            <a:p>
              <a:endParaRPr lang="zh-CN" altLang="en-US"/>
            </a:p>
          </p:txBody>
        </p:sp>
        <p:grpSp>
          <p:nvGrpSpPr>
            <p:cNvPr id="406667" name="Group 139"/>
            <p:cNvGrpSpPr>
              <a:grpSpLocks/>
            </p:cNvGrpSpPr>
            <p:nvPr/>
          </p:nvGrpSpPr>
          <p:grpSpPr bwMode="auto">
            <a:xfrm>
              <a:off x="4082" y="2276"/>
              <a:ext cx="14" cy="1249"/>
              <a:chOff x="3944" y="1386"/>
              <a:chExt cx="14" cy="1249"/>
            </a:xfrm>
          </p:grpSpPr>
          <p:sp>
            <p:nvSpPr>
              <p:cNvPr id="406668" name="Freeform 140"/>
              <p:cNvSpPr>
                <a:spLocks/>
              </p:cNvSpPr>
              <p:nvPr/>
            </p:nvSpPr>
            <p:spPr bwMode="auto">
              <a:xfrm>
                <a:off x="3944" y="2573"/>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69" name="Freeform 141"/>
              <p:cNvSpPr>
                <a:spLocks/>
              </p:cNvSpPr>
              <p:nvPr/>
            </p:nvSpPr>
            <p:spPr bwMode="auto">
              <a:xfrm>
                <a:off x="3944" y="2465"/>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0" name="Freeform 142"/>
              <p:cNvSpPr>
                <a:spLocks/>
              </p:cNvSpPr>
              <p:nvPr/>
            </p:nvSpPr>
            <p:spPr bwMode="auto">
              <a:xfrm>
                <a:off x="3944" y="2357"/>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1" name="Freeform 143"/>
              <p:cNvSpPr>
                <a:spLocks/>
              </p:cNvSpPr>
              <p:nvPr/>
            </p:nvSpPr>
            <p:spPr bwMode="auto">
              <a:xfrm>
                <a:off x="3944" y="2249"/>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2" name="Freeform 144"/>
              <p:cNvSpPr>
                <a:spLocks/>
              </p:cNvSpPr>
              <p:nvPr/>
            </p:nvSpPr>
            <p:spPr bwMode="auto">
              <a:xfrm>
                <a:off x="3944" y="2142"/>
                <a:ext cx="14" cy="61"/>
              </a:xfrm>
              <a:custGeom>
                <a:avLst/>
                <a:gdLst>
                  <a:gd name="T0" fmla="*/ 0 w 14"/>
                  <a:gd name="T1" fmla="*/ 61 h 61"/>
                  <a:gd name="T2" fmla="*/ 0 w 14"/>
                  <a:gd name="T3" fmla="*/ 61 h 61"/>
                  <a:gd name="T4" fmla="*/ 14 w 14"/>
                  <a:gd name="T5" fmla="*/ 61 h 61"/>
                  <a:gd name="T6" fmla="*/ 14 w 14"/>
                  <a:gd name="T7" fmla="*/ 0 h 61"/>
                  <a:gd name="T8" fmla="*/ 0 w 14"/>
                  <a:gd name="T9" fmla="*/ 0 h 61"/>
                  <a:gd name="T10" fmla="*/ 0 w 14"/>
                  <a:gd name="T11" fmla="*/ 0 h 61"/>
                  <a:gd name="T12" fmla="*/ 0 w 14"/>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4" h="61">
                    <a:moveTo>
                      <a:pt x="0" y="61"/>
                    </a:moveTo>
                    <a:lnTo>
                      <a:pt x="0" y="61"/>
                    </a:lnTo>
                    <a:lnTo>
                      <a:pt x="14" y="61"/>
                    </a:lnTo>
                    <a:lnTo>
                      <a:pt x="14"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3" name="Freeform 145"/>
              <p:cNvSpPr>
                <a:spLocks/>
              </p:cNvSpPr>
              <p:nvPr/>
            </p:nvSpPr>
            <p:spPr bwMode="auto">
              <a:xfrm>
                <a:off x="3944" y="2034"/>
                <a:ext cx="14" cy="61"/>
              </a:xfrm>
              <a:custGeom>
                <a:avLst/>
                <a:gdLst>
                  <a:gd name="T0" fmla="*/ 0 w 14"/>
                  <a:gd name="T1" fmla="*/ 61 h 61"/>
                  <a:gd name="T2" fmla="*/ 0 w 14"/>
                  <a:gd name="T3" fmla="*/ 61 h 61"/>
                  <a:gd name="T4" fmla="*/ 14 w 14"/>
                  <a:gd name="T5" fmla="*/ 61 h 61"/>
                  <a:gd name="T6" fmla="*/ 14 w 14"/>
                  <a:gd name="T7" fmla="*/ 0 h 61"/>
                  <a:gd name="T8" fmla="*/ 0 w 14"/>
                  <a:gd name="T9" fmla="*/ 0 h 61"/>
                  <a:gd name="T10" fmla="*/ 0 w 14"/>
                  <a:gd name="T11" fmla="*/ 0 h 61"/>
                  <a:gd name="T12" fmla="*/ 0 w 14"/>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4" h="61">
                    <a:moveTo>
                      <a:pt x="0" y="61"/>
                    </a:moveTo>
                    <a:lnTo>
                      <a:pt x="0" y="61"/>
                    </a:lnTo>
                    <a:lnTo>
                      <a:pt x="14" y="61"/>
                    </a:lnTo>
                    <a:lnTo>
                      <a:pt x="14"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4" name="Freeform 146"/>
              <p:cNvSpPr>
                <a:spLocks/>
              </p:cNvSpPr>
              <p:nvPr/>
            </p:nvSpPr>
            <p:spPr bwMode="auto">
              <a:xfrm>
                <a:off x="3944" y="1926"/>
                <a:ext cx="14" cy="61"/>
              </a:xfrm>
              <a:custGeom>
                <a:avLst/>
                <a:gdLst>
                  <a:gd name="T0" fmla="*/ 0 w 14"/>
                  <a:gd name="T1" fmla="*/ 61 h 61"/>
                  <a:gd name="T2" fmla="*/ 0 w 14"/>
                  <a:gd name="T3" fmla="*/ 61 h 61"/>
                  <a:gd name="T4" fmla="*/ 14 w 14"/>
                  <a:gd name="T5" fmla="*/ 61 h 61"/>
                  <a:gd name="T6" fmla="*/ 14 w 14"/>
                  <a:gd name="T7" fmla="*/ 0 h 61"/>
                  <a:gd name="T8" fmla="*/ 0 w 14"/>
                  <a:gd name="T9" fmla="*/ 0 h 61"/>
                  <a:gd name="T10" fmla="*/ 0 w 14"/>
                  <a:gd name="T11" fmla="*/ 0 h 61"/>
                  <a:gd name="T12" fmla="*/ 0 w 14"/>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4" h="61">
                    <a:moveTo>
                      <a:pt x="0" y="61"/>
                    </a:moveTo>
                    <a:lnTo>
                      <a:pt x="0" y="61"/>
                    </a:lnTo>
                    <a:lnTo>
                      <a:pt x="14" y="61"/>
                    </a:lnTo>
                    <a:lnTo>
                      <a:pt x="14"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5" name="Freeform 147"/>
              <p:cNvSpPr>
                <a:spLocks/>
              </p:cNvSpPr>
              <p:nvPr/>
            </p:nvSpPr>
            <p:spPr bwMode="auto">
              <a:xfrm>
                <a:off x="3944" y="1818"/>
                <a:ext cx="14" cy="61"/>
              </a:xfrm>
              <a:custGeom>
                <a:avLst/>
                <a:gdLst>
                  <a:gd name="T0" fmla="*/ 0 w 14"/>
                  <a:gd name="T1" fmla="*/ 61 h 61"/>
                  <a:gd name="T2" fmla="*/ 0 w 14"/>
                  <a:gd name="T3" fmla="*/ 61 h 61"/>
                  <a:gd name="T4" fmla="*/ 14 w 14"/>
                  <a:gd name="T5" fmla="*/ 61 h 61"/>
                  <a:gd name="T6" fmla="*/ 14 w 14"/>
                  <a:gd name="T7" fmla="*/ 0 h 61"/>
                  <a:gd name="T8" fmla="*/ 0 w 14"/>
                  <a:gd name="T9" fmla="*/ 0 h 61"/>
                  <a:gd name="T10" fmla="*/ 0 w 14"/>
                  <a:gd name="T11" fmla="*/ 0 h 61"/>
                  <a:gd name="T12" fmla="*/ 0 w 14"/>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4" h="61">
                    <a:moveTo>
                      <a:pt x="0" y="61"/>
                    </a:moveTo>
                    <a:lnTo>
                      <a:pt x="0" y="61"/>
                    </a:lnTo>
                    <a:lnTo>
                      <a:pt x="14" y="61"/>
                    </a:lnTo>
                    <a:lnTo>
                      <a:pt x="14" y="0"/>
                    </a:lnTo>
                    <a:lnTo>
                      <a:pt x="0" y="0"/>
                    </a:lnTo>
                    <a:lnTo>
                      <a:pt x="0" y="0"/>
                    </a:lnTo>
                    <a:lnTo>
                      <a:pt x="0"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6" name="Freeform 148"/>
              <p:cNvSpPr>
                <a:spLocks/>
              </p:cNvSpPr>
              <p:nvPr/>
            </p:nvSpPr>
            <p:spPr bwMode="auto">
              <a:xfrm>
                <a:off x="3944" y="1710"/>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7" name="Freeform 149"/>
              <p:cNvSpPr>
                <a:spLocks/>
              </p:cNvSpPr>
              <p:nvPr/>
            </p:nvSpPr>
            <p:spPr bwMode="auto">
              <a:xfrm>
                <a:off x="3944" y="1602"/>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8" name="Freeform 150"/>
              <p:cNvSpPr>
                <a:spLocks/>
              </p:cNvSpPr>
              <p:nvPr/>
            </p:nvSpPr>
            <p:spPr bwMode="auto">
              <a:xfrm>
                <a:off x="3944" y="1494"/>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79" name="Freeform 151"/>
              <p:cNvSpPr>
                <a:spLocks/>
              </p:cNvSpPr>
              <p:nvPr/>
            </p:nvSpPr>
            <p:spPr bwMode="auto">
              <a:xfrm>
                <a:off x="3944" y="1386"/>
                <a:ext cx="14" cy="62"/>
              </a:xfrm>
              <a:custGeom>
                <a:avLst/>
                <a:gdLst>
                  <a:gd name="T0" fmla="*/ 0 w 14"/>
                  <a:gd name="T1" fmla="*/ 62 h 62"/>
                  <a:gd name="T2" fmla="*/ 0 w 14"/>
                  <a:gd name="T3" fmla="*/ 62 h 62"/>
                  <a:gd name="T4" fmla="*/ 14 w 14"/>
                  <a:gd name="T5" fmla="*/ 62 h 62"/>
                  <a:gd name="T6" fmla="*/ 14 w 14"/>
                  <a:gd name="T7" fmla="*/ 0 h 62"/>
                  <a:gd name="T8" fmla="*/ 0 w 14"/>
                  <a:gd name="T9" fmla="*/ 0 h 62"/>
                  <a:gd name="T10" fmla="*/ 0 w 14"/>
                  <a:gd name="T11" fmla="*/ 0 h 62"/>
                  <a:gd name="T12" fmla="*/ 0 w 14"/>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4" h="62">
                    <a:moveTo>
                      <a:pt x="0" y="62"/>
                    </a:moveTo>
                    <a:lnTo>
                      <a:pt x="0" y="62"/>
                    </a:lnTo>
                    <a:lnTo>
                      <a:pt x="14" y="62"/>
                    </a:lnTo>
                    <a:lnTo>
                      <a:pt x="14"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6680" name="Group 152"/>
            <p:cNvGrpSpPr>
              <a:grpSpLocks/>
            </p:cNvGrpSpPr>
            <p:nvPr/>
          </p:nvGrpSpPr>
          <p:grpSpPr bwMode="auto">
            <a:xfrm>
              <a:off x="4465" y="3139"/>
              <a:ext cx="15" cy="386"/>
              <a:chOff x="4327" y="2249"/>
              <a:chExt cx="15" cy="386"/>
            </a:xfrm>
          </p:grpSpPr>
          <p:sp>
            <p:nvSpPr>
              <p:cNvPr id="406681" name="Freeform 153"/>
              <p:cNvSpPr>
                <a:spLocks/>
              </p:cNvSpPr>
              <p:nvPr/>
            </p:nvSpPr>
            <p:spPr bwMode="auto">
              <a:xfrm>
                <a:off x="4327" y="2573"/>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82" name="Freeform 154"/>
              <p:cNvSpPr>
                <a:spLocks/>
              </p:cNvSpPr>
              <p:nvPr/>
            </p:nvSpPr>
            <p:spPr bwMode="auto">
              <a:xfrm>
                <a:off x="4327" y="2465"/>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83" name="Freeform 155"/>
              <p:cNvSpPr>
                <a:spLocks/>
              </p:cNvSpPr>
              <p:nvPr/>
            </p:nvSpPr>
            <p:spPr bwMode="auto">
              <a:xfrm>
                <a:off x="4327" y="2357"/>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684" name="Freeform 156"/>
              <p:cNvSpPr>
                <a:spLocks/>
              </p:cNvSpPr>
              <p:nvPr/>
            </p:nvSpPr>
            <p:spPr bwMode="auto">
              <a:xfrm>
                <a:off x="4327" y="2249"/>
                <a:ext cx="15" cy="62"/>
              </a:xfrm>
              <a:custGeom>
                <a:avLst/>
                <a:gdLst>
                  <a:gd name="T0" fmla="*/ 0 w 15"/>
                  <a:gd name="T1" fmla="*/ 62 h 62"/>
                  <a:gd name="T2" fmla="*/ 0 w 15"/>
                  <a:gd name="T3" fmla="*/ 62 h 62"/>
                  <a:gd name="T4" fmla="*/ 15 w 15"/>
                  <a:gd name="T5" fmla="*/ 62 h 62"/>
                  <a:gd name="T6" fmla="*/ 15 w 15"/>
                  <a:gd name="T7" fmla="*/ 0 h 62"/>
                  <a:gd name="T8" fmla="*/ 0 w 15"/>
                  <a:gd name="T9" fmla="*/ 0 h 62"/>
                  <a:gd name="T10" fmla="*/ 0 w 15"/>
                  <a:gd name="T11" fmla="*/ 0 h 62"/>
                  <a:gd name="T12" fmla="*/ 0 w 15"/>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15" h="62">
                    <a:moveTo>
                      <a:pt x="0" y="62"/>
                    </a:moveTo>
                    <a:lnTo>
                      <a:pt x="0" y="62"/>
                    </a:lnTo>
                    <a:lnTo>
                      <a:pt x="15" y="62"/>
                    </a:lnTo>
                    <a:lnTo>
                      <a:pt x="15" y="0"/>
                    </a:lnTo>
                    <a:lnTo>
                      <a:pt x="0" y="0"/>
                    </a:lnTo>
                    <a:lnTo>
                      <a:pt x="0"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06685" name="Rectangle 157"/>
            <p:cNvSpPr>
              <a:spLocks noChangeArrowheads="1"/>
            </p:cNvSpPr>
            <p:nvPr/>
          </p:nvSpPr>
          <p:spPr bwMode="auto">
            <a:xfrm>
              <a:off x="3432" y="2677"/>
              <a:ext cx="281"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6686" name="Line 158"/>
            <p:cNvSpPr>
              <a:spLocks noChangeShapeType="1"/>
            </p:cNvSpPr>
            <p:nvPr/>
          </p:nvSpPr>
          <p:spPr bwMode="auto">
            <a:xfrm flipH="1">
              <a:off x="2370" y="2692"/>
              <a:ext cx="619"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87" name="Freeform 159"/>
            <p:cNvSpPr>
              <a:spLocks/>
            </p:cNvSpPr>
            <p:nvPr/>
          </p:nvSpPr>
          <p:spPr bwMode="auto">
            <a:xfrm>
              <a:off x="2251" y="2677"/>
              <a:ext cx="119" cy="31"/>
            </a:xfrm>
            <a:custGeom>
              <a:avLst/>
              <a:gdLst>
                <a:gd name="T0" fmla="*/ 119 w 119"/>
                <a:gd name="T1" fmla="*/ 31 h 31"/>
                <a:gd name="T2" fmla="*/ 119 w 119"/>
                <a:gd name="T3" fmla="*/ 0 h 31"/>
                <a:gd name="T4" fmla="*/ 0 w 119"/>
                <a:gd name="T5" fmla="*/ 15 h 31"/>
                <a:gd name="T6" fmla="*/ 119 w 119"/>
                <a:gd name="T7" fmla="*/ 31 h 31"/>
              </a:gdLst>
              <a:ahLst/>
              <a:cxnLst>
                <a:cxn ang="0">
                  <a:pos x="T0" y="T1"/>
                </a:cxn>
                <a:cxn ang="0">
                  <a:pos x="T2" y="T3"/>
                </a:cxn>
                <a:cxn ang="0">
                  <a:pos x="T4" y="T5"/>
                </a:cxn>
                <a:cxn ang="0">
                  <a:pos x="T6" y="T7"/>
                </a:cxn>
              </a:cxnLst>
              <a:rect l="0" t="0" r="r" b="b"/>
              <a:pathLst>
                <a:path w="119" h="31">
                  <a:moveTo>
                    <a:pt x="119" y="31"/>
                  </a:moveTo>
                  <a:lnTo>
                    <a:pt x="119" y="0"/>
                  </a:lnTo>
                  <a:lnTo>
                    <a:pt x="0" y="15"/>
                  </a:lnTo>
                  <a:lnTo>
                    <a:pt x="119" y="31"/>
                  </a:lnTo>
                  <a:close/>
                </a:path>
              </a:pathLst>
            </a:custGeom>
            <a:solidFill>
              <a:srgbClr val="000000"/>
            </a:solidFill>
            <a:ln w="23813">
              <a:solidFill>
                <a:srgbClr val="000000"/>
              </a:solidFill>
              <a:prstDash val="solid"/>
              <a:round/>
              <a:headEnd/>
              <a:tailEnd/>
            </a:ln>
          </p:spPr>
          <p:txBody>
            <a:bodyPr/>
            <a:lstStyle/>
            <a:p>
              <a:endParaRPr lang="zh-CN" altLang="en-US"/>
            </a:p>
          </p:txBody>
        </p:sp>
        <p:sp>
          <p:nvSpPr>
            <p:cNvPr id="406688" name="Line 160"/>
            <p:cNvSpPr>
              <a:spLocks noChangeShapeType="1"/>
            </p:cNvSpPr>
            <p:nvPr/>
          </p:nvSpPr>
          <p:spPr bwMode="auto">
            <a:xfrm>
              <a:off x="3344" y="2692"/>
              <a:ext cx="767"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6689" name="Freeform 161"/>
            <p:cNvSpPr>
              <a:spLocks/>
            </p:cNvSpPr>
            <p:nvPr/>
          </p:nvSpPr>
          <p:spPr bwMode="auto">
            <a:xfrm>
              <a:off x="4096" y="2662"/>
              <a:ext cx="133" cy="46"/>
            </a:xfrm>
            <a:custGeom>
              <a:avLst/>
              <a:gdLst>
                <a:gd name="T0" fmla="*/ 0 w 133"/>
                <a:gd name="T1" fmla="*/ 46 h 46"/>
                <a:gd name="T2" fmla="*/ 0 w 133"/>
                <a:gd name="T3" fmla="*/ 0 h 46"/>
                <a:gd name="T4" fmla="*/ 133 w 133"/>
                <a:gd name="T5" fmla="*/ 30 h 46"/>
                <a:gd name="T6" fmla="*/ 0 w 133"/>
                <a:gd name="T7" fmla="*/ 46 h 46"/>
              </a:gdLst>
              <a:ahLst/>
              <a:cxnLst>
                <a:cxn ang="0">
                  <a:pos x="T0" y="T1"/>
                </a:cxn>
                <a:cxn ang="0">
                  <a:pos x="T2" y="T3"/>
                </a:cxn>
                <a:cxn ang="0">
                  <a:pos x="T4" y="T5"/>
                </a:cxn>
                <a:cxn ang="0">
                  <a:pos x="T6" y="T7"/>
                </a:cxn>
              </a:cxnLst>
              <a:rect l="0" t="0" r="r" b="b"/>
              <a:pathLst>
                <a:path w="133" h="46">
                  <a:moveTo>
                    <a:pt x="0" y="46"/>
                  </a:moveTo>
                  <a:lnTo>
                    <a:pt x="0" y="0"/>
                  </a:lnTo>
                  <a:lnTo>
                    <a:pt x="133" y="30"/>
                  </a:lnTo>
                  <a:lnTo>
                    <a:pt x="0" y="46"/>
                  </a:lnTo>
                  <a:close/>
                </a:path>
              </a:pathLst>
            </a:custGeom>
            <a:solidFill>
              <a:srgbClr val="000000"/>
            </a:solidFill>
            <a:ln w="23813">
              <a:solidFill>
                <a:srgbClr val="000000"/>
              </a:solidFill>
              <a:prstDash val="solid"/>
              <a:round/>
              <a:headEnd/>
              <a:tailEnd/>
            </a:ln>
          </p:spPr>
          <p:txBody>
            <a:bodyPr/>
            <a:lstStyle/>
            <a:p>
              <a:endParaRPr lang="zh-CN" altLang="en-US"/>
            </a:p>
          </p:txBody>
        </p:sp>
      </p:grpSp>
      <p:sp>
        <p:nvSpPr>
          <p:cNvPr id="2" name="标题 1">
            <a:extLst>
              <a:ext uri="{FF2B5EF4-FFF2-40B4-BE49-F238E27FC236}">
                <a16:creationId xmlns:a16="http://schemas.microsoft.com/office/drawing/2014/main" id="{2E344CA3-DC27-4CBA-842E-9E7396CC16ED}"/>
              </a:ext>
            </a:extLst>
          </p:cNvPr>
          <p:cNvSpPr>
            <a:spLocks noGrp="1"/>
          </p:cNvSpPr>
          <p:nvPr>
            <p:ph type="title"/>
          </p:nvPr>
        </p:nvSpPr>
        <p:spPr>
          <a:xfrm>
            <a:off x="685800" y="484632"/>
            <a:ext cx="7772400" cy="622212"/>
          </a:xfrm>
        </p:spPr>
        <p:txBody>
          <a:bodyPr>
            <a:normAutofit fontScale="90000"/>
          </a:bodyPr>
          <a:lstStyle/>
          <a:p>
            <a:r>
              <a:rPr kumimoji="1" lang="zh-CN" altLang="en-US" sz="4400" dirty="0">
                <a:solidFill>
                  <a:srgbClr val="000066"/>
                </a:solidFill>
                <a:latin typeface="方正姚体" panose="02010601030101010101" pitchFamily="2" charset="-122"/>
                <a:ea typeface="方正姚体" panose="02010601030101010101" pitchFamily="2" charset="-122"/>
              </a:rPr>
              <a:t>非理想脉冲波形几个主要参数</a:t>
            </a:r>
            <a:r>
              <a:rPr kumimoji="1" lang="en-US" altLang="zh-CN" sz="4400" dirty="0">
                <a:solidFill>
                  <a:srgbClr val="000066"/>
                </a:solidFill>
                <a:latin typeface="方正姚体" panose="02010601030101010101" pitchFamily="2" charset="-122"/>
                <a:ea typeface="方正姚体" panose="02010601030101010101" pitchFamily="2" charset="-122"/>
              </a:rPr>
              <a:t>:</a:t>
            </a:r>
            <a:endParaRPr lang="zh-CN"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6536"/>
                                        </p:tgtEl>
                                        <p:attrNameLst>
                                          <p:attrName>style.visibility</p:attrName>
                                        </p:attrNameLst>
                                      </p:cBhvr>
                                      <p:to>
                                        <p:strVal val="visible"/>
                                      </p:to>
                                    </p:set>
                                    <p:animEffect transition="in" filter="strips(downRight)">
                                      <p:cBhvr>
                                        <p:cTn id="7" dur="500"/>
                                        <p:tgtEl>
                                          <p:spTgt spid="4065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6535"/>
                                        </p:tgtEl>
                                        <p:attrNameLst>
                                          <p:attrName>style.visibility</p:attrName>
                                        </p:attrNameLst>
                                      </p:cBhvr>
                                      <p:to>
                                        <p:strVal val="visible"/>
                                      </p:to>
                                    </p:set>
                                    <p:animEffect transition="in" filter="strips(downRight)">
                                      <p:cBhvr>
                                        <p:cTn id="12" dur="500"/>
                                        <p:tgtEl>
                                          <p:spTgt spid="4065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6533"/>
                                        </p:tgtEl>
                                        <p:attrNameLst>
                                          <p:attrName>style.visibility</p:attrName>
                                        </p:attrNameLst>
                                      </p:cBhvr>
                                      <p:to>
                                        <p:strVal val="visible"/>
                                      </p:to>
                                    </p:set>
                                    <p:animEffect transition="in" filter="strips(downRight)">
                                      <p:cBhvr>
                                        <p:cTn id="17" dur="500"/>
                                        <p:tgtEl>
                                          <p:spTgt spid="40653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6534"/>
                                        </p:tgtEl>
                                        <p:attrNameLst>
                                          <p:attrName>style.visibility</p:attrName>
                                        </p:attrNameLst>
                                      </p:cBhvr>
                                      <p:to>
                                        <p:strVal val="visible"/>
                                      </p:to>
                                    </p:set>
                                    <p:animEffect transition="in" filter="strips(downRight)">
                                      <p:cBhvr>
                                        <p:cTn id="22" dur="1000"/>
                                        <p:tgtEl>
                                          <p:spTgt spid="406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3" grpId="0"/>
      <p:bldP spid="406534" grpId="0"/>
      <p:bldP spid="406535" grpId="0" autoUpdateAnimBg="0"/>
      <p:bldP spid="406536"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6" name="Text Box 4"/>
          <p:cNvSpPr txBox="1">
            <a:spLocks noChangeArrowheads="1"/>
          </p:cNvSpPr>
          <p:nvPr/>
        </p:nvSpPr>
        <p:spPr bwMode="auto">
          <a:xfrm>
            <a:off x="395536" y="1124997"/>
            <a:ext cx="6876764" cy="535531"/>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algn="l">
              <a:lnSpc>
                <a:spcPct val="120000"/>
              </a:lnSpc>
            </a:pPr>
            <a:r>
              <a:rPr kumimoji="1" lang="en-US" altLang="zh-CN" sz="2400" dirty="0">
                <a:solidFill>
                  <a:srgbClr val="000066"/>
                </a:solidFill>
                <a:latin typeface="楷体_GB2312" pitchFamily="49" charset="-122"/>
                <a:ea typeface="楷体_GB2312" pitchFamily="49" charset="-122"/>
              </a:rPr>
              <a:t>a</a:t>
            </a:r>
            <a:r>
              <a:rPr kumimoji="1" lang="zh-CN" altLang="en-US" sz="2400" dirty="0">
                <a:solidFill>
                  <a:srgbClr val="000066"/>
                </a:solidFill>
                <a:latin typeface="楷体_GB2312" pitchFamily="49" charset="-122"/>
                <a:ea typeface="楷体_GB2312" pitchFamily="49" charset="-122"/>
              </a:rPr>
              <a:t>、时序图</a:t>
            </a:r>
            <a:r>
              <a:rPr kumimoji="1" lang="en-US" altLang="zh-CN" sz="2400" dirty="0">
                <a:solidFill>
                  <a:srgbClr val="000066"/>
                </a:solidFill>
                <a:latin typeface="楷体_GB2312" pitchFamily="49" charset="-122"/>
                <a:ea typeface="楷体_GB2312" pitchFamily="49" charset="-122"/>
              </a:rPr>
              <a:t>----</a:t>
            </a:r>
            <a:r>
              <a:rPr kumimoji="1" lang="zh-CN" altLang="en-US" sz="2400" dirty="0">
                <a:solidFill>
                  <a:srgbClr val="000066"/>
                </a:solidFill>
                <a:latin typeface="楷体_GB2312" pitchFamily="49" charset="-122"/>
                <a:ea typeface="楷体_GB2312" pitchFamily="49" charset="-122"/>
              </a:rPr>
              <a:t>表明输入输出信号的逻辑关系</a:t>
            </a:r>
          </a:p>
        </p:txBody>
      </p:sp>
      <p:sp>
        <p:nvSpPr>
          <p:cNvPr id="407557" name="Text Box 5"/>
          <p:cNvSpPr txBox="1">
            <a:spLocks noChangeArrowheads="1"/>
          </p:cNvSpPr>
          <p:nvPr/>
        </p:nvSpPr>
        <p:spPr bwMode="auto">
          <a:xfrm>
            <a:off x="504825" y="1749140"/>
            <a:ext cx="8388350" cy="886397"/>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tIns="0" bIns="0" anchor="ctr">
            <a:spAutoFit/>
          </a:bodyPr>
          <a:lstStyle/>
          <a:p>
            <a:pPr algn="l">
              <a:lnSpc>
                <a:spcPct val="120000"/>
              </a:lnSpc>
            </a:pPr>
            <a:r>
              <a:rPr kumimoji="1" lang="en-US" altLang="zh-CN" sz="2400" dirty="0">
                <a:solidFill>
                  <a:srgbClr val="000066"/>
                </a:solidFill>
                <a:latin typeface="楷体_GB2312" pitchFamily="49" charset="-122"/>
                <a:ea typeface="楷体_GB2312" pitchFamily="49" charset="-122"/>
              </a:rPr>
              <a:t>  </a:t>
            </a:r>
            <a:r>
              <a:rPr kumimoji="1" lang="zh-CN" altLang="en-US" sz="2400" dirty="0">
                <a:solidFill>
                  <a:srgbClr val="000066"/>
                </a:solidFill>
                <a:latin typeface="楷体_GB2312" pitchFamily="49" charset="-122"/>
                <a:ea typeface="楷体_GB2312" pitchFamily="49" charset="-122"/>
              </a:rPr>
              <a:t>在数字逻辑分析设计过程中，时序图具有直观体现逻辑关系的特性。</a:t>
            </a:r>
          </a:p>
        </p:txBody>
      </p:sp>
      <p:sp>
        <p:nvSpPr>
          <p:cNvPr id="407560" name="Rectangle 8"/>
          <p:cNvSpPr>
            <a:spLocks noChangeArrowheads="1"/>
          </p:cNvSpPr>
          <p:nvPr/>
        </p:nvSpPr>
        <p:spPr bwMode="auto">
          <a:xfrm>
            <a:off x="0" y="2695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7" name="Text Box 4"/>
          <p:cNvSpPr txBox="1">
            <a:spLocks noChangeArrowheads="1"/>
          </p:cNvSpPr>
          <p:nvPr/>
        </p:nvSpPr>
        <p:spPr bwMode="auto">
          <a:xfrm>
            <a:off x="314400" y="434270"/>
            <a:ext cx="4373246" cy="535531"/>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algn="l">
              <a:lnSpc>
                <a:spcPct val="120000"/>
              </a:lnSpc>
            </a:pPr>
            <a:r>
              <a:rPr kumimoji="1" lang="en-US" altLang="zh-CN" sz="2400" dirty="0">
                <a:solidFill>
                  <a:srgbClr val="000066"/>
                </a:solidFill>
                <a:latin typeface="楷体_GB2312" pitchFamily="49" charset="-122"/>
                <a:ea typeface="楷体_GB2312" pitchFamily="49" charset="-122"/>
              </a:rPr>
              <a:t>(4)</a:t>
            </a:r>
            <a:r>
              <a:rPr kumimoji="1" lang="zh-CN" altLang="en-US" sz="2400" dirty="0">
                <a:solidFill>
                  <a:srgbClr val="000066"/>
                </a:solidFill>
                <a:latin typeface="楷体_GB2312" pitchFamily="49" charset="-122"/>
                <a:ea typeface="楷体_GB2312" pitchFamily="49" charset="-122"/>
              </a:rPr>
              <a:t>时序图与定时图</a:t>
            </a:r>
          </a:p>
        </p:txBody>
      </p:sp>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l="7048" t="33783" r="57945" b="41278"/>
          <a:stretch>
            <a:fillRect/>
          </a:stretch>
        </p:blipFill>
        <p:spPr>
          <a:xfrm>
            <a:off x="2051720" y="2191970"/>
            <a:ext cx="5724636" cy="3782632"/>
          </a:xfrm>
          <a:prstGeom prst="rect">
            <a:avLst/>
          </a:prstGeo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7556"/>
                                        </p:tgtEl>
                                        <p:attrNameLst>
                                          <p:attrName>style.visibility</p:attrName>
                                        </p:attrNameLst>
                                      </p:cBhvr>
                                      <p:to>
                                        <p:strVal val="visible"/>
                                      </p:to>
                                    </p:set>
                                    <p:animEffect transition="in" filter="strips(downRight)">
                                      <p:cBhvr>
                                        <p:cTn id="7" dur="500"/>
                                        <p:tgtEl>
                                          <p:spTgt spid="407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7557"/>
                                        </p:tgtEl>
                                        <p:attrNameLst>
                                          <p:attrName>style.visibility</p:attrName>
                                        </p:attrNameLst>
                                      </p:cBhvr>
                                      <p:to>
                                        <p:strVal val="visible"/>
                                      </p:to>
                                    </p:set>
                                    <p:animEffect transition="in" filter="strips(downRight)">
                                      <p:cBhvr>
                                        <p:cTn id="12" dur="500"/>
                                        <p:tgtEl>
                                          <p:spTgt spid="40755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6" grpId="0" autoUpdateAnimBg="0"/>
      <p:bldP spid="40755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6" name="Text Box 4"/>
          <p:cNvSpPr txBox="1">
            <a:spLocks noChangeArrowheads="1"/>
          </p:cNvSpPr>
          <p:nvPr/>
        </p:nvSpPr>
        <p:spPr bwMode="auto">
          <a:xfrm>
            <a:off x="215516" y="546622"/>
            <a:ext cx="8928484" cy="535531"/>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algn="l">
              <a:lnSpc>
                <a:spcPct val="120000"/>
              </a:lnSpc>
            </a:pPr>
            <a:r>
              <a:rPr kumimoji="1" lang="en-US" altLang="zh-CN" sz="2400" dirty="0">
                <a:solidFill>
                  <a:srgbClr val="000066"/>
                </a:solidFill>
                <a:latin typeface="楷体_GB2312" pitchFamily="49" charset="-122"/>
                <a:ea typeface="楷体_GB2312" pitchFamily="49" charset="-122"/>
              </a:rPr>
              <a:t>b</a:t>
            </a:r>
            <a:r>
              <a:rPr kumimoji="1" lang="zh-CN" altLang="en-US" sz="2400" dirty="0">
                <a:solidFill>
                  <a:srgbClr val="000066"/>
                </a:solidFill>
                <a:latin typeface="楷体_GB2312" pitchFamily="49" charset="-122"/>
                <a:ea typeface="楷体_GB2312" pitchFamily="49" charset="-122"/>
              </a:rPr>
              <a:t>、定时图</a:t>
            </a:r>
            <a:r>
              <a:rPr kumimoji="1" lang="en-US" altLang="zh-CN" sz="2400" dirty="0">
                <a:solidFill>
                  <a:srgbClr val="000066"/>
                </a:solidFill>
                <a:latin typeface="楷体_GB2312" pitchFamily="49" charset="-122"/>
                <a:ea typeface="楷体_GB2312" pitchFamily="49" charset="-122"/>
              </a:rPr>
              <a:t>----</a:t>
            </a:r>
            <a:r>
              <a:rPr kumimoji="1" lang="zh-CN" altLang="en-US" sz="2400" dirty="0">
                <a:solidFill>
                  <a:srgbClr val="000066"/>
                </a:solidFill>
                <a:latin typeface="楷体_GB2312" pitchFamily="49" charset="-122"/>
                <a:ea typeface="楷体_GB2312" pitchFamily="49" charset="-122"/>
              </a:rPr>
              <a:t>表明多个输入信号的先后顺序。</a:t>
            </a:r>
          </a:p>
        </p:txBody>
      </p:sp>
      <p:sp>
        <p:nvSpPr>
          <p:cNvPr id="407557" name="Text Box 5"/>
          <p:cNvSpPr txBox="1">
            <a:spLocks noChangeArrowheads="1"/>
          </p:cNvSpPr>
          <p:nvPr/>
        </p:nvSpPr>
        <p:spPr bwMode="auto">
          <a:xfrm>
            <a:off x="504825" y="1316038"/>
            <a:ext cx="8388350" cy="1752600"/>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tIns="0" bIns="0" anchor="ctr">
            <a:spAutoFit/>
          </a:bodyPr>
          <a:lstStyle/>
          <a:p>
            <a:pPr algn="l">
              <a:lnSpc>
                <a:spcPct val="120000"/>
              </a:lnSpc>
            </a:pPr>
            <a:r>
              <a:rPr kumimoji="1" lang="en-US" altLang="zh-CN" sz="2400" dirty="0">
                <a:solidFill>
                  <a:srgbClr val="000066"/>
                </a:solidFill>
                <a:latin typeface="楷体_GB2312" pitchFamily="49" charset="-122"/>
                <a:ea typeface="楷体_GB2312" pitchFamily="49" charset="-122"/>
              </a:rPr>
              <a:t>  </a:t>
            </a:r>
            <a:r>
              <a:rPr kumimoji="1" lang="zh-CN" altLang="en-US" sz="2400" dirty="0">
                <a:solidFill>
                  <a:srgbClr val="000066"/>
                </a:solidFill>
                <a:latin typeface="楷体_GB2312" pitchFamily="49" charset="-122"/>
                <a:ea typeface="楷体_GB2312" pitchFamily="49" charset="-122"/>
              </a:rPr>
              <a:t>由于各信号的路径不同，这些信号之间不可能严格保持同步关系。为了保证可靠工作，各信号之间通常允许一定的时差，但这些时差必须限定在规定范围内，各个信号的时序关系用时序图表达。</a:t>
            </a:r>
          </a:p>
        </p:txBody>
      </p:sp>
      <p:sp>
        <p:nvSpPr>
          <p:cNvPr id="407560" name="Rectangle 8"/>
          <p:cNvSpPr>
            <a:spLocks noChangeArrowheads="1"/>
          </p:cNvSpPr>
          <p:nvPr/>
        </p:nvSpPr>
        <p:spPr bwMode="auto">
          <a:xfrm>
            <a:off x="0" y="2695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07559" name="Object 7"/>
          <p:cNvGraphicFramePr>
            <a:graphicFrameLocks noChangeAspect="1"/>
          </p:cNvGraphicFramePr>
          <p:nvPr/>
        </p:nvGraphicFramePr>
        <p:xfrm>
          <a:off x="971550" y="3660775"/>
          <a:ext cx="6985000" cy="2936875"/>
        </p:xfrm>
        <a:graphic>
          <a:graphicData uri="http://schemas.openxmlformats.org/presentationml/2006/ole">
            <mc:AlternateContent xmlns:mc="http://schemas.openxmlformats.org/markup-compatibility/2006">
              <mc:Choice xmlns:v="urn:schemas-microsoft-com:vml" Requires="v">
                <p:oleObj spid="_x0000_s15365" name="图片" r:id="rId4" imgW="3435116" imgH="1433743" progId="Word.Picture.8">
                  <p:embed/>
                </p:oleObj>
              </mc:Choice>
              <mc:Fallback>
                <p:oleObj name="图片" r:id="rId4" imgW="3435116" imgH="1433743" progId="Word.Picture.8">
                  <p:embed/>
                  <p:pic>
                    <p:nvPicPr>
                      <p:cNvPr id="407559" name="Object 7"/>
                      <p:cNvPicPr>
                        <a:picLocks noChangeAspect="1" noChangeArrowheads="1"/>
                      </p:cNvPicPr>
                      <p:nvPr/>
                    </p:nvPicPr>
                    <p:blipFill>
                      <a:blip r:embed="rId5">
                        <a:extLst>
                          <a:ext uri="{28A0092B-C50C-407E-A947-70E740481C1C}">
                            <a14:useLocalDpi xmlns:a14="http://schemas.microsoft.com/office/drawing/2010/main" val="0"/>
                          </a:ext>
                        </a:extLst>
                      </a:blip>
                      <a:srcRect t="-1256"/>
                      <a:stretch>
                        <a:fillRect/>
                      </a:stretch>
                    </p:blipFill>
                    <p:spPr bwMode="auto">
                      <a:xfrm>
                        <a:off x="971550" y="3660775"/>
                        <a:ext cx="6985000" cy="2936875"/>
                      </a:xfrm>
                      <a:prstGeom prst="rect">
                        <a:avLst/>
                      </a:prstGeom>
                      <a:solidFill>
                        <a:schemeClr val="bg1"/>
                      </a:solidFill>
                    </p:spPr>
                  </p:pic>
                </p:oleObj>
              </mc:Fallback>
            </mc:AlternateContent>
          </a:graphicData>
        </a:graphic>
      </p:graphicFrame>
      <p:sp>
        <p:nvSpPr>
          <p:cNvPr id="407561" name="Text Box 9"/>
          <p:cNvSpPr txBox="1">
            <a:spLocks noChangeArrowheads="1"/>
          </p:cNvSpPr>
          <p:nvPr/>
        </p:nvSpPr>
        <p:spPr bwMode="auto">
          <a:xfrm>
            <a:off x="1258888" y="3141663"/>
            <a:ext cx="7667625" cy="4222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gn="l">
              <a:lnSpc>
                <a:spcPct val="120000"/>
              </a:lnSpc>
            </a:pPr>
            <a:r>
              <a:rPr kumimoji="1" lang="zh-CN" altLang="en-US" dirty="0">
                <a:solidFill>
                  <a:srgbClr val="000066"/>
                </a:solidFill>
                <a:latin typeface="楷体_GB2312" pitchFamily="49" charset="-122"/>
                <a:ea typeface="楷体_GB2312" pitchFamily="49" charset="-122"/>
              </a:rPr>
              <a:t>某微处理器应用的定时图</a:t>
            </a:r>
            <a:r>
              <a:rPr kumimoji="1" lang="en-US" altLang="zh-CN" dirty="0">
                <a:solidFill>
                  <a:srgbClr val="000066"/>
                </a:solidFill>
                <a:latin typeface="楷体_GB2312" pitchFamily="49" charset="-122"/>
                <a:ea typeface="楷体_GB2312" pitchFamily="49" charset="-122"/>
              </a:rPr>
              <a:t>-</a:t>
            </a:r>
            <a:r>
              <a:rPr kumimoji="1" lang="en-US" altLang="zh-CN" dirty="0">
                <a:solidFill>
                  <a:srgbClr val="000066"/>
                </a:solidFill>
                <a:latin typeface="新宋体" panose="02010609030101010101" pitchFamily="49" charset="-122"/>
                <a:ea typeface="楷体_GB2312" pitchFamily="49" charset="-122"/>
              </a:rPr>
              <a:t>“</a:t>
            </a:r>
            <a:r>
              <a:rPr kumimoji="1" lang="zh-CN" altLang="en-US" dirty="0">
                <a:solidFill>
                  <a:srgbClr val="000066"/>
                </a:solidFill>
                <a:latin typeface="楷体_GB2312" pitchFamily="49" charset="-122"/>
                <a:ea typeface="楷体_GB2312" pitchFamily="49" charset="-122"/>
              </a:rPr>
              <a:t>地址</a:t>
            </a:r>
            <a:r>
              <a:rPr kumimoji="1" lang="zh-CN" altLang="en-US" dirty="0">
                <a:solidFill>
                  <a:srgbClr val="000066"/>
                </a:solidFill>
                <a:latin typeface="新宋体" panose="02010609030101010101" pitchFamily="49" charset="-122"/>
                <a:ea typeface="楷体_GB2312" pitchFamily="49" charset="-122"/>
              </a:rPr>
              <a:t>”</a:t>
            </a:r>
            <a:r>
              <a:rPr kumimoji="1" lang="zh-CN" altLang="en-US" dirty="0">
                <a:solidFill>
                  <a:srgbClr val="000066"/>
                </a:solidFill>
                <a:latin typeface="楷体_GB2312" pitchFamily="49" charset="-122"/>
                <a:ea typeface="楷体_GB2312" pitchFamily="49" charset="-122"/>
              </a:rPr>
              <a:t>要先于</a:t>
            </a:r>
            <a:r>
              <a:rPr kumimoji="1" lang="zh-CN" altLang="en-US" dirty="0">
                <a:solidFill>
                  <a:srgbClr val="000066"/>
                </a:solidFill>
                <a:latin typeface="新宋体" panose="02010609030101010101" pitchFamily="49" charset="-122"/>
                <a:ea typeface="楷体_GB2312" pitchFamily="49" charset="-122"/>
              </a:rPr>
              <a:t>“</a:t>
            </a:r>
            <a:r>
              <a:rPr kumimoji="1" lang="zh-CN" altLang="en-US" dirty="0">
                <a:solidFill>
                  <a:srgbClr val="000066"/>
                </a:solidFill>
                <a:latin typeface="楷体_GB2312" pitchFamily="49" charset="-122"/>
                <a:ea typeface="楷体_GB2312" pitchFamily="49" charset="-122"/>
              </a:rPr>
              <a:t>读信号</a:t>
            </a:r>
            <a:r>
              <a:rPr kumimoji="1" lang="zh-CN" altLang="en-US" dirty="0">
                <a:solidFill>
                  <a:srgbClr val="000066"/>
                </a:solidFill>
                <a:latin typeface="新宋体" panose="02010609030101010101" pitchFamily="49" charset="-122"/>
                <a:ea typeface="楷体_GB2312" pitchFamily="49" charset="-122"/>
              </a:rPr>
              <a:t>”</a:t>
            </a:r>
            <a:r>
              <a:rPr kumimoji="1" lang="zh-CN" altLang="en-US" dirty="0">
                <a:solidFill>
                  <a:srgbClr val="000066"/>
                </a:solidFill>
                <a:latin typeface="楷体_GB2312" pitchFamily="49" charset="-122"/>
                <a:ea typeface="楷体_GB2312" pitchFamily="49" charset="-122"/>
              </a:rPr>
              <a:t>有效一定时间</a:t>
            </a:r>
          </a:p>
        </p:txBody>
      </p:sp>
    </p:spTree>
    <p:custDataLst>
      <p:tags r:id="rId2"/>
    </p:custDataLst>
    <p:extLst>
      <p:ext uri="{BB962C8B-B14F-4D97-AF65-F5344CB8AC3E}">
        <p14:creationId xmlns:p14="http://schemas.microsoft.com/office/powerpoint/2010/main" val="1732117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7557"/>
                                        </p:tgtEl>
                                        <p:attrNameLst>
                                          <p:attrName>style.visibility</p:attrName>
                                        </p:attrNameLst>
                                      </p:cBhvr>
                                      <p:to>
                                        <p:strVal val="visible"/>
                                      </p:to>
                                    </p:set>
                                    <p:animEffect transition="in" filter="strips(downRight)">
                                      <p:cBhvr>
                                        <p:cTn id="7" dur="500"/>
                                        <p:tgtEl>
                                          <p:spTgt spid="40755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7559"/>
                                        </p:tgtEl>
                                        <p:attrNameLst>
                                          <p:attrName>style.visibility</p:attrName>
                                        </p:attrNameLst>
                                      </p:cBhvr>
                                      <p:to>
                                        <p:strVal val="visible"/>
                                      </p:to>
                                    </p:set>
                                    <p:animEffect transition="in" filter="wipe(down)">
                                      <p:cBhvr>
                                        <p:cTn id="12" dur="500"/>
                                        <p:tgtEl>
                                          <p:spTgt spid="40755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7561"/>
                                        </p:tgtEl>
                                        <p:attrNameLst>
                                          <p:attrName>style.visibility</p:attrName>
                                        </p:attrNameLst>
                                      </p:cBhvr>
                                      <p:to>
                                        <p:strVal val="visible"/>
                                      </p:to>
                                    </p:set>
                                    <p:animEffect transition="in" filter="strips(downRight)">
                                      <p:cBhvr>
                                        <p:cTn id="17" dur="500"/>
                                        <p:tgtEl>
                                          <p:spTgt spid="407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7" grpId="0" autoUpdateAnimBg="0"/>
      <p:bldP spid="40756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0" name="Text Box 4"/>
          <p:cNvSpPr txBox="1">
            <a:spLocks noChangeArrowheads="1"/>
          </p:cNvSpPr>
          <p:nvPr/>
        </p:nvSpPr>
        <p:spPr bwMode="auto">
          <a:xfrm>
            <a:off x="466725" y="2282825"/>
            <a:ext cx="35274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en-US" altLang="zh-CN"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3" action="ppaction://hlinksldjump"/>
              </a:rPr>
              <a:t>1.2.1</a:t>
            </a: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3" action="ppaction://hlinksldjump"/>
              </a:rPr>
              <a:t>十进制</a:t>
            </a:r>
            <a:endPar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429061" name="Text Box 5"/>
          <p:cNvSpPr txBox="1">
            <a:spLocks noChangeArrowheads="1"/>
          </p:cNvSpPr>
          <p:nvPr/>
        </p:nvSpPr>
        <p:spPr bwMode="auto">
          <a:xfrm>
            <a:off x="720725" y="1203325"/>
            <a:ext cx="40195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48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1.2</a:t>
            </a:r>
            <a:r>
              <a:rPr kumimoji="1" lang="zh-CN" altLang="en-US" sz="48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　数制</a:t>
            </a:r>
          </a:p>
        </p:txBody>
      </p:sp>
      <p:sp>
        <p:nvSpPr>
          <p:cNvPr id="429062" name="Text Box 6"/>
          <p:cNvSpPr txBox="1">
            <a:spLocks noChangeArrowheads="1"/>
          </p:cNvSpPr>
          <p:nvPr/>
        </p:nvSpPr>
        <p:spPr bwMode="auto">
          <a:xfrm>
            <a:off x="466725" y="3003550"/>
            <a:ext cx="35274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en-US" altLang="zh-CN"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4" action="ppaction://hlinksldjump"/>
              </a:rPr>
              <a:t>1.2.2 </a:t>
            </a: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4" action="ppaction://hlinksldjump"/>
              </a:rPr>
              <a:t>二进制</a:t>
            </a:r>
            <a:endPar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429063" name="Text Box 7"/>
          <p:cNvSpPr txBox="1">
            <a:spLocks noChangeArrowheads="1"/>
          </p:cNvSpPr>
          <p:nvPr/>
        </p:nvSpPr>
        <p:spPr bwMode="auto">
          <a:xfrm>
            <a:off x="466725" y="3722688"/>
            <a:ext cx="6121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en-US" altLang="zh-CN"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5" action="ppaction://hlinksldjump"/>
              </a:rPr>
              <a:t>1.2.3 </a:t>
            </a: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5" action="ppaction://hlinksldjump"/>
              </a:rPr>
              <a:t>二</a:t>
            </a:r>
            <a:r>
              <a:rPr kumimoji="1" lang="en-US" altLang="zh-CN"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5" action="ppaction://hlinksldjump"/>
              </a:rPr>
              <a:t>-</a:t>
            </a: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5" action="ppaction://hlinksldjump"/>
              </a:rPr>
              <a:t>十进制之间的转换</a:t>
            </a:r>
            <a:endPar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429064" name="Text Box 8"/>
          <p:cNvSpPr txBox="1">
            <a:spLocks noChangeArrowheads="1"/>
          </p:cNvSpPr>
          <p:nvPr/>
        </p:nvSpPr>
        <p:spPr bwMode="auto">
          <a:xfrm>
            <a:off x="466725" y="4443413"/>
            <a:ext cx="71294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en-US" altLang="zh-CN"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6" action="ppaction://hlinksldjump"/>
              </a:rPr>
              <a:t>1.2.4</a:t>
            </a:r>
            <a:r>
              <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hlinkClick r:id="rId6" action="ppaction://hlinksldjump"/>
              </a:rPr>
              <a:t>十六进制和八进制</a:t>
            </a:r>
            <a:endParaRPr kumimoji="1" lang="zh-CN" altLang="en-US" sz="36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spTree>
    <p:custDataLst>
      <p:tags r:id="rId1"/>
    </p:custDataLst>
    <p:extLst>
      <p:ext uri="{BB962C8B-B14F-4D97-AF65-F5344CB8AC3E}">
        <p14:creationId xmlns:p14="http://schemas.microsoft.com/office/powerpoint/2010/main" val="2893065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9060"/>
                                        </p:tgtEl>
                                        <p:attrNameLst>
                                          <p:attrName>style.visibility</p:attrName>
                                        </p:attrNameLst>
                                      </p:cBhvr>
                                      <p:to>
                                        <p:strVal val="visible"/>
                                      </p:to>
                                    </p:set>
                                    <p:animEffect transition="in" filter="strips(downRight)">
                                      <p:cBhvr>
                                        <p:cTn id="7" dur="500"/>
                                        <p:tgtEl>
                                          <p:spTgt spid="4290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9062"/>
                                        </p:tgtEl>
                                        <p:attrNameLst>
                                          <p:attrName>style.visibility</p:attrName>
                                        </p:attrNameLst>
                                      </p:cBhvr>
                                      <p:to>
                                        <p:strVal val="visible"/>
                                      </p:to>
                                    </p:set>
                                    <p:animEffect transition="in" filter="strips(downRight)">
                                      <p:cBhvr>
                                        <p:cTn id="12" dur="500"/>
                                        <p:tgtEl>
                                          <p:spTgt spid="4290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29063"/>
                                        </p:tgtEl>
                                        <p:attrNameLst>
                                          <p:attrName>style.visibility</p:attrName>
                                        </p:attrNameLst>
                                      </p:cBhvr>
                                      <p:to>
                                        <p:strVal val="visible"/>
                                      </p:to>
                                    </p:set>
                                    <p:animEffect transition="in" filter="strips(downRight)">
                                      <p:cBhvr>
                                        <p:cTn id="17" dur="500"/>
                                        <p:tgtEl>
                                          <p:spTgt spid="4290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29064"/>
                                        </p:tgtEl>
                                        <p:attrNameLst>
                                          <p:attrName>style.visibility</p:attrName>
                                        </p:attrNameLst>
                                      </p:cBhvr>
                                      <p:to>
                                        <p:strVal val="visible"/>
                                      </p:to>
                                    </p:set>
                                    <p:animEffect transition="in" filter="strips(downRight)">
                                      <p:cBhvr>
                                        <p:cTn id="22" dur="500"/>
                                        <p:tgtEl>
                                          <p:spTgt spid="429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0" grpId="0" autoUpdateAnimBg="0"/>
      <p:bldP spid="429062" grpId="0" autoUpdateAnimBg="0"/>
      <p:bldP spid="429063" grpId="0" autoUpdateAnimBg="0"/>
      <p:bldP spid="429064"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5622" name="Group 54"/>
          <p:cNvGrpSpPr>
            <a:grpSpLocks/>
          </p:cNvGrpSpPr>
          <p:nvPr/>
        </p:nvGrpSpPr>
        <p:grpSpPr bwMode="auto">
          <a:xfrm>
            <a:off x="795338" y="4476750"/>
            <a:ext cx="6472237" cy="779463"/>
            <a:chOff x="266" y="2160"/>
            <a:chExt cx="3869" cy="388"/>
          </a:xfrm>
        </p:grpSpPr>
        <p:graphicFrame>
          <p:nvGraphicFramePr>
            <p:cNvPr id="365623" name="Object 55"/>
            <p:cNvGraphicFramePr>
              <a:graphicFrameLocks noChangeAspect="1"/>
            </p:cNvGraphicFramePr>
            <p:nvPr/>
          </p:nvGraphicFramePr>
          <p:xfrm>
            <a:off x="2735" y="2160"/>
            <a:ext cx="1400" cy="388"/>
          </p:xfrm>
          <a:graphic>
            <a:graphicData uri="http://schemas.openxmlformats.org/presentationml/2006/ole">
              <mc:AlternateContent xmlns:mc="http://schemas.openxmlformats.org/markup-compatibility/2006">
                <mc:Choice xmlns:v="urn:schemas-microsoft-com:vml" Requires="v">
                  <p:oleObj spid="_x0000_s16392" name="公式" r:id="rId4" imgW="1117440" imgH="368280" progId="Equation.3">
                    <p:embed/>
                  </p:oleObj>
                </mc:Choice>
                <mc:Fallback>
                  <p:oleObj name="公式" r:id="rId4" imgW="1117440" imgH="368280" progId="Equation.3">
                    <p:embed/>
                    <p:pic>
                      <p:nvPicPr>
                        <p:cNvPr id="365623" name="Object 5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5" y="2160"/>
                          <a:ext cx="1400" cy="388"/>
                        </a:xfrm>
                        <a:prstGeom prst="rect">
                          <a:avLst/>
                        </a:prstGeom>
                        <a:solidFill>
                          <a:schemeClr val="bg1">
                            <a:alpha val="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5624" name="Rectangle 56"/>
            <p:cNvSpPr>
              <a:spLocks noChangeArrowheads="1"/>
            </p:cNvSpPr>
            <p:nvPr/>
          </p:nvSpPr>
          <p:spPr bwMode="auto">
            <a:xfrm>
              <a:off x="266" y="2174"/>
              <a:ext cx="1082" cy="234"/>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一般表达式</a:t>
              </a:r>
              <a:r>
                <a:rPr kumimoji="1" lang="en-US" altLang="zh-CN" sz="2400" b="1" i="0" u="none" strike="noStrike" kern="1200" cap="none" spc="0" normalizeH="0" baseline="0" noProof="0">
                  <a:ln>
                    <a:noFill/>
                  </a:ln>
                  <a:solidFill>
                    <a:srgbClr val="000066"/>
                  </a:solidFill>
                  <a:effectLst/>
                  <a:uLnTx/>
                  <a:uFillTx/>
                  <a:latin typeface="+mn-ea"/>
                  <a:cs typeface="+mn-cs"/>
                </a:rPr>
                <a:t>:</a:t>
              </a:r>
            </a:p>
          </p:txBody>
        </p:sp>
      </p:grpSp>
      <p:sp>
        <p:nvSpPr>
          <p:cNvPr id="365625" name="Text Box 57"/>
          <p:cNvSpPr txBox="1">
            <a:spLocks noChangeArrowheads="1"/>
          </p:cNvSpPr>
          <p:nvPr/>
        </p:nvSpPr>
        <p:spPr bwMode="auto">
          <a:xfrm>
            <a:off x="433388" y="1844675"/>
            <a:ext cx="3527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00"/>
                </a:solidFill>
                <a:effectLst/>
                <a:uLnTx/>
                <a:uFillTx/>
                <a:latin typeface="+mn-ea"/>
                <a:cs typeface="+mn-cs"/>
              </a:rPr>
              <a:t>　</a:t>
            </a:r>
            <a:r>
              <a:rPr kumimoji="1" lang="en-US" altLang="zh-CN" sz="2800" b="1" i="0" u="none" strike="noStrike" kern="1200" cap="none" spc="0" normalizeH="0" baseline="0" noProof="0">
                <a:ln>
                  <a:noFill/>
                </a:ln>
                <a:solidFill>
                  <a:srgbClr val="CC0000"/>
                </a:solidFill>
                <a:effectLst/>
                <a:uLnTx/>
                <a:uFillTx/>
                <a:latin typeface="+mn-ea"/>
                <a:cs typeface="+mn-cs"/>
              </a:rPr>
              <a:t>1.2.1</a:t>
            </a:r>
            <a:r>
              <a:rPr kumimoji="1" lang="zh-CN" altLang="en-US" sz="2800" b="1" i="0" u="none" strike="noStrike" kern="1200" cap="none" spc="0" normalizeH="0" baseline="0" noProof="0">
                <a:ln>
                  <a:noFill/>
                </a:ln>
                <a:solidFill>
                  <a:srgbClr val="CC0000"/>
                </a:solidFill>
                <a:effectLst/>
                <a:uLnTx/>
                <a:uFillTx/>
                <a:latin typeface="+mn-ea"/>
                <a:cs typeface="+mn-cs"/>
              </a:rPr>
              <a:t>十进制</a:t>
            </a:r>
          </a:p>
        </p:txBody>
      </p:sp>
      <p:sp>
        <p:nvSpPr>
          <p:cNvPr id="365626" name="Text Box 58"/>
          <p:cNvSpPr txBox="1">
            <a:spLocks noChangeArrowheads="1"/>
          </p:cNvSpPr>
          <p:nvPr/>
        </p:nvSpPr>
        <p:spPr bwMode="auto">
          <a:xfrm>
            <a:off x="687388" y="2381669"/>
            <a:ext cx="8682037" cy="1075487"/>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4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十进制采用</a:t>
            </a:r>
            <a:r>
              <a:rPr kumimoji="1" lang="en-US" altLang="zh-CN" sz="2400" b="1" i="0" u="none" strike="noStrike" kern="1200" cap="none" spc="0" normalizeH="0" baseline="0" noProof="0">
                <a:ln>
                  <a:noFill/>
                </a:ln>
                <a:solidFill>
                  <a:srgbClr val="000066"/>
                </a:solidFill>
                <a:effectLst/>
                <a:uLnTx/>
                <a:uFillTx/>
                <a:latin typeface="+mn-ea"/>
                <a:cs typeface="+mn-cs"/>
              </a:rPr>
              <a:t>0, 1, 2, 3, 4, 5, 6, 7, 8, 9</a:t>
            </a:r>
            <a:r>
              <a:rPr kumimoji="1" lang="zh-CN" altLang="en-US" sz="2400" b="1" i="0" u="none" strike="noStrike" kern="1200" cap="none" spc="0" normalizeH="0" baseline="0" noProof="0">
                <a:ln>
                  <a:noFill/>
                </a:ln>
                <a:solidFill>
                  <a:srgbClr val="000066"/>
                </a:solidFill>
                <a:effectLst/>
                <a:uLnTx/>
                <a:uFillTx/>
                <a:latin typeface="+mn-ea"/>
                <a:cs typeface="+mn-cs"/>
              </a:rPr>
              <a:t>十个数码，其进位的规则是“逢十进一”。</a:t>
            </a:r>
          </a:p>
        </p:txBody>
      </p:sp>
      <p:sp>
        <p:nvSpPr>
          <p:cNvPr id="365627" name="Rectangle 59"/>
          <p:cNvSpPr>
            <a:spLocks noChangeArrowheads="1"/>
          </p:cNvSpPr>
          <p:nvPr/>
        </p:nvSpPr>
        <p:spPr bwMode="auto">
          <a:xfrm>
            <a:off x="903288" y="3624263"/>
            <a:ext cx="7918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0066"/>
                </a:solidFill>
                <a:effectLst/>
                <a:uLnTx/>
                <a:uFillTx/>
                <a:latin typeface="+mn-ea"/>
                <a:cs typeface="+mn-cs"/>
              </a:rPr>
              <a:t>4587.29=4</a:t>
            </a:r>
            <a:r>
              <a:rPr kumimoji="1" lang="en-US" altLang="zh-CN" sz="28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1" lang="en-US" altLang="zh-CN" sz="2800" b="1" i="0" u="none" strike="noStrike" kern="1200" cap="none" spc="0" normalizeH="0" baseline="0" noProof="0">
                <a:ln>
                  <a:noFill/>
                </a:ln>
                <a:solidFill>
                  <a:srgbClr val="FF0000"/>
                </a:solidFill>
                <a:effectLst/>
                <a:uLnTx/>
                <a:uFillTx/>
                <a:latin typeface="+mn-ea"/>
                <a:cs typeface="+mn-cs"/>
              </a:rPr>
              <a:t>10</a:t>
            </a:r>
            <a:r>
              <a:rPr kumimoji="1" lang="en-US" altLang="zh-CN" sz="2800" b="1" i="0" u="none" strike="noStrike" kern="1200" cap="none" spc="0" normalizeH="0" baseline="30000" noProof="0">
                <a:ln>
                  <a:noFill/>
                </a:ln>
                <a:solidFill>
                  <a:srgbClr val="FF0000"/>
                </a:solidFill>
                <a:effectLst/>
                <a:uLnTx/>
                <a:uFillTx/>
                <a:latin typeface="+mn-ea"/>
                <a:cs typeface="+mn-cs"/>
                <a:sym typeface="Symbol" panose="05050102010706020507" pitchFamily="18" charset="2"/>
              </a:rPr>
              <a:t>3</a:t>
            </a:r>
            <a:r>
              <a:rPr kumimoji="1" lang="en-US" altLang="zh-CN" sz="28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+5</a:t>
            </a:r>
            <a:r>
              <a:rPr kumimoji="1" lang="en-US" altLang="zh-CN" sz="2800" b="1" i="0" u="none" strike="noStrike" kern="1200" cap="none" spc="0" normalizeH="0" baseline="0" noProof="0">
                <a:ln>
                  <a:noFill/>
                </a:ln>
                <a:solidFill>
                  <a:srgbClr val="FF0000"/>
                </a:solidFill>
                <a:effectLst/>
                <a:uLnTx/>
                <a:uFillTx/>
                <a:latin typeface="+mn-ea"/>
                <a:cs typeface="+mn-cs"/>
              </a:rPr>
              <a:t>10</a:t>
            </a:r>
            <a:r>
              <a:rPr kumimoji="1" lang="en-US" altLang="zh-CN" sz="2800" b="1" i="0" u="none" strike="noStrike" kern="1200" cap="none" spc="0" normalizeH="0" baseline="30000" noProof="0">
                <a:ln>
                  <a:noFill/>
                </a:ln>
                <a:solidFill>
                  <a:srgbClr val="FF0000"/>
                </a:solidFill>
                <a:effectLst/>
                <a:uLnTx/>
                <a:uFillTx/>
                <a:latin typeface="+mn-ea"/>
                <a:cs typeface="+mn-cs"/>
                <a:sym typeface="Symbol" panose="05050102010706020507" pitchFamily="18" charset="2"/>
              </a:rPr>
              <a:t>2</a:t>
            </a:r>
            <a:r>
              <a:rPr kumimoji="1" lang="en-US" altLang="zh-CN" sz="28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+8</a:t>
            </a:r>
            <a:r>
              <a:rPr kumimoji="1" lang="en-US" altLang="zh-CN" sz="2800" b="1" i="0" u="none" strike="noStrike" kern="1200" cap="none" spc="0" normalizeH="0" baseline="0" noProof="0">
                <a:ln>
                  <a:noFill/>
                </a:ln>
                <a:solidFill>
                  <a:srgbClr val="FF0000"/>
                </a:solidFill>
                <a:effectLst/>
                <a:uLnTx/>
                <a:uFillTx/>
                <a:latin typeface="+mn-ea"/>
                <a:cs typeface="+mn-cs"/>
              </a:rPr>
              <a:t>10</a:t>
            </a:r>
            <a:r>
              <a:rPr kumimoji="1" lang="en-US" altLang="zh-CN" sz="2800" b="1" i="0" u="none" strike="noStrike" kern="1200" cap="none" spc="0" normalizeH="0" baseline="30000" noProof="0">
                <a:ln>
                  <a:noFill/>
                </a:ln>
                <a:solidFill>
                  <a:srgbClr val="FF0000"/>
                </a:solidFill>
                <a:effectLst/>
                <a:uLnTx/>
                <a:uFillTx/>
                <a:latin typeface="+mn-ea"/>
                <a:cs typeface="+mn-cs"/>
                <a:sym typeface="Symbol" panose="05050102010706020507" pitchFamily="18" charset="2"/>
              </a:rPr>
              <a:t>1</a:t>
            </a:r>
            <a:r>
              <a:rPr kumimoji="1" lang="en-US" altLang="zh-CN" sz="28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+7</a:t>
            </a:r>
            <a:r>
              <a:rPr kumimoji="1" lang="en-US" altLang="zh-CN" sz="2800" b="1" i="0" u="none" strike="noStrike" kern="1200" cap="none" spc="0" normalizeH="0" baseline="0" noProof="0">
                <a:ln>
                  <a:noFill/>
                </a:ln>
                <a:solidFill>
                  <a:srgbClr val="FF0000"/>
                </a:solidFill>
                <a:effectLst/>
                <a:uLnTx/>
                <a:uFillTx/>
                <a:latin typeface="+mn-ea"/>
                <a:cs typeface="+mn-cs"/>
              </a:rPr>
              <a:t>10</a:t>
            </a:r>
            <a:r>
              <a:rPr kumimoji="1" lang="en-US" altLang="zh-CN" sz="2800" b="1" i="0" u="none" strike="noStrike" kern="1200" cap="none" spc="0" normalizeH="0" baseline="30000" noProof="0">
                <a:ln>
                  <a:noFill/>
                </a:ln>
                <a:solidFill>
                  <a:srgbClr val="FF0000"/>
                </a:solidFill>
                <a:effectLst/>
                <a:uLnTx/>
                <a:uFillTx/>
                <a:latin typeface="+mn-ea"/>
                <a:cs typeface="+mn-cs"/>
                <a:sym typeface="Symbol" panose="05050102010706020507" pitchFamily="18" charset="2"/>
              </a:rPr>
              <a:t>0</a:t>
            </a:r>
            <a:r>
              <a:rPr kumimoji="1" lang="en-US" altLang="zh-CN" sz="28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+2</a:t>
            </a:r>
            <a:r>
              <a:rPr kumimoji="1" lang="en-US" altLang="zh-CN" sz="2800" b="1" i="0" u="none" strike="noStrike" kern="1200" cap="none" spc="0" normalizeH="0" baseline="0" noProof="0">
                <a:ln>
                  <a:noFill/>
                </a:ln>
                <a:solidFill>
                  <a:srgbClr val="FF0000"/>
                </a:solidFill>
                <a:effectLst/>
                <a:uLnTx/>
                <a:uFillTx/>
                <a:latin typeface="+mn-ea"/>
                <a:cs typeface="+mn-cs"/>
              </a:rPr>
              <a:t>10</a:t>
            </a:r>
            <a:r>
              <a:rPr kumimoji="1" lang="en-US" altLang="zh-CN" sz="2800" b="1" i="0" u="none" strike="noStrike" kern="1200" cap="none" spc="0" normalizeH="0" baseline="30000" noProof="0">
                <a:ln>
                  <a:noFill/>
                </a:ln>
                <a:solidFill>
                  <a:srgbClr val="FF0000"/>
                </a:solidFill>
                <a:effectLst/>
                <a:uLnTx/>
                <a:uFillTx/>
                <a:latin typeface="+mn-ea"/>
                <a:cs typeface="+mn-cs"/>
                <a:sym typeface="Symbol" panose="05050102010706020507" pitchFamily="18" charset="2"/>
              </a:rPr>
              <a:t></a:t>
            </a:r>
            <a:r>
              <a:rPr kumimoji="1" lang="en-US" altLang="zh-CN" sz="2800" b="1" i="0" u="none" strike="noStrike" kern="1200" cap="none" spc="0" normalizeH="0" baseline="30000" noProof="0">
                <a:ln>
                  <a:noFill/>
                </a:ln>
                <a:solidFill>
                  <a:srgbClr val="FF0000"/>
                </a:solidFill>
                <a:effectLst/>
                <a:uLnTx/>
                <a:uFillTx/>
                <a:latin typeface="+mn-ea"/>
                <a:cs typeface="+mn-cs"/>
              </a:rPr>
              <a:t>1</a:t>
            </a:r>
            <a:r>
              <a:rPr kumimoji="1" lang="en-US" altLang="zh-CN" sz="28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+9</a:t>
            </a:r>
            <a:r>
              <a:rPr kumimoji="1" lang="en-US" altLang="zh-CN" sz="2800" b="1" i="0" u="none" strike="noStrike" kern="1200" cap="none" spc="0" normalizeH="0" baseline="0" noProof="0">
                <a:ln>
                  <a:noFill/>
                </a:ln>
                <a:solidFill>
                  <a:srgbClr val="FF0000"/>
                </a:solidFill>
                <a:effectLst/>
                <a:uLnTx/>
                <a:uFillTx/>
                <a:latin typeface="+mn-ea"/>
                <a:cs typeface="+mn-cs"/>
              </a:rPr>
              <a:t>10</a:t>
            </a:r>
            <a:r>
              <a:rPr kumimoji="1" lang="en-US" altLang="zh-CN" sz="2800" b="1" i="0" u="none" strike="noStrike" kern="1200" cap="none" spc="0" normalizeH="0" baseline="30000" noProof="0">
                <a:ln>
                  <a:noFill/>
                </a:ln>
                <a:solidFill>
                  <a:srgbClr val="FF0000"/>
                </a:solidFill>
                <a:effectLst/>
                <a:uLnTx/>
                <a:uFillTx/>
                <a:latin typeface="+mn-ea"/>
                <a:cs typeface="+mn-cs"/>
                <a:sym typeface="Symbol" panose="05050102010706020507" pitchFamily="18" charset="2"/>
              </a:rPr>
              <a:t></a:t>
            </a:r>
            <a:r>
              <a:rPr kumimoji="1" lang="en-US" altLang="zh-CN" sz="2800" b="1" i="0" u="none" strike="noStrike" kern="1200" cap="none" spc="0" normalizeH="0" baseline="30000" noProof="0">
                <a:ln>
                  <a:noFill/>
                </a:ln>
                <a:solidFill>
                  <a:srgbClr val="FF0000"/>
                </a:solidFill>
                <a:effectLst/>
                <a:uLnTx/>
                <a:uFillTx/>
                <a:latin typeface="+mn-ea"/>
                <a:cs typeface="+mn-cs"/>
              </a:rPr>
              <a:t>2</a:t>
            </a:r>
          </a:p>
        </p:txBody>
      </p:sp>
      <p:sp>
        <p:nvSpPr>
          <p:cNvPr id="365628" name="AutoShape 60"/>
          <p:cNvSpPr>
            <a:spLocks noChangeArrowheads="1"/>
          </p:cNvSpPr>
          <p:nvPr/>
        </p:nvSpPr>
        <p:spPr bwMode="auto">
          <a:xfrm>
            <a:off x="5105400" y="4089400"/>
            <a:ext cx="990600" cy="328613"/>
          </a:xfrm>
          <a:prstGeom prst="wedgeRoundRectCallout">
            <a:avLst>
              <a:gd name="adj1" fmla="val 79806"/>
              <a:gd name="adj2" fmla="val 136958"/>
              <a:gd name="adj3" fmla="val 16667"/>
            </a:avLst>
          </a:prstGeom>
          <a:noFill/>
          <a:ln w="1905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系数</a:t>
            </a:r>
          </a:p>
        </p:txBody>
      </p:sp>
      <p:sp>
        <p:nvSpPr>
          <p:cNvPr id="365629" name="AutoShape 61"/>
          <p:cNvSpPr>
            <a:spLocks noChangeArrowheads="1"/>
          </p:cNvSpPr>
          <p:nvPr/>
        </p:nvSpPr>
        <p:spPr bwMode="auto">
          <a:xfrm>
            <a:off x="7207250" y="4068763"/>
            <a:ext cx="990600" cy="328612"/>
          </a:xfrm>
          <a:prstGeom prst="wedgeRoundRectCallout">
            <a:avLst>
              <a:gd name="adj1" fmla="val -59454"/>
              <a:gd name="adj2" fmla="val 143718"/>
              <a:gd name="adj3" fmla="val 16667"/>
            </a:avLst>
          </a:prstGeom>
          <a:noFill/>
          <a:ln w="1905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位权</a:t>
            </a:r>
          </a:p>
        </p:txBody>
      </p:sp>
      <p:grpSp>
        <p:nvGrpSpPr>
          <p:cNvPr id="365630" name="Group 62"/>
          <p:cNvGrpSpPr>
            <a:grpSpLocks/>
          </p:cNvGrpSpPr>
          <p:nvPr/>
        </p:nvGrpSpPr>
        <p:grpSpPr bwMode="auto">
          <a:xfrm>
            <a:off x="715963" y="5487988"/>
            <a:ext cx="7226300" cy="892175"/>
            <a:chOff x="81" y="3585"/>
            <a:chExt cx="4552" cy="562"/>
          </a:xfrm>
        </p:grpSpPr>
        <p:sp>
          <p:nvSpPr>
            <p:cNvPr id="365631" name="Text Box 63"/>
            <p:cNvSpPr txBox="1">
              <a:spLocks noChangeArrowheads="1"/>
            </p:cNvSpPr>
            <p:nvPr/>
          </p:nvSpPr>
          <p:spPr bwMode="auto">
            <a:xfrm>
              <a:off x="81" y="3749"/>
              <a:ext cx="3760" cy="238"/>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tIns="0" bIns="0" anchor="ct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任意进制数的一般表达式为</a:t>
              </a:r>
              <a:r>
                <a:rPr kumimoji="1" lang="en-US" altLang="zh-CN" sz="2400" b="1" i="0" u="none" strike="noStrike" kern="1200" cap="none" spc="0" normalizeH="0" baseline="0" noProof="0">
                  <a:ln>
                    <a:noFill/>
                  </a:ln>
                  <a:solidFill>
                    <a:srgbClr val="000066"/>
                  </a:solidFill>
                  <a:effectLst/>
                  <a:uLnTx/>
                  <a:uFillTx/>
                  <a:latin typeface="+mn-ea"/>
                  <a:cs typeface="+mn-cs"/>
                </a:rPr>
                <a:t>:</a:t>
              </a:r>
            </a:p>
          </p:txBody>
        </p:sp>
        <p:graphicFrame>
          <p:nvGraphicFramePr>
            <p:cNvPr id="365632" name="Object 64"/>
            <p:cNvGraphicFramePr>
              <a:graphicFrameLocks noChangeAspect="1"/>
            </p:cNvGraphicFramePr>
            <p:nvPr/>
          </p:nvGraphicFramePr>
          <p:xfrm>
            <a:off x="2914" y="3585"/>
            <a:ext cx="1719" cy="562"/>
          </p:xfrm>
          <a:graphic>
            <a:graphicData uri="http://schemas.openxmlformats.org/presentationml/2006/ole">
              <mc:AlternateContent xmlns:mc="http://schemas.openxmlformats.org/markup-compatibility/2006">
                <mc:Choice xmlns:v="urn:schemas-microsoft-com:vml" Requires="v">
                  <p:oleObj spid="_x0000_s16393" name="公式" r:id="rId6" imgW="965160" imgH="368280" progId="Equation.3">
                    <p:embed/>
                  </p:oleObj>
                </mc:Choice>
                <mc:Fallback>
                  <p:oleObj name="公式" r:id="rId6" imgW="965160" imgH="368280" progId="Equation.3">
                    <p:embed/>
                    <p:pic>
                      <p:nvPicPr>
                        <p:cNvPr id="365632" name="Object 6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4" y="3585"/>
                          <a:ext cx="1719" cy="562"/>
                        </a:xfrm>
                        <a:prstGeom prst="rect">
                          <a:avLst/>
                        </a:prstGeom>
                        <a:solidFill>
                          <a:srgbClr val="FFFFFF">
                            <a:alpha val="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65633" name="Rectangle 65"/>
          <p:cNvSpPr>
            <a:spLocks noChangeArrowheads="1"/>
          </p:cNvSpPr>
          <p:nvPr/>
        </p:nvSpPr>
        <p:spPr bwMode="auto">
          <a:xfrm>
            <a:off x="915988" y="5165725"/>
            <a:ext cx="4040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各位的权都是</a:t>
            </a:r>
            <a:r>
              <a:rPr kumimoji="1" lang="en-US" altLang="zh-CN" sz="2400" b="1" i="0" u="none" strike="noStrike" kern="1200" cap="none" spc="0" normalizeH="0" baseline="0" noProof="0">
                <a:ln>
                  <a:noFill/>
                </a:ln>
                <a:solidFill>
                  <a:srgbClr val="000066"/>
                </a:solidFill>
                <a:effectLst/>
                <a:uLnTx/>
                <a:uFillTx/>
                <a:latin typeface="+mn-ea"/>
                <a:cs typeface="+mn-cs"/>
              </a:rPr>
              <a:t>10</a:t>
            </a:r>
            <a:r>
              <a:rPr kumimoji="1" lang="zh-CN" altLang="en-US" sz="2400" b="1" i="0" u="none" strike="noStrike" kern="1200" cap="none" spc="0" normalizeH="0" baseline="0" noProof="0">
                <a:ln>
                  <a:noFill/>
                </a:ln>
                <a:solidFill>
                  <a:srgbClr val="000066"/>
                </a:solidFill>
                <a:effectLst/>
                <a:uLnTx/>
                <a:uFillTx/>
                <a:latin typeface="+mn-ea"/>
                <a:cs typeface="+mn-cs"/>
              </a:rPr>
              <a:t>的幂。</a:t>
            </a:r>
          </a:p>
        </p:txBody>
      </p:sp>
      <p:sp>
        <p:nvSpPr>
          <p:cNvPr id="365635" name="Text Box 67"/>
          <p:cNvSpPr txBox="1">
            <a:spLocks noChangeArrowheads="1"/>
          </p:cNvSpPr>
          <p:nvPr/>
        </p:nvSpPr>
        <p:spPr bwMode="auto">
          <a:xfrm>
            <a:off x="80963" y="1260475"/>
            <a:ext cx="9359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　　数制</a:t>
            </a:r>
            <a:r>
              <a:rPr kumimoji="1" lang="en-US" altLang="zh-CN" sz="2400" b="1" i="0" u="none" strike="noStrike" kern="1200" cap="none" spc="0" normalizeH="0" baseline="0" noProof="0">
                <a:ln>
                  <a:noFill/>
                </a:ln>
                <a:solidFill>
                  <a:srgbClr val="000066"/>
                </a:solidFill>
                <a:effectLst/>
                <a:uLnTx/>
                <a:uFillTx/>
                <a:latin typeface="+mn-ea"/>
                <a:cs typeface="+mn-cs"/>
              </a:rPr>
              <a:t>:</a:t>
            </a:r>
            <a:r>
              <a:rPr kumimoji="1" lang="zh-CN" altLang="en-US" sz="2400" b="1" i="0" u="none" strike="noStrike" kern="1200" cap="none" spc="0" normalizeH="0" baseline="0" noProof="0">
                <a:ln>
                  <a:noFill/>
                </a:ln>
                <a:solidFill>
                  <a:srgbClr val="000066"/>
                </a:solidFill>
                <a:effectLst/>
                <a:uLnTx/>
                <a:uFillTx/>
                <a:latin typeface="+mn-ea"/>
                <a:cs typeface="+mn-cs"/>
              </a:rPr>
              <a:t>多位数码中的每一位数的构成及低位向高位进位的规则</a:t>
            </a:r>
          </a:p>
        </p:txBody>
      </p:sp>
      <p:sp>
        <p:nvSpPr>
          <p:cNvPr id="2" name="标题 1">
            <a:extLst>
              <a:ext uri="{FF2B5EF4-FFF2-40B4-BE49-F238E27FC236}">
                <a16:creationId xmlns:a16="http://schemas.microsoft.com/office/drawing/2014/main" id="{4686E890-7AA5-493F-BDC2-50C59486312B}"/>
              </a:ext>
            </a:extLst>
          </p:cNvPr>
          <p:cNvSpPr>
            <a:spLocks noGrp="1"/>
          </p:cNvSpPr>
          <p:nvPr>
            <p:ph type="title"/>
          </p:nvPr>
        </p:nvSpPr>
        <p:spPr>
          <a:xfrm>
            <a:off x="685800" y="484632"/>
            <a:ext cx="7772400" cy="717106"/>
          </a:xfrm>
        </p:spPr>
        <p:txBody>
          <a:bodyPr/>
          <a:lstStyle/>
          <a:p>
            <a:r>
              <a:rPr kumimoji="1" lang="en-US" altLang="zh-CN" sz="4400" b="1" i="0" u="none" strike="noStrike" kern="1200" cap="none" spc="0" normalizeH="0" baseline="0" noProof="0" dirty="0">
                <a:ln>
                  <a:noFill/>
                </a:ln>
                <a:solidFill>
                  <a:srgbClr val="CC0000"/>
                </a:solidFill>
                <a:effectLst/>
                <a:uLnTx/>
                <a:uFillTx/>
                <a:latin typeface="+mn-ea"/>
                <a:ea typeface="+mn-ea"/>
                <a:cs typeface="+mn-cs"/>
              </a:rPr>
              <a:t>1.2</a:t>
            </a:r>
            <a:r>
              <a:rPr kumimoji="1" lang="zh-CN" altLang="en-US" sz="4400" b="1" i="0" u="none" strike="noStrike" kern="1200" cap="none" spc="0" normalizeH="0" baseline="0" noProof="0" dirty="0">
                <a:ln>
                  <a:noFill/>
                </a:ln>
                <a:solidFill>
                  <a:srgbClr val="CC0000"/>
                </a:solidFill>
                <a:effectLst/>
                <a:uLnTx/>
                <a:uFillTx/>
                <a:latin typeface="+mn-ea"/>
                <a:ea typeface="+mn-ea"/>
                <a:cs typeface="+mn-cs"/>
              </a:rPr>
              <a:t>　数制</a:t>
            </a:r>
            <a:endParaRPr lang="zh-CN" altLang="en-US" dirty="0">
              <a:latin typeface="+mn-ea"/>
              <a:ea typeface="+mn-ea"/>
            </a:endParaRPr>
          </a:p>
        </p:txBody>
      </p:sp>
    </p:spTree>
    <p:custDataLst>
      <p:tags r:id="rId2"/>
    </p:custDataLst>
    <p:extLst>
      <p:ext uri="{BB962C8B-B14F-4D97-AF65-F5344CB8AC3E}">
        <p14:creationId xmlns:p14="http://schemas.microsoft.com/office/powerpoint/2010/main" val="402317190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5635"/>
                                        </p:tgtEl>
                                        <p:attrNameLst>
                                          <p:attrName>style.visibility</p:attrName>
                                        </p:attrNameLst>
                                      </p:cBhvr>
                                      <p:to>
                                        <p:strVal val="visible"/>
                                      </p:to>
                                    </p:set>
                                    <p:animEffect transition="in" filter="strips(downRight)">
                                      <p:cBhvr>
                                        <p:cTn id="7" dur="500"/>
                                        <p:tgtEl>
                                          <p:spTgt spid="3656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5625"/>
                                        </p:tgtEl>
                                        <p:attrNameLst>
                                          <p:attrName>style.visibility</p:attrName>
                                        </p:attrNameLst>
                                      </p:cBhvr>
                                      <p:to>
                                        <p:strVal val="visible"/>
                                      </p:to>
                                    </p:set>
                                    <p:animEffect transition="in" filter="strips(downRight)">
                                      <p:cBhvr>
                                        <p:cTn id="12" dur="500"/>
                                        <p:tgtEl>
                                          <p:spTgt spid="3656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5626"/>
                                        </p:tgtEl>
                                        <p:attrNameLst>
                                          <p:attrName>style.visibility</p:attrName>
                                        </p:attrNameLst>
                                      </p:cBhvr>
                                      <p:to>
                                        <p:strVal val="visible"/>
                                      </p:to>
                                    </p:set>
                                    <p:animEffect transition="in" filter="strips(downRight)">
                                      <p:cBhvr>
                                        <p:cTn id="17" dur="500"/>
                                        <p:tgtEl>
                                          <p:spTgt spid="3656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65627">
                                            <p:txEl>
                                              <p:pRg st="0" end="0"/>
                                            </p:txEl>
                                          </p:spTgt>
                                        </p:tgtEl>
                                        <p:attrNameLst>
                                          <p:attrName>style.visibility</p:attrName>
                                        </p:attrNameLst>
                                      </p:cBhvr>
                                      <p:to>
                                        <p:strVal val="visible"/>
                                      </p:to>
                                    </p:set>
                                    <p:animEffect transition="in" filter="strips(downRight)">
                                      <p:cBhvr>
                                        <p:cTn id="22" dur="500"/>
                                        <p:tgtEl>
                                          <p:spTgt spid="365627">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65622"/>
                                        </p:tgtEl>
                                        <p:attrNameLst>
                                          <p:attrName>style.visibility</p:attrName>
                                        </p:attrNameLst>
                                      </p:cBhvr>
                                      <p:to>
                                        <p:strVal val="visible"/>
                                      </p:to>
                                    </p:set>
                                    <p:animEffect transition="in" filter="strips(downRight)">
                                      <p:cBhvr>
                                        <p:cTn id="27" dur="500"/>
                                        <p:tgtEl>
                                          <p:spTgt spid="3656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65628"/>
                                        </p:tgtEl>
                                        <p:attrNameLst>
                                          <p:attrName>style.visibility</p:attrName>
                                        </p:attrNameLst>
                                      </p:cBhvr>
                                      <p:to>
                                        <p:strVal val="visible"/>
                                      </p:to>
                                    </p:set>
                                    <p:animEffect transition="in" filter="strips(downLeft)">
                                      <p:cBhvr>
                                        <p:cTn id="32" dur="500"/>
                                        <p:tgtEl>
                                          <p:spTgt spid="3656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65629"/>
                                        </p:tgtEl>
                                        <p:attrNameLst>
                                          <p:attrName>style.visibility</p:attrName>
                                        </p:attrNameLst>
                                      </p:cBhvr>
                                      <p:to>
                                        <p:strVal val="visible"/>
                                      </p:to>
                                    </p:set>
                                    <p:animEffect transition="in" filter="strips(downLeft)">
                                      <p:cBhvr>
                                        <p:cTn id="37" dur="500"/>
                                        <p:tgtEl>
                                          <p:spTgt spid="3656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65633"/>
                                        </p:tgtEl>
                                        <p:attrNameLst>
                                          <p:attrName>style.visibility</p:attrName>
                                        </p:attrNameLst>
                                      </p:cBhvr>
                                      <p:to>
                                        <p:strVal val="visible"/>
                                      </p:to>
                                    </p:set>
                                    <p:animEffect transition="in" filter="strips(downRight)">
                                      <p:cBhvr>
                                        <p:cTn id="42" dur="500"/>
                                        <p:tgtEl>
                                          <p:spTgt spid="36563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365630"/>
                                        </p:tgtEl>
                                        <p:attrNameLst>
                                          <p:attrName>style.visibility</p:attrName>
                                        </p:attrNameLst>
                                      </p:cBhvr>
                                      <p:to>
                                        <p:strVal val="visible"/>
                                      </p:to>
                                    </p:set>
                                    <p:animEffect transition="in" filter="wipe(left)">
                                      <p:cBhvr>
                                        <p:cTn id="47" dur="500"/>
                                        <p:tgtEl>
                                          <p:spTgt spid="365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5" grpId="0" autoUpdateAnimBg="0"/>
      <p:bldP spid="365626" grpId="0"/>
      <p:bldP spid="365628" grpId="0" animBg="1"/>
      <p:bldP spid="365629" grpId="0" animBg="1"/>
      <p:bldP spid="365633" grpId="0"/>
      <p:bldP spid="3656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13" name="Text Box 21"/>
          <p:cNvSpPr txBox="1">
            <a:spLocks noChangeArrowheads="1"/>
          </p:cNvSpPr>
          <p:nvPr/>
        </p:nvSpPr>
        <p:spPr bwMode="auto">
          <a:xfrm>
            <a:off x="568325" y="3790950"/>
            <a:ext cx="4878388" cy="470706"/>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mn-ea"/>
                <a:cs typeface="+mn-cs"/>
              </a:rPr>
              <a:t>二进制数的一般表达式为</a:t>
            </a:r>
            <a:r>
              <a:rPr kumimoji="1" lang="en-US" altLang="zh-CN"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mn-ea"/>
                <a:cs typeface="+mn-cs"/>
              </a:rPr>
              <a:t>:</a:t>
            </a:r>
          </a:p>
        </p:txBody>
      </p:sp>
      <p:graphicFrame>
        <p:nvGraphicFramePr>
          <p:cNvPr id="366614" name="Object 22"/>
          <p:cNvGraphicFramePr>
            <a:graphicFrameLocks noChangeAspect="1"/>
          </p:cNvGraphicFramePr>
          <p:nvPr>
            <p:extLst>
              <p:ext uri="{D42A27DB-BD31-4B8C-83A1-F6EECF244321}">
                <p14:modId xmlns:p14="http://schemas.microsoft.com/office/powerpoint/2010/main" val="916016305"/>
              </p:ext>
            </p:extLst>
          </p:nvPr>
        </p:nvGraphicFramePr>
        <p:xfrm>
          <a:off x="3254375" y="4432300"/>
          <a:ext cx="3306763" cy="1012825"/>
        </p:xfrm>
        <a:graphic>
          <a:graphicData uri="http://schemas.openxmlformats.org/presentationml/2006/ole">
            <mc:AlternateContent xmlns:mc="http://schemas.openxmlformats.org/markup-compatibility/2006">
              <mc:Choice xmlns:v="urn:schemas-microsoft-com:vml" Requires="v">
                <p:oleObj spid="_x0000_s17413" name="公式" r:id="rId4" imgW="1066680" imgH="368280" progId="Equation.3">
                  <p:embed/>
                </p:oleObj>
              </mc:Choice>
              <mc:Fallback>
                <p:oleObj name="公式" r:id="rId4" imgW="1066680" imgH="368280" progId="Equation.3">
                  <p:embed/>
                  <p:pic>
                    <p:nvPicPr>
                      <p:cNvPr id="366614"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4375" y="4432300"/>
                        <a:ext cx="3306763" cy="1012825"/>
                      </a:xfrm>
                      <a:prstGeom prst="rect">
                        <a:avLst/>
                      </a:prstGeom>
                      <a:solidFill>
                        <a:srgbClr val="FFFFFF">
                          <a:alpha val="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66615" name="Group 23"/>
          <p:cNvGrpSpPr>
            <a:grpSpLocks/>
          </p:cNvGrpSpPr>
          <p:nvPr/>
        </p:nvGrpSpPr>
        <p:grpSpPr bwMode="auto">
          <a:xfrm>
            <a:off x="525463" y="2847972"/>
            <a:ext cx="5556250" cy="546100"/>
            <a:chOff x="577" y="1985"/>
            <a:chExt cx="3500" cy="344"/>
          </a:xfrm>
        </p:grpSpPr>
        <p:sp>
          <p:nvSpPr>
            <p:cNvPr id="366616" name="Text Box 24"/>
            <p:cNvSpPr txBox="1">
              <a:spLocks noChangeArrowheads="1"/>
            </p:cNvSpPr>
            <p:nvPr/>
          </p:nvSpPr>
          <p:spPr bwMode="auto">
            <a:xfrm>
              <a:off x="577" y="1985"/>
              <a:ext cx="3419" cy="336"/>
            </a:xfrm>
            <a:prstGeom prst="rect">
              <a:avLst/>
            </a:prstGeom>
            <a:solidFill>
              <a:srgbClr val="FFFFFF">
                <a:alpha val="0"/>
              </a:srgbClr>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zh-CN" altLang="en-US" sz="2800" b="1" i="0" u="none" strike="noStrike" kern="1200" cap="none" spc="0" normalizeH="0" baseline="0" noProof="0">
                  <a:ln>
                    <a:noFill/>
                  </a:ln>
                  <a:solidFill>
                    <a:srgbClr val="000066"/>
                  </a:solidFill>
                  <a:effectLst/>
                  <a:uLnTx/>
                  <a:uFillTx/>
                  <a:latin typeface="+mn-ea"/>
                  <a:cs typeface="+mn-cs"/>
                </a:rPr>
                <a:t>例如：</a:t>
              </a:r>
              <a:r>
                <a:rPr kumimoji="1" lang="en-US" altLang="zh-CN" sz="2800" b="1" i="0" u="none" strike="noStrike" kern="1200" cap="none" spc="0" normalizeH="0" baseline="0" noProof="0">
                  <a:ln>
                    <a:noFill/>
                  </a:ln>
                  <a:solidFill>
                    <a:srgbClr val="000066"/>
                  </a:solidFill>
                  <a:effectLst/>
                  <a:uLnTx/>
                  <a:uFillTx/>
                  <a:latin typeface="+mn-ea"/>
                  <a:cs typeface="+mn-cs"/>
                </a:rPr>
                <a:t>1+1=</a:t>
              </a:r>
              <a:endParaRPr kumimoji="1" lang="en-US" altLang="zh-CN" sz="2800" b="1" i="0" u="none" strike="noStrike" kern="1200" cap="none" spc="0" normalizeH="0" baseline="30000" noProof="0">
                <a:ln>
                  <a:noFill/>
                </a:ln>
                <a:solidFill>
                  <a:srgbClr val="000066"/>
                </a:solidFill>
                <a:effectLst/>
                <a:uLnTx/>
                <a:uFillTx/>
                <a:latin typeface="+mn-ea"/>
                <a:cs typeface="+mn-cs"/>
              </a:endParaRPr>
            </a:p>
          </p:txBody>
        </p:sp>
        <p:sp>
          <p:nvSpPr>
            <p:cNvPr id="366617" name="Text Box 25"/>
            <p:cNvSpPr txBox="1">
              <a:spLocks noChangeArrowheads="1"/>
            </p:cNvSpPr>
            <p:nvPr/>
          </p:nvSpPr>
          <p:spPr bwMode="auto">
            <a:xfrm>
              <a:off x="1818" y="1993"/>
              <a:ext cx="395" cy="336"/>
            </a:xfrm>
            <a:prstGeom prst="rect">
              <a:avLst/>
            </a:prstGeom>
            <a:solidFill>
              <a:srgbClr val="FFFFFF">
                <a:alpha val="0"/>
              </a:srgbClr>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800" b="1" i="0" u="none" strike="noStrike" kern="1200" cap="none" spc="0" normalizeH="0" baseline="0" noProof="0">
                  <a:ln>
                    <a:noFill/>
                  </a:ln>
                  <a:solidFill>
                    <a:srgbClr val="000066"/>
                  </a:solidFill>
                  <a:effectLst/>
                  <a:uLnTx/>
                  <a:uFillTx/>
                  <a:latin typeface="+mn-ea"/>
                  <a:cs typeface="+mn-cs"/>
                </a:rPr>
                <a:t>10</a:t>
              </a:r>
              <a:endParaRPr kumimoji="1" lang="en-US" altLang="zh-CN" sz="2800" b="1" i="0" u="none" strike="noStrike" kern="1200" cap="none" spc="0" normalizeH="0" baseline="30000" noProof="0">
                <a:ln>
                  <a:noFill/>
                </a:ln>
                <a:solidFill>
                  <a:srgbClr val="000066"/>
                </a:solidFill>
                <a:effectLst/>
                <a:uLnTx/>
                <a:uFillTx/>
                <a:latin typeface="+mn-ea"/>
                <a:cs typeface="+mn-cs"/>
              </a:endParaRPr>
            </a:p>
          </p:txBody>
        </p:sp>
        <p:sp>
          <p:nvSpPr>
            <p:cNvPr id="366618" name="Text Box 26"/>
            <p:cNvSpPr txBox="1">
              <a:spLocks noChangeArrowheads="1"/>
            </p:cNvSpPr>
            <p:nvPr/>
          </p:nvSpPr>
          <p:spPr bwMode="auto">
            <a:xfrm>
              <a:off x="2143" y="1993"/>
              <a:ext cx="1934" cy="336"/>
            </a:xfrm>
            <a:prstGeom prst="rect">
              <a:avLst/>
            </a:prstGeom>
            <a:solidFill>
              <a:srgbClr val="FFFFFF">
                <a:alpha val="0"/>
              </a:srgbClr>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800" b="1" i="0" u="none" strike="noStrike" kern="1200" cap="none" spc="0" normalizeH="0" baseline="0" noProof="0">
                  <a:ln>
                    <a:noFill/>
                  </a:ln>
                  <a:solidFill>
                    <a:srgbClr val="000066"/>
                  </a:solidFill>
                  <a:effectLst/>
                  <a:uLnTx/>
                  <a:uFillTx/>
                  <a:latin typeface="+mn-ea"/>
                  <a:cs typeface="+mn-cs"/>
                </a:rPr>
                <a:t>= 1×2</a:t>
              </a:r>
              <a:r>
                <a:rPr kumimoji="1" lang="en-US" altLang="zh-CN" sz="2800" b="1" i="0" u="none" strike="noStrike" kern="1200" cap="none" spc="0" normalizeH="0" baseline="30000" noProof="0">
                  <a:ln>
                    <a:noFill/>
                  </a:ln>
                  <a:solidFill>
                    <a:srgbClr val="000066"/>
                  </a:solidFill>
                  <a:effectLst/>
                  <a:uLnTx/>
                  <a:uFillTx/>
                  <a:latin typeface="+mn-ea"/>
                  <a:cs typeface="+mn-cs"/>
                </a:rPr>
                <a:t>1</a:t>
              </a:r>
              <a:r>
                <a:rPr kumimoji="1" lang="zh-CN" altLang="en-US" sz="2800" b="1" i="0" u="none" strike="noStrike" kern="1200" cap="none" spc="0" normalizeH="0" baseline="0" noProof="0">
                  <a:ln>
                    <a:noFill/>
                  </a:ln>
                  <a:solidFill>
                    <a:srgbClr val="000066"/>
                  </a:solidFill>
                  <a:effectLst/>
                  <a:uLnTx/>
                  <a:uFillTx/>
                  <a:latin typeface="+mn-ea"/>
                  <a:cs typeface="+mn-cs"/>
                </a:rPr>
                <a:t>　</a:t>
              </a:r>
              <a:r>
                <a:rPr kumimoji="1" lang="en-US" altLang="zh-CN" sz="2800" b="1" i="0" u="none" strike="noStrike" kern="1200" cap="none" spc="0" normalizeH="0" baseline="0" noProof="0">
                  <a:ln>
                    <a:noFill/>
                  </a:ln>
                  <a:solidFill>
                    <a:srgbClr val="000066"/>
                  </a:solidFill>
                  <a:effectLst/>
                  <a:uLnTx/>
                  <a:uFillTx/>
                  <a:latin typeface="+mn-ea"/>
                  <a:cs typeface="+mn-cs"/>
                </a:rPr>
                <a:t>+ 0×2</a:t>
              </a:r>
              <a:r>
                <a:rPr kumimoji="1" lang="en-US" altLang="zh-CN" sz="2800" b="1" i="0" u="none" strike="noStrike" kern="1200" cap="none" spc="0" normalizeH="0" baseline="30000" noProof="0">
                  <a:ln>
                    <a:noFill/>
                  </a:ln>
                  <a:solidFill>
                    <a:srgbClr val="000066"/>
                  </a:solidFill>
                  <a:effectLst/>
                  <a:uLnTx/>
                  <a:uFillTx/>
                  <a:latin typeface="+mn-ea"/>
                  <a:cs typeface="+mn-cs"/>
                </a:rPr>
                <a:t>0</a:t>
              </a:r>
            </a:p>
          </p:txBody>
        </p:sp>
      </p:grpSp>
      <p:sp>
        <p:nvSpPr>
          <p:cNvPr id="366619" name="AutoShape 27"/>
          <p:cNvSpPr>
            <a:spLocks noChangeArrowheads="1"/>
          </p:cNvSpPr>
          <p:nvPr/>
        </p:nvSpPr>
        <p:spPr bwMode="auto">
          <a:xfrm>
            <a:off x="6588125" y="3925888"/>
            <a:ext cx="1004888" cy="371475"/>
          </a:xfrm>
          <a:prstGeom prst="wedgeRoundRectCallout">
            <a:avLst>
              <a:gd name="adj1" fmla="val -77806"/>
              <a:gd name="adj2" fmla="val 174787"/>
              <a:gd name="adj3" fmla="val 16667"/>
            </a:avLst>
          </a:prstGeom>
          <a:noFill/>
          <a:ln w="1905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位权</a:t>
            </a:r>
          </a:p>
        </p:txBody>
      </p:sp>
      <p:sp>
        <p:nvSpPr>
          <p:cNvPr id="366620" name="AutoShape 28"/>
          <p:cNvSpPr>
            <a:spLocks noChangeArrowheads="1"/>
          </p:cNvSpPr>
          <p:nvPr/>
        </p:nvSpPr>
        <p:spPr bwMode="auto">
          <a:xfrm>
            <a:off x="4381500" y="3967163"/>
            <a:ext cx="990600" cy="328612"/>
          </a:xfrm>
          <a:prstGeom prst="wedgeRoundRectCallout">
            <a:avLst>
              <a:gd name="adj1" fmla="val 62181"/>
              <a:gd name="adj2" fmla="val 196861"/>
              <a:gd name="adj3" fmla="val 16667"/>
            </a:avLst>
          </a:prstGeom>
          <a:noFill/>
          <a:ln w="1905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10800" rIns="18000" bIns="10800"/>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系数</a:t>
            </a:r>
          </a:p>
        </p:txBody>
      </p:sp>
      <p:sp>
        <p:nvSpPr>
          <p:cNvPr id="366621" name="Rectangle 29"/>
          <p:cNvSpPr>
            <a:spLocks noChangeArrowheads="1"/>
          </p:cNvSpPr>
          <p:nvPr/>
        </p:nvSpPr>
        <p:spPr bwMode="auto">
          <a:xfrm>
            <a:off x="582613" y="2187575"/>
            <a:ext cx="8215312" cy="470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二进制数只有</a:t>
            </a:r>
            <a:r>
              <a:rPr kumimoji="1" lang="en-US" altLang="zh-CN" sz="2400" b="1" i="0" u="none" strike="noStrike" kern="1200" cap="none" spc="0" normalizeH="0" baseline="0" noProof="0">
                <a:ln>
                  <a:noFill/>
                </a:ln>
                <a:solidFill>
                  <a:srgbClr val="000066"/>
                </a:solidFill>
                <a:effectLst/>
                <a:uLnTx/>
                <a:uFillTx/>
                <a:latin typeface="+mn-ea"/>
                <a:cs typeface="+mn-cs"/>
              </a:rPr>
              <a:t>0</a:t>
            </a:r>
            <a:r>
              <a:rPr kumimoji="1" lang="zh-CN" altLang="en-US" sz="2400" b="1" i="0" u="none" strike="noStrike" kern="1200" cap="none" spc="0" normalizeH="0" baseline="0" noProof="0">
                <a:ln>
                  <a:noFill/>
                </a:ln>
                <a:solidFill>
                  <a:srgbClr val="000066"/>
                </a:solidFill>
                <a:effectLst/>
                <a:uLnTx/>
                <a:uFillTx/>
                <a:latin typeface="+mn-ea"/>
                <a:cs typeface="+mn-cs"/>
              </a:rPr>
              <a:t>、</a:t>
            </a: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两个数码，进位规律是：“逢二进一”</a:t>
            </a:r>
            <a:r>
              <a:rPr kumimoji="1" lang="zh-CN" altLang="en-US" sz="2400" b="1" i="0" u="none" strike="noStrike" kern="1200" cap="none" spc="0" normalizeH="0" baseline="0" noProof="0">
                <a:ln>
                  <a:noFill/>
                </a:ln>
                <a:solidFill>
                  <a:srgbClr val="000000"/>
                </a:solidFill>
                <a:effectLst/>
                <a:uLnTx/>
                <a:uFillTx/>
                <a:latin typeface="+mn-ea"/>
                <a:cs typeface="+mn-cs"/>
              </a:rPr>
              <a:t> </a:t>
            </a:r>
            <a:r>
              <a:rPr kumimoji="1" lang="en-US" altLang="zh-CN" sz="2400" b="1" i="0" u="none" strike="noStrike" kern="1200" cap="none" spc="0" normalizeH="0" baseline="0" noProof="0">
                <a:ln>
                  <a:noFill/>
                </a:ln>
                <a:solidFill>
                  <a:srgbClr val="000000"/>
                </a:solidFill>
                <a:effectLst/>
                <a:uLnTx/>
                <a:uFillTx/>
                <a:latin typeface="+mn-ea"/>
                <a:cs typeface="+mn-cs"/>
              </a:rPr>
              <a:t>.</a:t>
            </a:r>
          </a:p>
        </p:txBody>
      </p:sp>
      <p:sp>
        <p:nvSpPr>
          <p:cNvPr id="366622" name="Rectangle 30"/>
          <p:cNvSpPr>
            <a:spLocks noChangeArrowheads="1"/>
          </p:cNvSpPr>
          <p:nvPr/>
        </p:nvSpPr>
        <p:spPr bwMode="auto">
          <a:xfrm>
            <a:off x="522288" y="1484313"/>
            <a:ext cx="5268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mn-ea"/>
                <a:cs typeface="+mn-cs"/>
              </a:rPr>
              <a:t>1</a:t>
            </a:r>
            <a:r>
              <a:rPr kumimoji="1" lang="zh-CN" altLang="en-US" sz="2400" b="1" i="0" u="none" strike="noStrike" kern="1200" cap="none" spc="0" normalizeH="0" baseline="0" noProof="0">
                <a:ln>
                  <a:noFill/>
                </a:ln>
                <a:solidFill>
                  <a:srgbClr val="CC0000"/>
                </a:solidFill>
                <a:effectLst/>
                <a:uLnTx/>
                <a:uFillTx/>
                <a:latin typeface="+mn-ea"/>
                <a:cs typeface="+mn-cs"/>
              </a:rPr>
              <a:t>、二进制数的表示方法</a:t>
            </a:r>
          </a:p>
        </p:txBody>
      </p:sp>
      <p:sp>
        <p:nvSpPr>
          <p:cNvPr id="366623" name="Rectangle 31"/>
          <p:cNvSpPr>
            <a:spLocks noChangeArrowheads="1"/>
          </p:cNvSpPr>
          <p:nvPr/>
        </p:nvSpPr>
        <p:spPr bwMode="auto">
          <a:xfrm>
            <a:off x="644525" y="5567363"/>
            <a:ext cx="4040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各位的权都是</a:t>
            </a:r>
            <a:r>
              <a:rPr kumimoji="1" lang="en-US" altLang="zh-CN" sz="2400" b="1" i="0" u="none" strike="noStrike" kern="1200" cap="none" spc="0" normalizeH="0" baseline="0" noProof="0">
                <a:ln>
                  <a:noFill/>
                </a:ln>
                <a:solidFill>
                  <a:srgbClr val="000066"/>
                </a:solidFill>
                <a:effectLst/>
                <a:uLnTx/>
                <a:uFillTx/>
                <a:latin typeface="+mn-ea"/>
                <a:cs typeface="+mn-cs"/>
              </a:rPr>
              <a:t>2</a:t>
            </a:r>
            <a:r>
              <a:rPr kumimoji="1" lang="zh-CN" altLang="en-US" sz="2400" b="1" i="0" u="none" strike="noStrike" kern="1200" cap="none" spc="0" normalizeH="0" baseline="0" noProof="0">
                <a:ln>
                  <a:noFill/>
                </a:ln>
                <a:solidFill>
                  <a:srgbClr val="000066"/>
                </a:solidFill>
                <a:effectLst/>
                <a:uLnTx/>
                <a:uFillTx/>
                <a:latin typeface="+mn-ea"/>
                <a:cs typeface="+mn-cs"/>
              </a:rPr>
              <a:t>的幂。</a:t>
            </a:r>
          </a:p>
        </p:txBody>
      </p:sp>
      <p:sp>
        <p:nvSpPr>
          <p:cNvPr id="2" name="标题 1">
            <a:extLst>
              <a:ext uri="{FF2B5EF4-FFF2-40B4-BE49-F238E27FC236}">
                <a16:creationId xmlns:a16="http://schemas.microsoft.com/office/drawing/2014/main" id="{04556A04-296A-49BA-B9EB-8C949912D92B}"/>
              </a:ext>
            </a:extLst>
          </p:cNvPr>
          <p:cNvSpPr>
            <a:spLocks noGrp="1"/>
          </p:cNvSpPr>
          <p:nvPr>
            <p:ph type="title"/>
          </p:nvPr>
        </p:nvSpPr>
        <p:spPr>
          <a:xfrm>
            <a:off x="685800" y="484632"/>
            <a:ext cx="7772400" cy="661544"/>
          </a:xfrm>
        </p:spPr>
        <p:txBody>
          <a:bodyPr>
            <a:normAutofit fontScale="90000"/>
          </a:bodyPr>
          <a:lstStyle/>
          <a:p>
            <a:r>
              <a:rPr kumimoji="1" lang="en-US" altLang="zh-CN" sz="4400" b="1" i="0" u="none" strike="noStrike" kern="1200" cap="none" spc="0" normalizeH="0" baseline="0" noProof="0" dirty="0">
                <a:ln>
                  <a:noFill/>
                </a:ln>
                <a:solidFill>
                  <a:srgbClr val="CC0000"/>
                </a:solidFill>
                <a:effectLst/>
                <a:uLnTx/>
                <a:uFillTx/>
                <a:latin typeface="+mn-ea"/>
                <a:ea typeface="+mn-ea"/>
                <a:cs typeface="+mn-cs"/>
              </a:rPr>
              <a:t>1.2.2  </a:t>
            </a:r>
            <a:r>
              <a:rPr kumimoji="1" lang="zh-CN" altLang="en-US" sz="4400" b="1" i="0" u="none" strike="noStrike" kern="1200" cap="none" spc="0" normalizeH="0" baseline="0" noProof="0" dirty="0">
                <a:ln>
                  <a:noFill/>
                </a:ln>
                <a:solidFill>
                  <a:srgbClr val="CC0000"/>
                </a:solidFill>
                <a:effectLst/>
                <a:uLnTx/>
                <a:uFillTx/>
                <a:latin typeface="+mn-ea"/>
                <a:ea typeface="+mn-ea"/>
                <a:cs typeface="+mn-cs"/>
              </a:rPr>
              <a:t>二进制</a:t>
            </a:r>
            <a:endParaRPr lang="zh-CN" altLang="en-US" dirty="0">
              <a:latin typeface="+mn-ea"/>
              <a:ea typeface="+mn-ea"/>
            </a:endParaRPr>
          </a:p>
        </p:txBody>
      </p:sp>
    </p:spTree>
    <p:custDataLst>
      <p:tags r:id="rId2"/>
    </p:custDataLst>
    <p:extLst>
      <p:ext uri="{BB962C8B-B14F-4D97-AF65-F5344CB8AC3E}">
        <p14:creationId xmlns:p14="http://schemas.microsoft.com/office/powerpoint/2010/main" val="11734313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6621"/>
                                        </p:tgtEl>
                                        <p:attrNameLst>
                                          <p:attrName>style.visibility</p:attrName>
                                        </p:attrNameLst>
                                      </p:cBhvr>
                                      <p:to>
                                        <p:strVal val="visible"/>
                                      </p:to>
                                    </p:set>
                                    <p:animEffect transition="in" filter="strips(downRight)">
                                      <p:cBhvr>
                                        <p:cTn id="7" dur="500"/>
                                        <p:tgtEl>
                                          <p:spTgt spid="3666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66615"/>
                                        </p:tgtEl>
                                        <p:attrNameLst>
                                          <p:attrName>style.visibility</p:attrName>
                                        </p:attrNameLst>
                                      </p:cBhvr>
                                      <p:to>
                                        <p:strVal val="visible"/>
                                      </p:to>
                                    </p:set>
                                    <p:animEffect transition="in" filter="strips(downRight)">
                                      <p:cBhvr>
                                        <p:cTn id="12" dur="500"/>
                                        <p:tgtEl>
                                          <p:spTgt spid="3666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66613"/>
                                        </p:tgtEl>
                                        <p:attrNameLst>
                                          <p:attrName>style.visibility</p:attrName>
                                        </p:attrNameLst>
                                      </p:cBhvr>
                                      <p:to>
                                        <p:strVal val="visible"/>
                                      </p:to>
                                    </p:set>
                                    <p:animEffect transition="in" filter="box(in)">
                                      <p:cBhvr>
                                        <p:cTn id="17" dur="500"/>
                                        <p:tgtEl>
                                          <p:spTgt spid="3666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66614"/>
                                        </p:tgtEl>
                                        <p:attrNameLst>
                                          <p:attrName>style.visibility</p:attrName>
                                        </p:attrNameLst>
                                      </p:cBhvr>
                                      <p:to>
                                        <p:strVal val="visible"/>
                                      </p:to>
                                    </p:set>
                                    <p:animEffect transition="in" filter="randombar(horizontal)">
                                      <p:cBhvr>
                                        <p:cTn id="22" dur="500"/>
                                        <p:tgtEl>
                                          <p:spTgt spid="3666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66620"/>
                                        </p:tgtEl>
                                        <p:attrNameLst>
                                          <p:attrName>style.visibility</p:attrName>
                                        </p:attrNameLst>
                                      </p:cBhvr>
                                      <p:to>
                                        <p:strVal val="visible"/>
                                      </p:to>
                                    </p:set>
                                    <p:animEffect transition="in" filter="strips(downLeft)">
                                      <p:cBhvr>
                                        <p:cTn id="27" dur="500"/>
                                        <p:tgtEl>
                                          <p:spTgt spid="3666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66619"/>
                                        </p:tgtEl>
                                        <p:attrNameLst>
                                          <p:attrName>style.visibility</p:attrName>
                                        </p:attrNameLst>
                                      </p:cBhvr>
                                      <p:to>
                                        <p:strVal val="visible"/>
                                      </p:to>
                                    </p:set>
                                    <p:animEffect transition="in" filter="strips(downLeft)">
                                      <p:cBhvr>
                                        <p:cTn id="32" dur="500"/>
                                        <p:tgtEl>
                                          <p:spTgt spid="3666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6623"/>
                                        </p:tgtEl>
                                        <p:attrNameLst>
                                          <p:attrName>style.visibility</p:attrName>
                                        </p:attrNameLst>
                                      </p:cBhvr>
                                      <p:to>
                                        <p:strVal val="visible"/>
                                      </p:to>
                                    </p:set>
                                    <p:animEffect transition="in" filter="strips(downRight)">
                                      <p:cBhvr>
                                        <p:cTn id="37" dur="500"/>
                                        <p:tgtEl>
                                          <p:spTgt spid="366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3" grpId="0" autoUpdateAnimBg="0"/>
      <p:bldP spid="366619" grpId="0" animBg="1"/>
      <p:bldP spid="366620" grpId="0" animBg="1"/>
      <p:bldP spid="366621" grpId="0"/>
      <p:bldP spid="3666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49" name="Rectangle 33"/>
          <p:cNvSpPr>
            <a:spLocks noChangeArrowheads="1"/>
          </p:cNvSpPr>
          <p:nvPr/>
        </p:nvSpPr>
        <p:spPr bwMode="auto">
          <a:xfrm>
            <a:off x="461963" y="1173163"/>
            <a:ext cx="8647112" cy="8223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）易于电路表达</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两个值，可以用管子的导 通或截止，灯泡的亮或灭、继电器触点的闭合或断开来表示。</a:t>
            </a:r>
          </a:p>
        </p:txBody>
      </p:sp>
      <p:sp>
        <p:nvSpPr>
          <p:cNvPr id="367650" name="Rectangle 34"/>
          <p:cNvSpPr>
            <a:spLocks noChangeArrowheads="1"/>
          </p:cNvSpPr>
          <p:nvPr/>
        </p:nvSpPr>
        <p:spPr bwMode="auto">
          <a:xfrm>
            <a:off x="760413" y="549275"/>
            <a:ext cx="334645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2</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 二进制的优点</a:t>
            </a:r>
          </a:p>
        </p:txBody>
      </p:sp>
      <p:sp>
        <p:nvSpPr>
          <p:cNvPr id="367651" name="Rectangle 35"/>
          <p:cNvSpPr>
            <a:spLocks noChangeArrowheads="1"/>
          </p:cNvSpPr>
          <p:nvPr/>
        </p:nvSpPr>
        <p:spPr bwMode="auto">
          <a:xfrm>
            <a:off x="460375" y="5445125"/>
            <a:ext cx="7640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2</a:t>
            </a: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）二进制数字装置所用元件少</a:t>
            </a:r>
            <a:r>
              <a:rPr kumimoji="1"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a:t>
            </a: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电路简单、可靠 。</a:t>
            </a:r>
          </a:p>
        </p:txBody>
      </p:sp>
      <p:sp>
        <p:nvSpPr>
          <p:cNvPr id="367652" name="Rectangle 36"/>
          <p:cNvSpPr>
            <a:spLocks noChangeArrowheads="1"/>
          </p:cNvSpPr>
          <p:nvPr/>
        </p:nvSpPr>
        <p:spPr bwMode="auto">
          <a:xfrm>
            <a:off x="439738" y="5924550"/>
            <a:ext cx="5730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3</a:t>
            </a: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）基本运算规则简单</a:t>
            </a:r>
            <a:r>
              <a:rPr kumimoji="1"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 </a:t>
            </a: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运算操作方便。</a:t>
            </a:r>
          </a:p>
        </p:txBody>
      </p:sp>
      <p:grpSp>
        <p:nvGrpSpPr>
          <p:cNvPr id="367653" name="Group 37"/>
          <p:cNvGrpSpPr>
            <a:grpSpLocks/>
          </p:cNvGrpSpPr>
          <p:nvPr/>
        </p:nvGrpSpPr>
        <p:grpSpPr bwMode="auto">
          <a:xfrm>
            <a:off x="239713" y="1895475"/>
            <a:ext cx="4716462" cy="3333750"/>
            <a:chOff x="103" y="1451"/>
            <a:chExt cx="2971" cy="2100"/>
          </a:xfrm>
        </p:grpSpPr>
        <p:sp>
          <p:nvSpPr>
            <p:cNvPr id="367654" name="Rectangle 38"/>
            <p:cNvSpPr>
              <a:spLocks noChangeArrowheads="1"/>
            </p:cNvSpPr>
            <p:nvPr/>
          </p:nvSpPr>
          <p:spPr bwMode="auto">
            <a:xfrm flipV="1">
              <a:off x="249" y="1509"/>
              <a:ext cx="2733" cy="2006"/>
            </a:xfrm>
            <a:prstGeom prst="rect">
              <a:avLst/>
            </a:prstGeom>
            <a:solidFill>
              <a:schemeClr val="bg1"/>
            </a:solidFill>
            <a:ln w="28575">
              <a:solidFill>
                <a:srgbClr val="00CC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10800" rIns="18000" bIns="10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nvGrpSpPr>
            <p:cNvPr id="367655" name="Group 39"/>
            <p:cNvGrpSpPr>
              <a:grpSpLocks/>
            </p:cNvGrpSpPr>
            <p:nvPr/>
          </p:nvGrpSpPr>
          <p:grpSpPr bwMode="auto">
            <a:xfrm>
              <a:off x="103" y="2099"/>
              <a:ext cx="2503" cy="1452"/>
              <a:chOff x="2517" y="2251"/>
              <a:chExt cx="2959" cy="2041"/>
            </a:xfrm>
          </p:grpSpPr>
          <p:sp>
            <p:nvSpPr>
              <p:cNvPr id="367656" name="Rectangle 40"/>
              <p:cNvSpPr>
                <a:spLocks noChangeArrowheads="1"/>
              </p:cNvSpPr>
              <p:nvPr/>
            </p:nvSpPr>
            <p:spPr bwMode="auto">
              <a:xfrm>
                <a:off x="3350" y="3311"/>
                <a:ext cx="21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10800" rIns="18000" bIns="1080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1000" b="1" i="0" u="none" strike="noStrike" kern="1200" cap="none" spc="0" normalizeH="0" baseline="0" noProof="0">
                    <a:ln>
                      <a:noFill/>
                    </a:ln>
                    <a:solidFill>
                      <a:srgbClr val="000066"/>
                    </a:solidFill>
                    <a:effectLst/>
                    <a:uLnTx/>
                    <a:uFillTx/>
                    <a:latin typeface="Times New Roman" panose="02020603050405020304" pitchFamily="18" charset="0"/>
                    <a:ea typeface="华康简宋" charset="-122"/>
                    <a:cs typeface="Times New Roman" panose="02020603050405020304" pitchFamily="18" charset="0"/>
                  </a:rPr>
                  <a:t>        </a:t>
                </a:r>
                <a:endPar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华康简宋" charset="-122"/>
                  <a:cs typeface="Times New Roman" panose="02020603050405020304" pitchFamily="18" charset="0"/>
                </a:endParaRPr>
              </a:p>
            </p:txBody>
          </p:sp>
          <p:sp>
            <p:nvSpPr>
              <p:cNvPr id="367657" name="AutoShape 41"/>
              <p:cNvSpPr>
                <a:spLocks noChangeAspect="1" noChangeArrowheads="1" noTextEdit="1"/>
              </p:cNvSpPr>
              <p:nvPr/>
            </p:nvSpPr>
            <p:spPr bwMode="auto">
              <a:xfrm>
                <a:off x="2517" y="2251"/>
                <a:ext cx="2756" cy="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58" name="Rectangle 42"/>
              <p:cNvSpPr>
                <a:spLocks noChangeArrowheads="1"/>
              </p:cNvSpPr>
              <p:nvPr/>
            </p:nvSpPr>
            <p:spPr bwMode="auto">
              <a:xfrm>
                <a:off x="2562" y="2324"/>
                <a:ext cx="4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659" name="Freeform 43"/>
              <p:cNvSpPr>
                <a:spLocks/>
              </p:cNvSpPr>
              <p:nvPr/>
            </p:nvSpPr>
            <p:spPr bwMode="auto">
              <a:xfrm>
                <a:off x="2965" y="2334"/>
                <a:ext cx="45" cy="146"/>
              </a:xfrm>
              <a:custGeom>
                <a:avLst/>
                <a:gdLst>
                  <a:gd name="T0" fmla="*/ 36 w 36"/>
                  <a:gd name="T1" fmla="*/ 134 h 134"/>
                  <a:gd name="T2" fmla="*/ 0 w 36"/>
                  <a:gd name="T3" fmla="*/ 134 h 134"/>
                  <a:gd name="T4" fmla="*/ 18 w 36"/>
                  <a:gd name="T5" fmla="*/ 0 h 134"/>
                  <a:gd name="T6" fmla="*/ 36 w 36"/>
                  <a:gd name="T7" fmla="*/ 134 h 134"/>
                </a:gdLst>
                <a:ahLst/>
                <a:cxnLst>
                  <a:cxn ang="0">
                    <a:pos x="T0" y="T1"/>
                  </a:cxn>
                  <a:cxn ang="0">
                    <a:pos x="T2" y="T3"/>
                  </a:cxn>
                  <a:cxn ang="0">
                    <a:pos x="T4" y="T5"/>
                  </a:cxn>
                  <a:cxn ang="0">
                    <a:pos x="T6" y="T7"/>
                  </a:cxn>
                </a:cxnLst>
                <a:rect l="0" t="0" r="r" b="b"/>
                <a:pathLst>
                  <a:path w="36" h="134">
                    <a:moveTo>
                      <a:pt x="36" y="134"/>
                    </a:moveTo>
                    <a:lnTo>
                      <a:pt x="0" y="134"/>
                    </a:lnTo>
                    <a:lnTo>
                      <a:pt x="18" y="0"/>
                    </a:lnTo>
                    <a:lnTo>
                      <a:pt x="36" y="134"/>
                    </a:lnTo>
                    <a:close/>
                  </a:path>
                </a:pathLst>
              </a:custGeom>
              <a:solidFill>
                <a:srgbClr val="000000"/>
              </a:solidFill>
              <a:ln w="14288">
                <a:solidFill>
                  <a:srgbClr val="000000"/>
                </a:solidFill>
                <a:prstDash val="solid"/>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0" name="Line 44"/>
              <p:cNvSpPr>
                <a:spLocks noChangeShapeType="1"/>
              </p:cNvSpPr>
              <p:nvPr/>
            </p:nvSpPr>
            <p:spPr bwMode="auto">
              <a:xfrm>
                <a:off x="2988" y="2421"/>
                <a:ext cx="1" cy="1494"/>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1" name="Line 45"/>
              <p:cNvSpPr>
                <a:spLocks noChangeShapeType="1"/>
              </p:cNvSpPr>
              <p:nvPr/>
            </p:nvSpPr>
            <p:spPr bwMode="auto">
              <a:xfrm>
                <a:off x="2988" y="3915"/>
                <a:ext cx="2128" cy="1"/>
              </a:xfrm>
              <a:prstGeom prst="line">
                <a:avLst/>
              </a:prstGeom>
              <a:noFill/>
              <a:ln w="14288">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2" name="Freeform 46"/>
              <p:cNvSpPr>
                <a:spLocks/>
              </p:cNvSpPr>
              <p:nvPr/>
            </p:nvSpPr>
            <p:spPr bwMode="auto">
              <a:xfrm>
                <a:off x="5060" y="3896"/>
                <a:ext cx="168" cy="38"/>
              </a:xfrm>
              <a:custGeom>
                <a:avLst/>
                <a:gdLst>
                  <a:gd name="T0" fmla="*/ 0 w 134"/>
                  <a:gd name="T1" fmla="*/ 0 h 35"/>
                  <a:gd name="T2" fmla="*/ 0 w 134"/>
                  <a:gd name="T3" fmla="*/ 35 h 35"/>
                  <a:gd name="T4" fmla="*/ 134 w 134"/>
                  <a:gd name="T5" fmla="*/ 17 h 35"/>
                  <a:gd name="T6" fmla="*/ 0 w 134"/>
                  <a:gd name="T7" fmla="*/ 0 h 35"/>
                </a:gdLst>
                <a:ahLst/>
                <a:cxnLst>
                  <a:cxn ang="0">
                    <a:pos x="T0" y="T1"/>
                  </a:cxn>
                  <a:cxn ang="0">
                    <a:pos x="T2" y="T3"/>
                  </a:cxn>
                  <a:cxn ang="0">
                    <a:pos x="T4" y="T5"/>
                  </a:cxn>
                  <a:cxn ang="0">
                    <a:pos x="T6" y="T7"/>
                  </a:cxn>
                </a:cxnLst>
                <a:rect l="0" t="0" r="r" b="b"/>
                <a:pathLst>
                  <a:path w="134" h="35">
                    <a:moveTo>
                      <a:pt x="0" y="0"/>
                    </a:moveTo>
                    <a:lnTo>
                      <a:pt x="0" y="35"/>
                    </a:lnTo>
                    <a:lnTo>
                      <a:pt x="134" y="17"/>
                    </a:lnTo>
                    <a:lnTo>
                      <a:pt x="0" y="0"/>
                    </a:lnTo>
                    <a:close/>
                  </a:path>
                </a:pathLst>
              </a:custGeom>
              <a:solidFill>
                <a:srgbClr val="000000"/>
              </a:solidFill>
              <a:ln w="14288">
                <a:solidFill>
                  <a:srgbClr val="000000"/>
                </a:solidFill>
                <a:prstDash val="solid"/>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3" name="Rectangle 47"/>
              <p:cNvSpPr>
                <a:spLocks noChangeArrowheads="1"/>
              </p:cNvSpPr>
              <p:nvPr/>
            </p:nvSpPr>
            <p:spPr bwMode="auto">
              <a:xfrm>
                <a:off x="3111" y="3877"/>
                <a:ext cx="1647" cy="19"/>
              </a:xfrm>
              <a:prstGeom prst="rect">
                <a:avLst/>
              </a:prstGeom>
              <a:solidFill>
                <a:srgbClr val="000000"/>
              </a:solidFill>
              <a:ln w="19050">
                <a:solidFill>
                  <a:schemeClr val="tx2"/>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4" name="Freeform 48"/>
              <p:cNvSpPr>
                <a:spLocks/>
              </p:cNvSpPr>
              <p:nvPr/>
            </p:nvSpPr>
            <p:spPr bwMode="auto">
              <a:xfrm>
                <a:off x="2999" y="3877"/>
                <a:ext cx="112" cy="48"/>
              </a:xfrm>
              <a:custGeom>
                <a:avLst/>
                <a:gdLst>
                  <a:gd name="T0" fmla="*/ 89 w 89"/>
                  <a:gd name="T1" fmla="*/ 18 h 44"/>
                  <a:gd name="T2" fmla="*/ 89 w 89"/>
                  <a:gd name="T3" fmla="*/ 0 h 44"/>
                  <a:gd name="T4" fmla="*/ 36 w 89"/>
                  <a:gd name="T5" fmla="*/ 9 h 44"/>
                  <a:gd name="T6" fmla="*/ 0 w 89"/>
                  <a:gd name="T7" fmla="*/ 27 h 44"/>
                  <a:gd name="T8" fmla="*/ 9 w 89"/>
                  <a:gd name="T9" fmla="*/ 44 h 44"/>
                  <a:gd name="T10" fmla="*/ 44 w 89"/>
                  <a:gd name="T11" fmla="*/ 27 h 44"/>
                  <a:gd name="T12" fmla="*/ 89 w 89"/>
                  <a:gd name="T13" fmla="*/ 18 h 44"/>
                </a:gdLst>
                <a:ahLst/>
                <a:cxnLst>
                  <a:cxn ang="0">
                    <a:pos x="T0" y="T1"/>
                  </a:cxn>
                  <a:cxn ang="0">
                    <a:pos x="T2" y="T3"/>
                  </a:cxn>
                  <a:cxn ang="0">
                    <a:pos x="T4" y="T5"/>
                  </a:cxn>
                  <a:cxn ang="0">
                    <a:pos x="T6" y="T7"/>
                  </a:cxn>
                  <a:cxn ang="0">
                    <a:pos x="T8" y="T9"/>
                  </a:cxn>
                  <a:cxn ang="0">
                    <a:pos x="T10" y="T11"/>
                  </a:cxn>
                  <a:cxn ang="0">
                    <a:pos x="T12" y="T13"/>
                  </a:cxn>
                </a:cxnLst>
                <a:rect l="0" t="0" r="r" b="b"/>
                <a:pathLst>
                  <a:path w="89" h="44">
                    <a:moveTo>
                      <a:pt x="89" y="18"/>
                    </a:moveTo>
                    <a:lnTo>
                      <a:pt x="89" y="0"/>
                    </a:lnTo>
                    <a:lnTo>
                      <a:pt x="36" y="9"/>
                    </a:lnTo>
                    <a:lnTo>
                      <a:pt x="0" y="27"/>
                    </a:lnTo>
                    <a:lnTo>
                      <a:pt x="9" y="44"/>
                    </a:lnTo>
                    <a:lnTo>
                      <a:pt x="44" y="27"/>
                    </a:lnTo>
                    <a:lnTo>
                      <a:pt x="89"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5" name="Freeform 49"/>
              <p:cNvSpPr>
                <a:spLocks/>
              </p:cNvSpPr>
              <p:nvPr/>
            </p:nvSpPr>
            <p:spPr bwMode="auto">
              <a:xfrm>
                <a:off x="3088" y="3304"/>
                <a:ext cx="381" cy="301"/>
              </a:xfrm>
              <a:custGeom>
                <a:avLst/>
                <a:gdLst>
                  <a:gd name="T0" fmla="*/ 0 w 304"/>
                  <a:gd name="T1" fmla="*/ 268 h 277"/>
                  <a:gd name="T2" fmla="*/ 18 w 304"/>
                  <a:gd name="T3" fmla="*/ 277 h 277"/>
                  <a:gd name="T4" fmla="*/ 63 w 304"/>
                  <a:gd name="T5" fmla="*/ 161 h 277"/>
                  <a:gd name="T6" fmla="*/ 54 w 304"/>
                  <a:gd name="T7" fmla="*/ 161 h 277"/>
                  <a:gd name="T8" fmla="*/ 54 w 304"/>
                  <a:gd name="T9" fmla="*/ 170 h 277"/>
                  <a:gd name="T10" fmla="*/ 126 w 304"/>
                  <a:gd name="T11" fmla="*/ 89 h 277"/>
                  <a:gd name="T12" fmla="*/ 206 w 304"/>
                  <a:gd name="T13" fmla="*/ 36 h 277"/>
                  <a:gd name="T14" fmla="*/ 260 w 304"/>
                  <a:gd name="T15" fmla="*/ 27 h 277"/>
                  <a:gd name="T16" fmla="*/ 251 w 304"/>
                  <a:gd name="T17" fmla="*/ 18 h 277"/>
                  <a:gd name="T18" fmla="*/ 251 w 304"/>
                  <a:gd name="T19" fmla="*/ 27 h 277"/>
                  <a:gd name="T20" fmla="*/ 304 w 304"/>
                  <a:gd name="T21" fmla="*/ 18 h 277"/>
                  <a:gd name="T22" fmla="*/ 304 w 304"/>
                  <a:gd name="T23" fmla="*/ 0 h 277"/>
                  <a:gd name="T24" fmla="*/ 260 w 304"/>
                  <a:gd name="T25" fmla="*/ 9 h 277"/>
                  <a:gd name="T26" fmla="*/ 251 w 304"/>
                  <a:gd name="T27" fmla="*/ 9 h 277"/>
                  <a:gd name="T28" fmla="*/ 197 w 304"/>
                  <a:gd name="T29" fmla="*/ 18 h 277"/>
                  <a:gd name="T30" fmla="*/ 117 w 304"/>
                  <a:gd name="T31" fmla="*/ 71 h 277"/>
                  <a:gd name="T32" fmla="*/ 45 w 304"/>
                  <a:gd name="T33" fmla="*/ 152 h 277"/>
                  <a:gd name="T34" fmla="*/ 45 w 304"/>
                  <a:gd name="T35" fmla="*/ 161 h 277"/>
                  <a:gd name="T36" fmla="*/ 45 w 304"/>
                  <a:gd name="T37" fmla="*/ 161 h 277"/>
                  <a:gd name="T38" fmla="*/ 0 w 304"/>
                  <a:gd name="T39" fmla="*/ 26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4" h="277">
                    <a:moveTo>
                      <a:pt x="0" y="268"/>
                    </a:moveTo>
                    <a:lnTo>
                      <a:pt x="18" y="277"/>
                    </a:lnTo>
                    <a:lnTo>
                      <a:pt x="63" y="161"/>
                    </a:lnTo>
                    <a:lnTo>
                      <a:pt x="54" y="161"/>
                    </a:lnTo>
                    <a:lnTo>
                      <a:pt x="54" y="170"/>
                    </a:lnTo>
                    <a:lnTo>
                      <a:pt x="126" y="89"/>
                    </a:lnTo>
                    <a:lnTo>
                      <a:pt x="206" y="36"/>
                    </a:lnTo>
                    <a:lnTo>
                      <a:pt x="260" y="27"/>
                    </a:lnTo>
                    <a:lnTo>
                      <a:pt x="251" y="18"/>
                    </a:lnTo>
                    <a:lnTo>
                      <a:pt x="251" y="27"/>
                    </a:lnTo>
                    <a:lnTo>
                      <a:pt x="304" y="18"/>
                    </a:lnTo>
                    <a:lnTo>
                      <a:pt x="304" y="0"/>
                    </a:lnTo>
                    <a:lnTo>
                      <a:pt x="260" y="9"/>
                    </a:lnTo>
                    <a:lnTo>
                      <a:pt x="251" y="9"/>
                    </a:lnTo>
                    <a:lnTo>
                      <a:pt x="197" y="18"/>
                    </a:lnTo>
                    <a:lnTo>
                      <a:pt x="117" y="71"/>
                    </a:lnTo>
                    <a:lnTo>
                      <a:pt x="45" y="152"/>
                    </a:lnTo>
                    <a:lnTo>
                      <a:pt x="45" y="161"/>
                    </a:lnTo>
                    <a:lnTo>
                      <a:pt x="45" y="161"/>
                    </a:lnTo>
                    <a:lnTo>
                      <a:pt x="0" y="268"/>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6" name="Freeform 50"/>
              <p:cNvSpPr>
                <a:spLocks/>
              </p:cNvSpPr>
              <p:nvPr/>
            </p:nvSpPr>
            <p:spPr bwMode="auto">
              <a:xfrm>
                <a:off x="3469" y="3285"/>
                <a:ext cx="1155" cy="39"/>
              </a:xfrm>
              <a:custGeom>
                <a:avLst/>
                <a:gdLst>
                  <a:gd name="T0" fmla="*/ 0 w 922"/>
                  <a:gd name="T1" fmla="*/ 18 h 36"/>
                  <a:gd name="T2" fmla="*/ 0 w 922"/>
                  <a:gd name="T3" fmla="*/ 36 h 36"/>
                  <a:gd name="T4" fmla="*/ 922 w 922"/>
                  <a:gd name="T5" fmla="*/ 18 h 36"/>
                  <a:gd name="T6" fmla="*/ 922 w 922"/>
                  <a:gd name="T7" fmla="*/ 0 h 36"/>
                  <a:gd name="T8" fmla="*/ 0 w 922"/>
                  <a:gd name="T9" fmla="*/ 18 h 36"/>
                </a:gdLst>
                <a:ahLst/>
                <a:cxnLst>
                  <a:cxn ang="0">
                    <a:pos x="T0" y="T1"/>
                  </a:cxn>
                  <a:cxn ang="0">
                    <a:pos x="T2" y="T3"/>
                  </a:cxn>
                  <a:cxn ang="0">
                    <a:pos x="T4" y="T5"/>
                  </a:cxn>
                  <a:cxn ang="0">
                    <a:pos x="T6" y="T7"/>
                  </a:cxn>
                  <a:cxn ang="0">
                    <a:pos x="T8" y="T9"/>
                  </a:cxn>
                </a:cxnLst>
                <a:rect l="0" t="0" r="r" b="b"/>
                <a:pathLst>
                  <a:path w="922" h="36">
                    <a:moveTo>
                      <a:pt x="0" y="18"/>
                    </a:moveTo>
                    <a:lnTo>
                      <a:pt x="0" y="36"/>
                    </a:lnTo>
                    <a:lnTo>
                      <a:pt x="922" y="18"/>
                    </a:lnTo>
                    <a:lnTo>
                      <a:pt x="922" y="0"/>
                    </a:lnTo>
                    <a:lnTo>
                      <a:pt x="0" y="18"/>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7" name="Freeform 51"/>
              <p:cNvSpPr>
                <a:spLocks/>
              </p:cNvSpPr>
              <p:nvPr/>
            </p:nvSpPr>
            <p:spPr bwMode="auto">
              <a:xfrm>
                <a:off x="2988" y="3566"/>
                <a:ext cx="134" cy="340"/>
              </a:xfrm>
              <a:custGeom>
                <a:avLst/>
                <a:gdLst>
                  <a:gd name="T0" fmla="*/ 107 w 107"/>
                  <a:gd name="T1" fmla="*/ 9 h 313"/>
                  <a:gd name="T2" fmla="*/ 89 w 107"/>
                  <a:gd name="T3" fmla="*/ 0 h 313"/>
                  <a:gd name="T4" fmla="*/ 0 w 107"/>
                  <a:gd name="T5" fmla="*/ 304 h 313"/>
                  <a:gd name="T6" fmla="*/ 18 w 107"/>
                  <a:gd name="T7" fmla="*/ 313 h 313"/>
                  <a:gd name="T8" fmla="*/ 107 w 107"/>
                  <a:gd name="T9" fmla="*/ 9 h 313"/>
                </a:gdLst>
                <a:ahLst/>
                <a:cxnLst>
                  <a:cxn ang="0">
                    <a:pos x="T0" y="T1"/>
                  </a:cxn>
                  <a:cxn ang="0">
                    <a:pos x="T2" y="T3"/>
                  </a:cxn>
                  <a:cxn ang="0">
                    <a:pos x="T4" y="T5"/>
                  </a:cxn>
                  <a:cxn ang="0">
                    <a:pos x="T6" y="T7"/>
                  </a:cxn>
                  <a:cxn ang="0">
                    <a:pos x="T8" y="T9"/>
                  </a:cxn>
                </a:cxnLst>
                <a:rect l="0" t="0" r="r" b="b"/>
                <a:pathLst>
                  <a:path w="107" h="313">
                    <a:moveTo>
                      <a:pt x="107" y="9"/>
                    </a:moveTo>
                    <a:lnTo>
                      <a:pt x="89" y="0"/>
                    </a:lnTo>
                    <a:lnTo>
                      <a:pt x="0" y="304"/>
                    </a:lnTo>
                    <a:lnTo>
                      <a:pt x="18" y="313"/>
                    </a:lnTo>
                    <a:lnTo>
                      <a:pt x="107" y="9"/>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68" name="Freeform 52"/>
              <p:cNvSpPr>
                <a:spLocks/>
              </p:cNvSpPr>
              <p:nvPr/>
            </p:nvSpPr>
            <p:spPr bwMode="auto">
              <a:xfrm>
                <a:off x="2864" y="2945"/>
                <a:ext cx="1804" cy="1038"/>
              </a:xfrm>
              <a:custGeom>
                <a:avLst/>
                <a:gdLst>
                  <a:gd name="T0" fmla="*/ 9 w 1440"/>
                  <a:gd name="T1" fmla="*/ 0 h 956"/>
                  <a:gd name="T2" fmla="*/ 0 w 1440"/>
                  <a:gd name="T3" fmla="*/ 18 h 956"/>
                  <a:gd name="T4" fmla="*/ 1431 w 1440"/>
                  <a:gd name="T5" fmla="*/ 956 h 956"/>
                  <a:gd name="T6" fmla="*/ 1440 w 1440"/>
                  <a:gd name="T7" fmla="*/ 938 h 956"/>
                  <a:gd name="T8" fmla="*/ 9 w 1440"/>
                  <a:gd name="T9" fmla="*/ 0 h 956"/>
                </a:gdLst>
                <a:ahLst/>
                <a:cxnLst>
                  <a:cxn ang="0">
                    <a:pos x="T0" y="T1"/>
                  </a:cxn>
                  <a:cxn ang="0">
                    <a:pos x="T2" y="T3"/>
                  </a:cxn>
                  <a:cxn ang="0">
                    <a:pos x="T4" y="T5"/>
                  </a:cxn>
                  <a:cxn ang="0">
                    <a:pos x="T6" y="T7"/>
                  </a:cxn>
                  <a:cxn ang="0">
                    <a:pos x="T8" y="T9"/>
                  </a:cxn>
                </a:cxnLst>
                <a:rect l="0" t="0" r="r" b="b"/>
                <a:pathLst>
                  <a:path w="1440" h="956">
                    <a:moveTo>
                      <a:pt x="9" y="0"/>
                    </a:moveTo>
                    <a:lnTo>
                      <a:pt x="0" y="18"/>
                    </a:lnTo>
                    <a:lnTo>
                      <a:pt x="1431" y="956"/>
                    </a:lnTo>
                    <a:lnTo>
                      <a:pt x="1440" y="938"/>
                    </a:lnTo>
                    <a:lnTo>
                      <a:pt x="9" y="0"/>
                    </a:lnTo>
                    <a:close/>
                  </a:path>
                </a:pathLst>
              </a:custGeom>
              <a:solidFill>
                <a:srgbClr val="000000"/>
              </a:solidFill>
              <a:ln w="9525">
                <a:solidFill>
                  <a:srgbClr val="FF0000"/>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nvGrpSpPr>
              <p:cNvPr id="367669" name="Group 53"/>
              <p:cNvGrpSpPr>
                <a:grpSpLocks/>
              </p:cNvGrpSpPr>
              <p:nvPr/>
            </p:nvGrpSpPr>
            <p:grpSpPr bwMode="auto">
              <a:xfrm>
                <a:off x="3033" y="2799"/>
                <a:ext cx="392" cy="1116"/>
                <a:chOff x="3936" y="1671"/>
                <a:chExt cx="313" cy="1027"/>
              </a:xfrm>
            </p:grpSpPr>
            <p:sp>
              <p:nvSpPr>
                <p:cNvPr id="367670" name="Freeform 54"/>
                <p:cNvSpPr>
                  <a:spLocks/>
                </p:cNvSpPr>
                <p:nvPr/>
              </p:nvSpPr>
              <p:spPr bwMode="auto">
                <a:xfrm>
                  <a:off x="3936" y="2663"/>
                  <a:ext cx="26" cy="35"/>
                </a:xfrm>
                <a:custGeom>
                  <a:avLst/>
                  <a:gdLst>
                    <a:gd name="T0" fmla="*/ 0 w 26"/>
                    <a:gd name="T1" fmla="*/ 35 h 35"/>
                    <a:gd name="T2" fmla="*/ 0 w 26"/>
                    <a:gd name="T3" fmla="*/ 35 h 35"/>
                    <a:gd name="T4" fmla="*/ 9 w 26"/>
                    <a:gd name="T5" fmla="*/ 35 h 35"/>
                    <a:gd name="T6" fmla="*/ 26 w 26"/>
                    <a:gd name="T7" fmla="*/ 9 h 35"/>
                    <a:gd name="T8" fmla="*/ 17 w 26"/>
                    <a:gd name="T9" fmla="*/ 0 h 35"/>
                    <a:gd name="T10" fmla="*/ 17 w 26"/>
                    <a:gd name="T11" fmla="*/ 9 h 35"/>
                    <a:gd name="T12" fmla="*/ 0 w 26"/>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26" h="35">
                      <a:moveTo>
                        <a:pt x="0" y="35"/>
                      </a:moveTo>
                      <a:lnTo>
                        <a:pt x="0" y="35"/>
                      </a:lnTo>
                      <a:lnTo>
                        <a:pt x="9" y="35"/>
                      </a:lnTo>
                      <a:lnTo>
                        <a:pt x="26" y="9"/>
                      </a:lnTo>
                      <a:lnTo>
                        <a:pt x="17" y="0"/>
                      </a:lnTo>
                      <a:lnTo>
                        <a:pt x="17" y="9"/>
                      </a:lnTo>
                      <a:lnTo>
                        <a:pt x="0" y="3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1" name="Freeform 55"/>
                <p:cNvSpPr>
                  <a:spLocks/>
                </p:cNvSpPr>
                <p:nvPr/>
              </p:nvSpPr>
              <p:spPr bwMode="auto">
                <a:xfrm>
                  <a:off x="3971" y="2618"/>
                  <a:ext cx="27" cy="36"/>
                </a:xfrm>
                <a:custGeom>
                  <a:avLst/>
                  <a:gdLst>
                    <a:gd name="T0" fmla="*/ 0 w 27"/>
                    <a:gd name="T1" fmla="*/ 27 h 36"/>
                    <a:gd name="T2" fmla="*/ 0 w 27"/>
                    <a:gd name="T3" fmla="*/ 36 h 36"/>
                    <a:gd name="T4" fmla="*/ 9 w 27"/>
                    <a:gd name="T5" fmla="*/ 27 h 36"/>
                    <a:gd name="T6" fmla="*/ 27 w 27"/>
                    <a:gd name="T7" fmla="*/ 9 h 36"/>
                    <a:gd name="T8" fmla="*/ 27 w 27"/>
                    <a:gd name="T9" fmla="*/ 0 h 36"/>
                    <a:gd name="T10" fmla="*/ 27 w 27"/>
                    <a:gd name="T11" fmla="*/ 0 h 36"/>
                    <a:gd name="T12" fmla="*/ 18 w 27"/>
                    <a:gd name="T13" fmla="*/ 0 h 36"/>
                    <a:gd name="T14" fmla="*/ 18 w 27"/>
                    <a:gd name="T15" fmla="*/ 9 h 36"/>
                    <a:gd name="T16" fmla="*/ 0 w 27"/>
                    <a:gd name="T1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0" y="27"/>
                      </a:moveTo>
                      <a:lnTo>
                        <a:pt x="0" y="36"/>
                      </a:lnTo>
                      <a:lnTo>
                        <a:pt x="9" y="27"/>
                      </a:lnTo>
                      <a:lnTo>
                        <a:pt x="27" y="9"/>
                      </a:lnTo>
                      <a:lnTo>
                        <a:pt x="27" y="0"/>
                      </a:lnTo>
                      <a:lnTo>
                        <a:pt x="27" y="0"/>
                      </a:lnTo>
                      <a:lnTo>
                        <a:pt x="18" y="0"/>
                      </a:lnTo>
                      <a:lnTo>
                        <a:pt x="18" y="9"/>
                      </a:lnTo>
                      <a:lnTo>
                        <a:pt x="0" y="27"/>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2" name="Freeform 56"/>
                <p:cNvSpPr>
                  <a:spLocks/>
                </p:cNvSpPr>
                <p:nvPr/>
              </p:nvSpPr>
              <p:spPr bwMode="auto">
                <a:xfrm>
                  <a:off x="4007" y="2565"/>
                  <a:ext cx="27" cy="35"/>
                </a:xfrm>
                <a:custGeom>
                  <a:avLst/>
                  <a:gdLst>
                    <a:gd name="T0" fmla="*/ 0 w 27"/>
                    <a:gd name="T1" fmla="*/ 35 h 35"/>
                    <a:gd name="T2" fmla="*/ 0 w 27"/>
                    <a:gd name="T3" fmla="*/ 35 h 35"/>
                    <a:gd name="T4" fmla="*/ 9 w 27"/>
                    <a:gd name="T5" fmla="*/ 35 h 35"/>
                    <a:gd name="T6" fmla="*/ 27 w 27"/>
                    <a:gd name="T7" fmla="*/ 0 h 35"/>
                    <a:gd name="T8" fmla="*/ 18 w 27"/>
                    <a:gd name="T9" fmla="*/ 0 h 35"/>
                    <a:gd name="T10" fmla="*/ 18 w 27"/>
                    <a:gd name="T11" fmla="*/ 0 h 35"/>
                    <a:gd name="T12" fmla="*/ 0 w 27"/>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27" h="35">
                      <a:moveTo>
                        <a:pt x="0" y="35"/>
                      </a:moveTo>
                      <a:lnTo>
                        <a:pt x="0" y="35"/>
                      </a:lnTo>
                      <a:lnTo>
                        <a:pt x="9" y="35"/>
                      </a:lnTo>
                      <a:lnTo>
                        <a:pt x="27" y="0"/>
                      </a:lnTo>
                      <a:lnTo>
                        <a:pt x="18" y="0"/>
                      </a:lnTo>
                      <a:lnTo>
                        <a:pt x="18" y="0"/>
                      </a:lnTo>
                      <a:lnTo>
                        <a:pt x="0" y="3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3" name="Freeform 57"/>
                <p:cNvSpPr>
                  <a:spLocks/>
                </p:cNvSpPr>
                <p:nvPr/>
              </p:nvSpPr>
              <p:spPr bwMode="auto">
                <a:xfrm>
                  <a:off x="4034" y="2511"/>
                  <a:ext cx="27" cy="36"/>
                </a:xfrm>
                <a:custGeom>
                  <a:avLst/>
                  <a:gdLst>
                    <a:gd name="T0" fmla="*/ 0 w 27"/>
                    <a:gd name="T1" fmla="*/ 36 h 36"/>
                    <a:gd name="T2" fmla="*/ 9 w 27"/>
                    <a:gd name="T3" fmla="*/ 36 h 36"/>
                    <a:gd name="T4" fmla="*/ 9 w 27"/>
                    <a:gd name="T5" fmla="*/ 36 h 36"/>
                    <a:gd name="T6" fmla="*/ 18 w 27"/>
                    <a:gd name="T7" fmla="*/ 27 h 36"/>
                    <a:gd name="T8" fmla="*/ 27 w 27"/>
                    <a:gd name="T9" fmla="*/ 0 h 36"/>
                    <a:gd name="T10" fmla="*/ 27 w 27"/>
                    <a:gd name="T11" fmla="*/ 0 h 36"/>
                    <a:gd name="T12" fmla="*/ 18 w 27"/>
                    <a:gd name="T13" fmla="*/ 0 h 36"/>
                    <a:gd name="T14" fmla="*/ 9 w 27"/>
                    <a:gd name="T15" fmla="*/ 27 h 36"/>
                    <a:gd name="T16" fmla="*/ 0 w 27"/>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0" y="36"/>
                      </a:moveTo>
                      <a:lnTo>
                        <a:pt x="9" y="36"/>
                      </a:lnTo>
                      <a:lnTo>
                        <a:pt x="9" y="36"/>
                      </a:lnTo>
                      <a:lnTo>
                        <a:pt x="18" y="27"/>
                      </a:lnTo>
                      <a:lnTo>
                        <a:pt x="27" y="0"/>
                      </a:lnTo>
                      <a:lnTo>
                        <a:pt x="27" y="0"/>
                      </a:lnTo>
                      <a:lnTo>
                        <a:pt x="18" y="0"/>
                      </a:lnTo>
                      <a:lnTo>
                        <a:pt x="9" y="27"/>
                      </a:lnTo>
                      <a:lnTo>
                        <a:pt x="0" y="36"/>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4" name="Freeform 58"/>
                <p:cNvSpPr>
                  <a:spLocks/>
                </p:cNvSpPr>
                <p:nvPr/>
              </p:nvSpPr>
              <p:spPr bwMode="auto">
                <a:xfrm>
                  <a:off x="4061" y="2448"/>
                  <a:ext cx="27" cy="45"/>
                </a:xfrm>
                <a:custGeom>
                  <a:avLst/>
                  <a:gdLst>
                    <a:gd name="T0" fmla="*/ 0 w 27"/>
                    <a:gd name="T1" fmla="*/ 36 h 45"/>
                    <a:gd name="T2" fmla="*/ 9 w 27"/>
                    <a:gd name="T3" fmla="*/ 45 h 45"/>
                    <a:gd name="T4" fmla="*/ 9 w 27"/>
                    <a:gd name="T5" fmla="*/ 36 h 45"/>
                    <a:gd name="T6" fmla="*/ 27 w 27"/>
                    <a:gd name="T7" fmla="*/ 9 h 45"/>
                    <a:gd name="T8" fmla="*/ 27 w 27"/>
                    <a:gd name="T9" fmla="*/ 0 h 45"/>
                    <a:gd name="T10" fmla="*/ 18 w 27"/>
                    <a:gd name="T11" fmla="*/ 9 h 45"/>
                    <a:gd name="T12" fmla="*/ 0 w 27"/>
                    <a:gd name="T13" fmla="*/ 36 h 45"/>
                  </a:gdLst>
                  <a:ahLst/>
                  <a:cxnLst>
                    <a:cxn ang="0">
                      <a:pos x="T0" y="T1"/>
                    </a:cxn>
                    <a:cxn ang="0">
                      <a:pos x="T2" y="T3"/>
                    </a:cxn>
                    <a:cxn ang="0">
                      <a:pos x="T4" y="T5"/>
                    </a:cxn>
                    <a:cxn ang="0">
                      <a:pos x="T6" y="T7"/>
                    </a:cxn>
                    <a:cxn ang="0">
                      <a:pos x="T8" y="T9"/>
                    </a:cxn>
                    <a:cxn ang="0">
                      <a:pos x="T10" y="T11"/>
                    </a:cxn>
                    <a:cxn ang="0">
                      <a:pos x="T12" y="T13"/>
                    </a:cxn>
                  </a:cxnLst>
                  <a:rect l="0" t="0" r="r" b="b"/>
                  <a:pathLst>
                    <a:path w="27" h="45">
                      <a:moveTo>
                        <a:pt x="0" y="36"/>
                      </a:moveTo>
                      <a:lnTo>
                        <a:pt x="9" y="45"/>
                      </a:lnTo>
                      <a:lnTo>
                        <a:pt x="9" y="36"/>
                      </a:lnTo>
                      <a:lnTo>
                        <a:pt x="27" y="9"/>
                      </a:lnTo>
                      <a:lnTo>
                        <a:pt x="27" y="0"/>
                      </a:lnTo>
                      <a:lnTo>
                        <a:pt x="18" y="9"/>
                      </a:lnTo>
                      <a:lnTo>
                        <a:pt x="0" y="36"/>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5" name="Freeform 59"/>
                <p:cNvSpPr>
                  <a:spLocks/>
                </p:cNvSpPr>
                <p:nvPr/>
              </p:nvSpPr>
              <p:spPr bwMode="auto">
                <a:xfrm>
                  <a:off x="4088" y="2395"/>
                  <a:ext cx="26" cy="44"/>
                </a:xfrm>
                <a:custGeom>
                  <a:avLst/>
                  <a:gdLst>
                    <a:gd name="T0" fmla="*/ 0 w 26"/>
                    <a:gd name="T1" fmla="*/ 36 h 44"/>
                    <a:gd name="T2" fmla="*/ 9 w 26"/>
                    <a:gd name="T3" fmla="*/ 44 h 44"/>
                    <a:gd name="T4" fmla="*/ 9 w 26"/>
                    <a:gd name="T5" fmla="*/ 36 h 44"/>
                    <a:gd name="T6" fmla="*/ 26 w 26"/>
                    <a:gd name="T7" fmla="*/ 0 h 44"/>
                    <a:gd name="T8" fmla="*/ 18 w 26"/>
                    <a:gd name="T9" fmla="*/ 0 h 44"/>
                    <a:gd name="T10" fmla="*/ 18 w 26"/>
                    <a:gd name="T11" fmla="*/ 0 h 44"/>
                    <a:gd name="T12" fmla="*/ 0 w 26"/>
                    <a:gd name="T13" fmla="*/ 36 h 44"/>
                  </a:gdLst>
                  <a:ahLst/>
                  <a:cxnLst>
                    <a:cxn ang="0">
                      <a:pos x="T0" y="T1"/>
                    </a:cxn>
                    <a:cxn ang="0">
                      <a:pos x="T2" y="T3"/>
                    </a:cxn>
                    <a:cxn ang="0">
                      <a:pos x="T4" y="T5"/>
                    </a:cxn>
                    <a:cxn ang="0">
                      <a:pos x="T6" y="T7"/>
                    </a:cxn>
                    <a:cxn ang="0">
                      <a:pos x="T8" y="T9"/>
                    </a:cxn>
                    <a:cxn ang="0">
                      <a:pos x="T10" y="T11"/>
                    </a:cxn>
                    <a:cxn ang="0">
                      <a:pos x="T12" y="T13"/>
                    </a:cxn>
                  </a:cxnLst>
                  <a:rect l="0" t="0" r="r" b="b"/>
                  <a:pathLst>
                    <a:path w="26" h="44">
                      <a:moveTo>
                        <a:pt x="0" y="36"/>
                      </a:moveTo>
                      <a:lnTo>
                        <a:pt x="9" y="44"/>
                      </a:lnTo>
                      <a:lnTo>
                        <a:pt x="9" y="36"/>
                      </a:lnTo>
                      <a:lnTo>
                        <a:pt x="26" y="0"/>
                      </a:lnTo>
                      <a:lnTo>
                        <a:pt x="18" y="0"/>
                      </a:lnTo>
                      <a:lnTo>
                        <a:pt x="18" y="0"/>
                      </a:lnTo>
                      <a:lnTo>
                        <a:pt x="0" y="36"/>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6" name="Freeform 60"/>
                <p:cNvSpPr>
                  <a:spLocks/>
                </p:cNvSpPr>
                <p:nvPr/>
              </p:nvSpPr>
              <p:spPr bwMode="auto">
                <a:xfrm>
                  <a:off x="4114" y="2332"/>
                  <a:ext cx="18" cy="45"/>
                </a:xfrm>
                <a:custGeom>
                  <a:avLst/>
                  <a:gdLst>
                    <a:gd name="T0" fmla="*/ 0 w 18"/>
                    <a:gd name="T1" fmla="*/ 36 h 45"/>
                    <a:gd name="T2" fmla="*/ 0 w 18"/>
                    <a:gd name="T3" fmla="*/ 45 h 45"/>
                    <a:gd name="T4" fmla="*/ 9 w 18"/>
                    <a:gd name="T5" fmla="*/ 36 h 45"/>
                    <a:gd name="T6" fmla="*/ 18 w 18"/>
                    <a:gd name="T7" fmla="*/ 9 h 45"/>
                    <a:gd name="T8" fmla="*/ 18 w 18"/>
                    <a:gd name="T9" fmla="*/ 0 h 45"/>
                    <a:gd name="T10" fmla="*/ 9 w 18"/>
                    <a:gd name="T11" fmla="*/ 9 h 45"/>
                    <a:gd name="T12" fmla="*/ 0 w 18"/>
                    <a:gd name="T13" fmla="*/ 36 h 45"/>
                  </a:gdLst>
                  <a:ahLst/>
                  <a:cxnLst>
                    <a:cxn ang="0">
                      <a:pos x="T0" y="T1"/>
                    </a:cxn>
                    <a:cxn ang="0">
                      <a:pos x="T2" y="T3"/>
                    </a:cxn>
                    <a:cxn ang="0">
                      <a:pos x="T4" y="T5"/>
                    </a:cxn>
                    <a:cxn ang="0">
                      <a:pos x="T6" y="T7"/>
                    </a:cxn>
                    <a:cxn ang="0">
                      <a:pos x="T8" y="T9"/>
                    </a:cxn>
                    <a:cxn ang="0">
                      <a:pos x="T10" y="T11"/>
                    </a:cxn>
                    <a:cxn ang="0">
                      <a:pos x="T12" y="T13"/>
                    </a:cxn>
                  </a:cxnLst>
                  <a:rect l="0" t="0" r="r" b="b"/>
                  <a:pathLst>
                    <a:path w="18" h="45">
                      <a:moveTo>
                        <a:pt x="0" y="36"/>
                      </a:moveTo>
                      <a:lnTo>
                        <a:pt x="0" y="45"/>
                      </a:lnTo>
                      <a:lnTo>
                        <a:pt x="9" y="36"/>
                      </a:lnTo>
                      <a:lnTo>
                        <a:pt x="18" y="9"/>
                      </a:lnTo>
                      <a:lnTo>
                        <a:pt x="18" y="0"/>
                      </a:lnTo>
                      <a:lnTo>
                        <a:pt x="9" y="9"/>
                      </a:lnTo>
                      <a:lnTo>
                        <a:pt x="0" y="36"/>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7" name="Freeform 61"/>
                <p:cNvSpPr>
                  <a:spLocks/>
                </p:cNvSpPr>
                <p:nvPr/>
              </p:nvSpPr>
              <p:spPr bwMode="auto">
                <a:xfrm>
                  <a:off x="4132" y="2270"/>
                  <a:ext cx="18" cy="44"/>
                </a:xfrm>
                <a:custGeom>
                  <a:avLst/>
                  <a:gdLst>
                    <a:gd name="T0" fmla="*/ 0 w 18"/>
                    <a:gd name="T1" fmla="*/ 44 h 44"/>
                    <a:gd name="T2" fmla="*/ 9 w 18"/>
                    <a:gd name="T3" fmla="*/ 44 h 44"/>
                    <a:gd name="T4" fmla="*/ 9 w 18"/>
                    <a:gd name="T5" fmla="*/ 44 h 44"/>
                    <a:gd name="T6" fmla="*/ 18 w 18"/>
                    <a:gd name="T7" fmla="*/ 9 h 44"/>
                    <a:gd name="T8" fmla="*/ 9 w 18"/>
                    <a:gd name="T9" fmla="*/ 0 h 44"/>
                    <a:gd name="T10" fmla="*/ 9 w 18"/>
                    <a:gd name="T11" fmla="*/ 9 h 44"/>
                    <a:gd name="T12" fmla="*/ 0 w 1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18" h="44">
                      <a:moveTo>
                        <a:pt x="0" y="44"/>
                      </a:moveTo>
                      <a:lnTo>
                        <a:pt x="9" y="44"/>
                      </a:lnTo>
                      <a:lnTo>
                        <a:pt x="9" y="44"/>
                      </a:lnTo>
                      <a:lnTo>
                        <a:pt x="18" y="9"/>
                      </a:lnTo>
                      <a:lnTo>
                        <a:pt x="9" y="0"/>
                      </a:lnTo>
                      <a:lnTo>
                        <a:pt x="9" y="9"/>
                      </a:lnTo>
                      <a:lnTo>
                        <a:pt x="0" y="44"/>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8" name="Freeform 62"/>
                <p:cNvSpPr>
                  <a:spLocks/>
                </p:cNvSpPr>
                <p:nvPr/>
              </p:nvSpPr>
              <p:spPr bwMode="auto">
                <a:xfrm>
                  <a:off x="4150" y="2216"/>
                  <a:ext cx="18" cy="45"/>
                </a:xfrm>
                <a:custGeom>
                  <a:avLst/>
                  <a:gdLst>
                    <a:gd name="T0" fmla="*/ 0 w 18"/>
                    <a:gd name="T1" fmla="*/ 36 h 45"/>
                    <a:gd name="T2" fmla="*/ 0 w 18"/>
                    <a:gd name="T3" fmla="*/ 45 h 45"/>
                    <a:gd name="T4" fmla="*/ 9 w 18"/>
                    <a:gd name="T5" fmla="*/ 36 h 45"/>
                    <a:gd name="T6" fmla="*/ 18 w 18"/>
                    <a:gd name="T7" fmla="*/ 0 h 45"/>
                    <a:gd name="T8" fmla="*/ 9 w 18"/>
                    <a:gd name="T9" fmla="*/ 0 h 45"/>
                    <a:gd name="T10" fmla="*/ 9 w 18"/>
                    <a:gd name="T11" fmla="*/ 0 h 45"/>
                    <a:gd name="T12" fmla="*/ 0 w 18"/>
                    <a:gd name="T13" fmla="*/ 36 h 45"/>
                  </a:gdLst>
                  <a:ahLst/>
                  <a:cxnLst>
                    <a:cxn ang="0">
                      <a:pos x="T0" y="T1"/>
                    </a:cxn>
                    <a:cxn ang="0">
                      <a:pos x="T2" y="T3"/>
                    </a:cxn>
                    <a:cxn ang="0">
                      <a:pos x="T4" y="T5"/>
                    </a:cxn>
                    <a:cxn ang="0">
                      <a:pos x="T6" y="T7"/>
                    </a:cxn>
                    <a:cxn ang="0">
                      <a:pos x="T8" y="T9"/>
                    </a:cxn>
                    <a:cxn ang="0">
                      <a:pos x="T10" y="T11"/>
                    </a:cxn>
                    <a:cxn ang="0">
                      <a:pos x="T12" y="T13"/>
                    </a:cxn>
                  </a:cxnLst>
                  <a:rect l="0" t="0" r="r" b="b"/>
                  <a:pathLst>
                    <a:path w="18" h="45">
                      <a:moveTo>
                        <a:pt x="0" y="36"/>
                      </a:moveTo>
                      <a:lnTo>
                        <a:pt x="0" y="45"/>
                      </a:lnTo>
                      <a:lnTo>
                        <a:pt x="9" y="36"/>
                      </a:lnTo>
                      <a:lnTo>
                        <a:pt x="18" y="0"/>
                      </a:lnTo>
                      <a:lnTo>
                        <a:pt x="9" y="0"/>
                      </a:lnTo>
                      <a:lnTo>
                        <a:pt x="9" y="0"/>
                      </a:lnTo>
                      <a:lnTo>
                        <a:pt x="0" y="36"/>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79" name="Freeform 63"/>
                <p:cNvSpPr>
                  <a:spLocks/>
                </p:cNvSpPr>
                <p:nvPr/>
              </p:nvSpPr>
              <p:spPr bwMode="auto">
                <a:xfrm>
                  <a:off x="4159" y="2154"/>
                  <a:ext cx="18" cy="44"/>
                </a:xfrm>
                <a:custGeom>
                  <a:avLst/>
                  <a:gdLst>
                    <a:gd name="T0" fmla="*/ 0 w 18"/>
                    <a:gd name="T1" fmla="*/ 35 h 44"/>
                    <a:gd name="T2" fmla="*/ 9 w 18"/>
                    <a:gd name="T3" fmla="*/ 44 h 44"/>
                    <a:gd name="T4" fmla="*/ 9 w 18"/>
                    <a:gd name="T5" fmla="*/ 35 h 44"/>
                    <a:gd name="T6" fmla="*/ 18 w 18"/>
                    <a:gd name="T7" fmla="*/ 0 h 44"/>
                    <a:gd name="T8" fmla="*/ 18 w 18"/>
                    <a:gd name="T9" fmla="*/ 0 h 44"/>
                    <a:gd name="T10" fmla="*/ 9 w 18"/>
                    <a:gd name="T11" fmla="*/ 0 h 44"/>
                    <a:gd name="T12" fmla="*/ 0 w 18"/>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18" h="44">
                      <a:moveTo>
                        <a:pt x="0" y="35"/>
                      </a:moveTo>
                      <a:lnTo>
                        <a:pt x="9" y="44"/>
                      </a:lnTo>
                      <a:lnTo>
                        <a:pt x="9" y="35"/>
                      </a:lnTo>
                      <a:lnTo>
                        <a:pt x="18" y="0"/>
                      </a:lnTo>
                      <a:lnTo>
                        <a:pt x="18" y="0"/>
                      </a:lnTo>
                      <a:lnTo>
                        <a:pt x="9" y="0"/>
                      </a:lnTo>
                      <a:lnTo>
                        <a:pt x="0" y="3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0" name="Freeform 64"/>
                <p:cNvSpPr>
                  <a:spLocks/>
                </p:cNvSpPr>
                <p:nvPr/>
              </p:nvSpPr>
              <p:spPr bwMode="auto">
                <a:xfrm>
                  <a:off x="4177" y="2091"/>
                  <a:ext cx="18" cy="45"/>
                </a:xfrm>
                <a:custGeom>
                  <a:avLst/>
                  <a:gdLst>
                    <a:gd name="T0" fmla="*/ 0 w 18"/>
                    <a:gd name="T1" fmla="*/ 45 h 45"/>
                    <a:gd name="T2" fmla="*/ 9 w 18"/>
                    <a:gd name="T3" fmla="*/ 45 h 45"/>
                    <a:gd name="T4" fmla="*/ 9 w 18"/>
                    <a:gd name="T5" fmla="*/ 45 h 45"/>
                    <a:gd name="T6" fmla="*/ 18 w 18"/>
                    <a:gd name="T7" fmla="*/ 9 h 45"/>
                    <a:gd name="T8" fmla="*/ 18 w 18"/>
                    <a:gd name="T9" fmla="*/ 0 h 45"/>
                    <a:gd name="T10" fmla="*/ 9 w 18"/>
                    <a:gd name="T11" fmla="*/ 9 h 45"/>
                    <a:gd name="T12" fmla="*/ 0 w 18"/>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8" h="45">
                      <a:moveTo>
                        <a:pt x="0" y="45"/>
                      </a:moveTo>
                      <a:lnTo>
                        <a:pt x="9" y="45"/>
                      </a:lnTo>
                      <a:lnTo>
                        <a:pt x="9" y="45"/>
                      </a:lnTo>
                      <a:lnTo>
                        <a:pt x="18" y="9"/>
                      </a:lnTo>
                      <a:lnTo>
                        <a:pt x="18" y="0"/>
                      </a:lnTo>
                      <a:lnTo>
                        <a:pt x="9" y="9"/>
                      </a:lnTo>
                      <a:lnTo>
                        <a:pt x="0" y="4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1" name="Freeform 65"/>
                <p:cNvSpPr>
                  <a:spLocks/>
                </p:cNvSpPr>
                <p:nvPr/>
              </p:nvSpPr>
              <p:spPr bwMode="auto">
                <a:xfrm>
                  <a:off x="4195" y="2029"/>
                  <a:ext cx="9" cy="44"/>
                </a:xfrm>
                <a:custGeom>
                  <a:avLst/>
                  <a:gdLst>
                    <a:gd name="T0" fmla="*/ 0 w 9"/>
                    <a:gd name="T1" fmla="*/ 44 h 44"/>
                    <a:gd name="T2" fmla="*/ 0 w 9"/>
                    <a:gd name="T3" fmla="*/ 44 h 44"/>
                    <a:gd name="T4" fmla="*/ 9 w 9"/>
                    <a:gd name="T5" fmla="*/ 44 h 44"/>
                    <a:gd name="T6" fmla="*/ 9 w 9"/>
                    <a:gd name="T7" fmla="*/ 9 h 44"/>
                    <a:gd name="T8" fmla="*/ 9 w 9"/>
                    <a:gd name="T9" fmla="*/ 0 h 44"/>
                    <a:gd name="T10" fmla="*/ 0 w 9"/>
                    <a:gd name="T11" fmla="*/ 9 h 44"/>
                    <a:gd name="T12" fmla="*/ 0 w 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9" h="44">
                      <a:moveTo>
                        <a:pt x="0" y="44"/>
                      </a:moveTo>
                      <a:lnTo>
                        <a:pt x="0" y="44"/>
                      </a:lnTo>
                      <a:lnTo>
                        <a:pt x="9" y="44"/>
                      </a:lnTo>
                      <a:lnTo>
                        <a:pt x="9" y="9"/>
                      </a:lnTo>
                      <a:lnTo>
                        <a:pt x="9" y="0"/>
                      </a:lnTo>
                      <a:lnTo>
                        <a:pt x="0" y="9"/>
                      </a:lnTo>
                      <a:lnTo>
                        <a:pt x="0" y="44"/>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2" name="Freeform 66"/>
                <p:cNvSpPr>
                  <a:spLocks/>
                </p:cNvSpPr>
                <p:nvPr/>
              </p:nvSpPr>
              <p:spPr bwMode="auto">
                <a:xfrm>
                  <a:off x="4204" y="1966"/>
                  <a:ext cx="9" cy="45"/>
                </a:xfrm>
                <a:custGeom>
                  <a:avLst/>
                  <a:gdLst>
                    <a:gd name="T0" fmla="*/ 0 w 9"/>
                    <a:gd name="T1" fmla="*/ 45 h 45"/>
                    <a:gd name="T2" fmla="*/ 0 w 9"/>
                    <a:gd name="T3" fmla="*/ 45 h 45"/>
                    <a:gd name="T4" fmla="*/ 9 w 9"/>
                    <a:gd name="T5" fmla="*/ 45 h 45"/>
                    <a:gd name="T6" fmla="*/ 9 w 9"/>
                    <a:gd name="T7" fmla="*/ 9 h 45"/>
                    <a:gd name="T8" fmla="*/ 9 w 9"/>
                    <a:gd name="T9" fmla="*/ 0 h 45"/>
                    <a:gd name="T10" fmla="*/ 0 w 9"/>
                    <a:gd name="T11" fmla="*/ 9 h 45"/>
                    <a:gd name="T12" fmla="*/ 0 w 9"/>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9" h="45">
                      <a:moveTo>
                        <a:pt x="0" y="45"/>
                      </a:moveTo>
                      <a:lnTo>
                        <a:pt x="0" y="45"/>
                      </a:lnTo>
                      <a:lnTo>
                        <a:pt x="9" y="45"/>
                      </a:lnTo>
                      <a:lnTo>
                        <a:pt x="9" y="9"/>
                      </a:lnTo>
                      <a:lnTo>
                        <a:pt x="9" y="0"/>
                      </a:lnTo>
                      <a:lnTo>
                        <a:pt x="0" y="9"/>
                      </a:lnTo>
                      <a:lnTo>
                        <a:pt x="0" y="4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3" name="Freeform 67"/>
                <p:cNvSpPr>
                  <a:spLocks/>
                </p:cNvSpPr>
                <p:nvPr/>
              </p:nvSpPr>
              <p:spPr bwMode="auto">
                <a:xfrm>
                  <a:off x="4213" y="1904"/>
                  <a:ext cx="9" cy="44"/>
                </a:xfrm>
                <a:custGeom>
                  <a:avLst/>
                  <a:gdLst>
                    <a:gd name="T0" fmla="*/ 0 w 9"/>
                    <a:gd name="T1" fmla="*/ 44 h 44"/>
                    <a:gd name="T2" fmla="*/ 0 w 9"/>
                    <a:gd name="T3" fmla="*/ 44 h 44"/>
                    <a:gd name="T4" fmla="*/ 9 w 9"/>
                    <a:gd name="T5" fmla="*/ 44 h 44"/>
                    <a:gd name="T6" fmla="*/ 9 w 9"/>
                    <a:gd name="T7" fmla="*/ 9 h 44"/>
                    <a:gd name="T8" fmla="*/ 9 w 9"/>
                    <a:gd name="T9" fmla="*/ 0 h 44"/>
                    <a:gd name="T10" fmla="*/ 0 w 9"/>
                    <a:gd name="T11" fmla="*/ 9 h 44"/>
                    <a:gd name="T12" fmla="*/ 0 w 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9" h="44">
                      <a:moveTo>
                        <a:pt x="0" y="44"/>
                      </a:moveTo>
                      <a:lnTo>
                        <a:pt x="0" y="44"/>
                      </a:lnTo>
                      <a:lnTo>
                        <a:pt x="9" y="44"/>
                      </a:lnTo>
                      <a:lnTo>
                        <a:pt x="9" y="9"/>
                      </a:lnTo>
                      <a:lnTo>
                        <a:pt x="9" y="0"/>
                      </a:lnTo>
                      <a:lnTo>
                        <a:pt x="0" y="9"/>
                      </a:lnTo>
                      <a:lnTo>
                        <a:pt x="0" y="44"/>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4" name="Freeform 68"/>
                <p:cNvSpPr>
                  <a:spLocks/>
                </p:cNvSpPr>
                <p:nvPr/>
              </p:nvSpPr>
              <p:spPr bwMode="auto">
                <a:xfrm>
                  <a:off x="4213" y="1841"/>
                  <a:ext cx="18" cy="45"/>
                </a:xfrm>
                <a:custGeom>
                  <a:avLst/>
                  <a:gdLst>
                    <a:gd name="T0" fmla="*/ 0 w 18"/>
                    <a:gd name="T1" fmla="*/ 45 h 45"/>
                    <a:gd name="T2" fmla="*/ 9 w 18"/>
                    <a:gd name="T3" fmla="*/ 45 h 45"/>
                    <a:gd name="T4" fmla="*/ 9 w 18"/>
                    <a:gd name="T5" fmla="*/ 45 h 45"/>
                    <a:gd name="T6" fmla="*/ 18 w 18"/>
                    <a:gd name="T7" fmla="*/ 9 h 45"/>
                    <a:gd name="T8" fmla="*/ 9 w 18"/>
                    <a:gd name="T9" fmla="*/ 0 h 45"/>
                    <a:gd name="T10" fmla="*/ 9 w 18"/>
                    <a:gd name="T11" fmla="*/ 9 h 45"/>
                    <a:gd name="T12" fmla="*/ 0 w 18"/>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8" h="45">
                      <a:moveTo>
                        <a:pt x="0" y="45"/>
                      </a:moveTo>
                      <a:lnTo>
                        <a:pt x="9" y="45"/>
                      </a:lnTo>
                      <a:lnTo>
                        <a:pt x="9" y="45"/>
                      </a:lnTo>
                      <a:lnTo>
                        <a:pt x="18" y="9"/>
                      </a:lnTo>
                      <a:lnTo>
                        <a:pt x="9" y="0"/>
                      </a:lnTo>
                      <a:lnTo>
                        <a:pt x="9" y="9"/>
                      </a:lnTo>
                      <a:lnTo>
                        <a:pt x="0" y="4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5" name="Freeform 69"/>
                <p:cNvSpPr>
                  <a:spLocks/>
                </p:cNvSpPr>
                <p:nvPr/>
              </p:nvSpPr>
              <p:spPr bwMode="auto">
                <a:xfrm>
                  <a:off x="4222" y="1779"/>
                  <a:ext cx="18" cy="44"/>
                </a:xfrm>
                <a:custGeom>
                  <a:avLst/>
                  <a:gdLst>
                    <a:gd name="T0" fmla="*/ 0 w 18"/>
                    <a:gd name="T1" fmla="*/ 44 h 44"/>
                    <a:gd name="T2" fmla="*/ 9 w 18"/>
                    <a:gd name="T3" fmla="*/ 44 h 44"/>
                    <a:gd name="T4" fmla="*/ 9 w 18"/>
                    <a:gd name="T5" fmla="*/ 44 h 44"/>
                    <a:gd name="T6" fmla="*/ 18 w 18"/>
                    <a:gd name="T7" fmla="*/ 35 h 44"/>
                    <a:gd name="T8" fmla="*/ 18 w 18"/>
                    <a:gd name="T9" fmla="*/ 9 h 44"/>
                    <a:gd name="T10" fmla="*/ 9 w 18"/>
                    <a:gd name="T11" fmla="*/ 0 h 44"/>
                    <a:gd name="T12" fmla="*/ 9 w 18"/>
                    <a:gd name="T13" fmla="*/ 9 h 44"/>
                    <a:gd name="T14" fmla="*/ 9 w 18"/>
                    <a:gd name="T15" fmla="*/ 35 h 44"/>
                    <a:gd name="T16" fmla="*/ 0 w 18"/>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44">
                      <a:moveTo>
                        <a:pt x="0" y="44"/>
                      </a:moveTo>
                      <a:lnTo>
                        <a:pt x="9" y="44"/>
                      </a:lnTo>
                      <a:lnTo>
                        <a:pt x="9" y="44"/>
                      </a:lnTo>
                      <a:lnTo>
                        <a:pt x="18" y="35"/>
                      </a:lnTo>
                      <a:lnTo>
                        <a:pt x="18" y="9"/>
                      </a:lnTo>
                      <a:lnTo>
                        <a:pt x="9" y="0"/>
                      </a:lnTo>
                      <a:lnTo>
                        <a:pt x="9" y="9"/>
                      </a:lnTo>
                      <a:lnTo>
                        <a:pt x="9" y="35"/>
                      </a:lnTo>
                      <a:lnTo>
                        <a:pt x="0" y="44"/>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6" name="Freeform 70"/>
                <p:cNvSpPr>
                  <a:spLocks/>
                </p:cNvSpPr>
                <p:nvPr/>
              </p:nvSpPr>
              <p:spPr bwMode="auto">
                <a:xfrm>
                  <a:off x="4231" y="1716"/>
                  <a:ext cx="9" cy="45"/>
                </a:xfrm>
                <a:custGeom>
                  <a:avLst/>
                  <a:gdLst>
                    <a:gd name="T0" fmla="*/ 0 w 9"/>
                    <a:gd name="T1" fmla="*/ 45 h 45"/>
                    <a:gd name="T2" fmla="*/ 9 w 9"/>
                    <a:gd name="T3" fmla="*/ 45 h 45"/>
                    <a:gd name="T4" fmla="*/ 9 w 9"/>
                    <a:gd name="T5" fmla="*/ 45 h 45"/>
                    <a:gd name="T6" fmla="*/ 9 w 9"/>
                    <a:gd name="T7" fmla="*/ 27 h 45"/>
                    <a:gd name="T8" fmla="*/ 9 w 9"/>
                    <a:gd name="T9" fmla="*/ 9 h 45"/>
                    <a:gd name="T10" fmla="*/ 9 w 9"/>
                    <a:gd name="T11" fmla="*/ 0 h 45"/>
                    <a:gd name="T12" fmla="*/ 0 w 9"/>
                    <a:gd name="T13" fmla="*/ 9 h 45"/>
                    <a:gd name="T14" fmla="*/ 0 w 9"/>
                    <a:gd name="T15" fmla="*/ 27 h 45"/>
                    <a:gd name="T16" fmla="*/ 0 w 9"/>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5">
                      <a:moveTo>
                        <a:pt x="0" y="45"/>
                      </a:moveTo>
                      <a:lnTo>
                        <a:pt x="9" y="45"/>
                      </a:lnTo>
                      <a:lnTo>
                        <a:pt x="9" y="45"/>
                      </a:lnTo>
                      <a:lnTo>
                        <a:pt x="9" y="27"/>
                      </a:lnTo>
                      <a:lnTo>
                        <a:pt x="9" y="9"/>
                      </a:lnTo>
                      <a:lnTo>
                        <a:pt x="9" y="0"/>
                      </a:lnTo>
                      <a:lnTo>
                        <a:pt x="0" y="9"/>
                      </a:lnTo>
                      <a:lnTo>
                        <a:pt x="0" y="27"/>
                      </a:lnTo>
                      <a:lnTo>
                        <a:pt x="0" y="45"/>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7" name="Freeform 71"/>
                <p:cNvSpPr>
                  <a:spLocks/>
                </p:cNvSpPr>
                <p:nvPr/>
              </p:nvSpPr>
              <p:spPr bwMode="auto">
                <a:xfrm>
                  <a:off x="4231" y="1671"/>
                  <a:ext cx="18" cy="27"/>
                </a:xfrm>
                <a:custGeom>
                  <a:avLst/>
                  <a:gdLst>
                    <a:gd name="T0" fmla="*/ 0 w 18"/>
                    <a:gd name="T1" fmla="*/ 27 h 27"/>
                    <a:gd name="T2" fmla="*/ 9 w 18"/>
                    <a:gd name="T3" fmla="*/ 27 h 27"/>
                    <a:gd name="T4" fmla="*/ 9 w 18"/>
                    <a:gd name="T5" fmla="*/ 27 h 27"/>
                    <a:gd name="T6" fmla="*/ 18 w 18"/>
                    <a:gd name="T7" fmla="*/ 0 h 27"/>
                    <a:gd name="T8" fmla="*/ 9 w 18"/>
                    <a:gd name="T9" fmla="*/ 0 h 27"/>
                    <a:gd name="T10" fmla="*/ 9 w 18"/>
                    <a:gd name="T11" fmla="*/ 0 h 27"/>
                    <a:gd name="T12" fmla="*/ 0 w 18"/>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18" h="27">
                      <a:moveTo>
                        <a:pt x="0" y="27"/>
                      </a:moveTo>
                      <a:lnTo>
                        <a:pt x="9" y="27"/>
                      </a:lnTo>
                      <a:lnTo>
                        <a:pt x="9" y="27"/>
                      </a:lnTo>
                      <a:lnTo>
                        <a:pt x="18" y="0"/>
                      </a:lnTo>
                      <a:lnTo>
                        <a:pt x="9" y="0"/>
                      </a:lnTo>
                      <a:lnTo>
                        <a:pt x="9" y="0"/>
                      </a:lnTo>
                      <a:lnTo>
                        <a:pt x="0" y="27"/>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sp>
            <p:nvSpPr>
              <p:cNvPr id="367688" name="Freeform 72"/>
              <p:cNvSpPr>
                <a:spLocks/>
              </p:cNvSpPr>
              <p:nvPr/>
            </p:nvSpPr>
            <p:spPr bwMode="auto">
              <a:xfrm>
                <a:off x="3369" y="3566"/>
                <a:ext cx="1310" cy="39"/>
              </a:xfrm>
              <a:custGeom>
                <a:avLst/>
                <a:gdLst>
                  <a:gd name="T0" fmla="*/ 0 w 1046"/>
                  <a:gd name="T1" fmla="*/ 18 h 36"/>
                  <a:gd name="T2" fmla="*/ 0 w 1046"/>
                  <a:gd name="T3" fmla="*/ 36 h 36"/>
                  <a:gd name="T4" fmla="*/ 1046 w 1046"/>
                  <a:gd name="T5" fmla="*/ 18 h 36"/>
                  <a:gd name="T6" fmla="*/ 1046 w 1046"/>
                  <a:gd name="T7" fmla="*/ 0 h 36"/>
                  <a:gd name="T8" fmla="*/ 0 w 1046"/>
                  <a:gd name="T9" fmla="*/ 18 h 36"/>
                </a:gdLst>
                <a:ahLst/>
                <a:cxnLst>
                  <a:cxn ang="0">
                    <a:pos x="T0" y="T1"/>
                  </a:cxn>
                  <a:cxn ang="0">
                    <a:pos x="T2" y="T3"/>
                  </a:cxn>
                  <a:cxn ang="0">
                    <a:pos x="T4" y="T5"/>
                  </a:cxn>
                  <a:cxn ang="0">
                    <a:pos x="T6" y="T7"/>
                  </a:cxn>
                  <a:cxn ang="0">
                    <a:pos x="T8" y="T9"/>
                  </a:cxn>
                </a:cxnLst>
                <a:rect l="0" t="0" r="r" b="b"/>
                <a:pathLst>
                  <a:path w="1046" h="36">
                    <a:moveTo>
                      <a:pt x="0" y="18"/>
                    </a:moveTo>
                    <a:lnTo>
                      <a:pt x="0" y="36"/>
                    </a:lnTo>
                    <a:lnTo>
                      <a:pt x="1046" y="18"/>
                    </a:lnTo>
                    <a:lnTo>
                      <a:pt x="1046" y="0"/>
                    </a:lnTo>
                    <a:lnTo>
                      <a:pt x="0" y="18"/>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89" name="Freeform 73"/>
              <p:cNvSpPr>
                <a:spLocks/>
              </p:cNvSpPr>
              <p:nvPr/>
            </p:nvSpPr>
            <p:spPr bwMode="auto">
              <a:xfrm>
                <a:off x="3077" y="3586"/>
                <a:ext cx="314" cy="193"/>
              </a:xfrm>
              <a:custGeom>
                <a:avLst/>
                <a:gdLst>
                  <a:gd name="T0" fmla="*/ 251 w 251"/>
                  <a:gd name="T1" fmla="*/ 18 h 178"/>
                  <a:gd name="T2" fmla="*/ 251 w 251"/>
                  <a:gd name="T3" fmla="*/ 0 h 178"/>
                  <a:gd name="T4" fmla="*/ 170 w 251"/>
                  <a:gd name="T5" fmla="*/ 18 h 178"/>
                  <a:gd name="T6" fmla="*/ 99 w 251"/>
                  <a:gd name="T7" fmla="*/ 53 h 178"/>
                  <a:gd name="T8" fmla="*/ 36 w 251"/>
                  <a:gd name="T9" fmla="*/ 98 h 178"/>
                  <a:gd name="T10" fmla="*/ 0 w 251"/>
                  <a:gd name="T11" fmla="*/ 170 h 178"/>
                  <a:gd name="T12" fmla="*/ 9 w 251"/>
                  <a:gd name="T13" fmla="*/ 178 h 178"/>
                  <a:gd name="T14" fmla="*/ 45 w 251"/>
                  <a:gd name="T15" fmla="*/ 116 h 178"/>
                  <a:gd name="T16" fmla="*/ 108 w 251"/>
                  <a:gd name="T17" fmla="*/ 71 h 178"/>
                  <a:gd name="T18" fmla="*/ 179 w 251"/>
                  <a:gd name="T19" fmla="*/ 36 h 178"/>
                  <a:gd name="T20" fmla="*/ 251 w 251"/>
                  <a:gd name="T21" fmla="*/ 1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1" h="178">
                    <a:moveTo>
                      <a:pt x="251" y="18"/>
                    </a:moveTo>
                    <a:lnTo>
                      <a:pt x="251" y="0"/>
                    </a:lnTo>
                    <a:lnTo>
                      <a:pt x="170" y="18"/>
                    </a:lnTo>
                    <a:lnTo>
                      <a:pt x="99" y="53"/>
                    </a:lnTo>
                    <a:lnTo>
                      <a:pt x="36" y="98"/>
                    </a:lnTo>
                    <a:lnTo>
                      <a:pt x="0" y="170"/>
                    </a:lnTo>
                    <a:lnTo>
                      <a:pt x="9" y="178"/>
                    </a:lnTo>
                    <a:lnTo>
                      <a:pt x="45" y="116"/>
                    </a:lnTo>
                    <a:lnTo>
                      <a:pt x="108" y="71"/>
                    </a:lnTo>
                    <a:lnTo>
                      <a:pt x="179" y="36"/>
                    </a:lnTo>
                    <a:lnTo>
                      <a:pt x="251"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90" name="Freeform 74"/>
              <p:cNvSpPr>
                <a:spLocks/>
              </p:cNvSpPr>
              <p:nvPr/>
            </p:nvSpPr>
            <p:spPr bwMode="auto">
              <a:xfrm>
                <a:off x="3010" y="3751"/>
                <a:ext cx="89" cy="145"/>
              </a:xfrm>
              <a:custGeom>
                <a:avLst/>
                <a:gdLst>
                  <a:gd name="T0" fmla="*/ 71 w 71"/>
                  <a:gd name="T1" fmla="*/ 9 h 134"/>
                  <a:gd name="T2" fmla="*/ 62 w 71"/>
                  <a:gd name="T3" fmla="*/ 0 h 134"/>
                  <a:gd name="T4" fmla="*/ 0 w 71"/>
                  <a:gd name="T5" fmla="*/ 125 h 134"/>
                  <a:gd name="T6" fmla="*/ 9 w 71"/>
                  <a:gd name="T7" fmla="*/ 134 h 134"/>
                  <a:gd name="T8" fmla="*/ 71 w 71"/>
                  <a:gd name="T9" fmla="*/ 9 h 134"/>
                </a:gdLst>
                <a:ahLst/>
                <a:cxnLst>
                  <a:cxn ang="0">
                    <a:pos x="T0" y="T1"/>
                  </a:cxn>
                  <a:cxn ang="0">
                    <a:pos x="T2" y="T3"/>
                  </a:cxn>
                  <a:cxn ang="0">
                    <a:pos x="T4" y="T5"/>
                  </a:cxn>
                  <a:cxn ang="0">
                    <a:pos x="T6" y="T7"/>
                  </a:cxn>
                  <a:cxn ang="0">
                    <a:pos x="T8" y="T9"/>
                  </a:cxn>
                </a:cxnLst>
                <a:rect l="0" t="0" r="r" b="b"/>
                <a:pathLst>
                  <a:path w="71" h="134">
                    <a:moveTo>
                      <a:pt x="71" y="9"/>
                    </a:moveTo>
                    <a:lnTo>
                      <a:pt x="62" y="0"/>
                    </a:lnTo>
                    <a:lnTo>
                      <a:pt x="0" y="125"/>
                    </a:lnTo>
                    <a:lnTo>
                      <a:pt x="9" y="134"/>
                    </a:lnTo>
                    <a:lnTo>
                      <a:pt x="71"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91" name="Freeform 75"/>
              <p:cNvSpPr>
                <a:spLocks/>
              </p:cNvSpPr>
              <p:nvPr/>
            </p:nvSpPr>
            <p:spPr bwMode="auto">
              <a:xfrm>
                <a:off x="3402" y="2984"/>
                <a:ext cx="1165" cy="58"/>
              </a:xfrm>
              <a:custGeom>
                <a:avLst/>
                <a:gdLst>
                  <a:gd name="T0" fmla="*/ 0 w 930"/>
                  <a:gd name="T1" fmla="*/ 36 h 54"/>
                  <a:gd name="T2" fmla="*/ 0 w 930"/>
                  <a:gd name="T3" fmla="*/ 54 h 54"/>
                  <a:gd name="T4" fmla="*/ 930 w 930"/>
                  <a:gd name="T5" fmla="*/ 18 h 54"/>
                  <a:gd name="T6" fmla="*/ 930 w 930"/>
                  <a:gd name="T7" fmla="*/ 0 h 54"/>
                  <a:gd name="T8" fmla="*/ 0 w 930"/>
                  <a:gd name="T9" fmla="*/ 36 h 54"/>
                </a:gdLst>
                <a:ahLst/>
                <a:cxnLst>
                  <a:cxn ang="0">
                    <a:pos x="T0" y="T1"/>
                  </a:cxn>
                  <a:cxn ang="0">
                    <a:pos x="T2" y="T3"/>
                  </a:cxn>
                  <a:cxn ang="0">
                    <a:pos x="T4" y="T5"/>
                  </a:cxn>
                  <a:cxn ang="0">
                    <a:pos x="T6" y="T7"/>
                  </a:cxn>
                  <a:cxn ang="0">
                    <a:pos x="T8" y="T9"/>
                  </a:cxn>
                </a:cxnLst>
                <a:rect l="0" t="0" r="r" b="b"/>
                <a:pathLst>
                  <a:path w="930" h="54">
                    <a:moveTo>
                      <a:pt x="0" y="36"/>
                    </a:moveTo>
                    <a:lnTo>
                      <a:pt x="0" y="54"/>
                    </a:lnTo>
                    <a:lnTo>
                      <a:pt x="930" y="18"/>
                    </a:lnTo>
                    <a:lnTo>
                      <a:pt x="930" y="0"/>
                    </a:lnTo>
                    <a:lnTo>
                      <a:pt x="0" y="36"/>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92" name="Freeform 76"/>
              <p:cNvSpPr>
                <a:spLocks/>
              </p:cNvSpPr>
              <p:nvPr/>
            </p:nvSpPr>
            <p:spPr bwMode="auto">
              <a:xfrm>
                <a:off x="2999" y="3314"/>
                <a:ext cx="112" cy="592"/>
              </a:xfrm>
              <a:custGeom>
                <a:avLst/>
                <a:gdLst>
                  <a:gd name="T0" fmla="*/ 89 w 89"/>
                  <a:gd name="T1" fmla="*/ 0 h 545"/>
                  <a:gd name="T2" fmla="*/ 71 w 89"/>
                  <a:gd name="T3" fmla="*/ 0 h 545"/>
                  <a:gd name="T4" fmla="*/ 0 w 89"/>
                  <a:gd name="T5" fmla="*/ 545 h 545"/>
                  <a:gd name="T6" fmla="*/ 18 w 89"/>
                  <a:gd name="T7" fmla="*/ 545 h 545"/>
                  <a:gd name="T8" fmla="*/ 89 w 89"/>
                  <a:gd name="T9" fmla="*/ 0 h 545"/>
                </a:gdLst>
                <a:ahLst/>
                <a:cxnLst>
                  <a:cxn ang="0">
                    <a:pos x="T0" y="T1"/>
                  </a:cxn>
                  <a:cxn ang="0">
                    <a:pos x="T2" y="T3"/>
                  </a:cxn>
                  <a:cxn ang="0">
                    <a:pos x="T4" y="T5"/>
                  </a:cxn>
                  <a:cxn ang="0">
                    <a:pos x="T6" y="T7"/>
                  </a:cxn>
                  <a:cxn ang="0">
                    <a:pos x="T8" y="T9"/>
                  </a:cxn>
                </a:cxnLst>
                <a:rect l="0" t="0" r="r" b="b"/>
                <a:pathLst>
                  <a:path w="89" h="545">
                    <a:moveTo>
                      <a:pt x="89" y="0"/>
                    </a:moveTo>
                    <a:lnTo>
                      <a:pt x="71" y="0"/>
                    </a:lnTo>
                    <a:lnTo>
                      <a:pt x="0" y="545"/>
                    </a:lnTo>
                    <a:lnTo>
                      <a:pt x="18" y="545"/>
                    </a:lnTo>
                    <a:lnTo>
                      <a:pt x="89" y="0"/>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93" name="Freeform 77"/>
              <p:cNvSpPr>
                <a:spLocks/>
              </p:cNvSpPr>
              <p:nvPr/>
            </p:nvSpPr>
            <p:spPr bwMode="auto">
              <a:xfrm>
                <a:off x="3088" y="3023"/>
                <a:ext cx="314" cy="301"/>
              </a:xfrm>
              <a:custGeom>
                <a:avLst/>
                <a:gdLst>
                  <a:gd name="T0" fmla="*/ 0 w 251"/>
                  <a:gd name="T1" fmla="*/ 277 h 277"/>
                  <a:gd name="T2" fmla="*/ 18 w 251"/>
                  <a:gd name="T3" fmla="*/ 277 h 277"/>
                  <a:gd name="T4" fmla="*/ 36 w 251"/>
                  <a:gd name="T5" fmla="*/ 196 h 277"/>
                  <a:gd name="T6" fmla="*/ 27 w 251"/>
                  <a:gd name="T7" fmla="*/ 196 h 277"/>
                  <a:gd name="T8" fmla="*/ 36 w 251"/>
                  <a:gd name="T9" fmla="*/ 205 h 277"/>
                  <a:gd name="T10" fmla="*/ 72 w 251"/>
                  <a:gd name="T11" fmla="*/ 134 h 277"/>
                  <a:gd name="T12" fmla="*/ 126 w 251"/>
                  <a:gd name="T13" fmla="*/ 71 h 277"/>
                  <a:gd name="T14" fmla="*/ 206 w 251"/>
                  <a:gd name="T15" fmla="*/ 36 h 277"/>
                  <a:gd name="T16" fmla="*/ 233 w 251"/>
                  <a:gd name="T17" fmla="*/ 27 h 277"/>
                  <a:gd name="T18" fmla="*/ 224 w 251"/>
                  <a:gd name="T19" fmla="*/ 18 h 277"/>
                  <a:gd name="T20" fmla="*/ 224 w 251"/>
                  <a:gd name="T21" fmla="*/ 27 h 277"/>
                  <a:gd name="T22" fmla="*/ 251 w 251"/>
                  <a:gd name="T23" fmla="*/ 18 h 277"/>
                  <a:gd name="T24" fmla="*/ 251 w 251"/>
                  <a:gd name="T25" fmla="*/ 0 h 277"/>
                  <a:gd name="T26" fmla="*/ 233 w 251"/>
                  <a:gd name="T27" fmla="*/ 9 h 277"/>
                  <a:gd name="T28" fmla="*/ 224 w 251"/>
                  <a:gd name="T29" fmla="*/ 9 h 277"/>
                  <a:gd name="T30" fmla="*/ 197 w 251"/>
                  <a:gd name="T31" fmla="*/ 18 h 277"/>
                  <a:gd name="T32" fmla="*/ 117 w 251"/>
                  <a:gd name="T33" fmla="*/ 53 h 277"/>
                  <a:gd name="T34" fmla="*/ 63 w 251"/>
                  <a:gd name="T35" fmla="*/ 116 h 277"/>
                  <a:gd name="T36" fmla="*/ 27 w 251"/>
                  <a:gd name="T37" fmla="*/ 187 h 277"/>
                  <a:gd name="T38" fmla="*/ 18 w 251"/>
                  <a:gd name="T39" fmla="*/ 196 h 277"/>
                  <a:gd name="T40" fmla="*/ 18 w 251"/>
                  <a:gd name="T41" fmla="*/ 196 h 277"/>
                  <a:gd name="T42" fmla="*/ 0 w 251"/>
                  <a:gd name="T4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1" h="277">
                    <a:moveTo>
                      <a:pt x="0" y="277"/>
                    </a:moveTo>
                    <a:lnTo>
                      <a:pt x="18" y="277"/>
                    </a:lnTo>
                    <a:lnTo>
                      <a:pt x="36" y="196"/>
                    </a:lnTo>
                    <a:lnTo>
                      <a:pt x="27" y="196"/>
                    </a:lnTo>
                    <a:lnTo>
                      <a:pt x="36" y="205"/>
                    </a:lnTo>
                    <a:lnTo>
                      <a:pt x="72" y="134"/>
                    </a:lnTo>
                    <a:lnTo>
                      <a:pt x="126" y="71"/>
                    </a:lnTo>
                    <a:lnTo>
                      <a:pt x="206" y="36"/>
                    </a:lnTo>
                    <a:lnTo>
                      <a:pt x="233" y="27"/>
                    </a:lnTo>
                    <a:lnTo>
                      <a:pt x="224" y="18"/>
                    </a:lnTo>
                    <a:lnTo>
                      <a:pt x="224" y="27"/>
                    </a:lnTo>
                    <a:lnTo>
                      <a:pt x="251" y="18"/>
                    </a:lnTo>
                    <a:lnTo>
                      <a:pt x="251" y="0"/>
                    </a:lnTo>
                    <a:lnTo>
                      <a:pt x="233" y="9"/>
                    </a:lnTo>
                    <a:lnTo>
                      <a:pt x="224" y="9"/>
                    </a:lnTo>
                    <a:lnTo>
                      <a:pt x="197" y="18"/>
                    </a:lnTo>
                    <a:lnTo>
                      <a:pt x="117" y="53"/>
                    </a:lnTo>
                    <a:lnTo>
                      <a:pt x="63" y="116"/>
                    </a:lnTo>
                    <a:lnTo>
                      <a:pt x="27" y="187"/>
                    </a:lnTo>
                    <a:lnTo>
                      <a:pt x="18" y="196"/>
                    </a:lnTo>
                    <a:lnTo>
                      <a:pt x="18" y="196"/>
                    </a:lnTo>
                    <a:lnTo>
                      <a:pt x="0" y="277"/>
                    </a:lnTo>
                    <a:close/>
                  </a:path>
                </a:pathLst>
              </a:custGeom>
              <a:solidFill>
                <a:srgbClr val="000000"/>
              </a:solidFill>
              <a:ln w="9525">
                <a:solidFill>
                  <a:schemeClr val="tx2"/>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94" name="Rectangle 78"/>
              <p:cNvSpPr>
                <a:spLocks noChangeArrowheads="1"/>
              </p:cNvSpPr>
              <p:nvPr/>
            </p:nvSpPr>
            <p:spPr bwMode="auto">
              <a:xfrm>
                <a:off x="2596" y="2334"/>
                <a:ext cx="47"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i</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695" name="Rectangle 79"/>
              <p:cNvSpPr>
                <a:spLocks noChangeArrowheads="1"/>
              </p:cNvSpPr>
              <p:nvPr/>
            </p:nvSpPr>
            <p:spPr bwMode="auto">
              <a:xfrm>
                <a:off x="2629" y="2392"/>
                <a:ext cx="12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D</a:t>
                </a:r>
                <a:endParaRPr kumimoji="0" lang="en-US" altLang="zh-CN" sz="18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696" name="Rectangle 80"/>
              <p:cNvSpPr>
                <a:spLocks noChangeArrowheads="1"/>
              </p:cNvSpPr>
              <p:nvPr/>
            </p:nvSpPr>
            <p:spPr bwMode="auto">
              <a:xfrm>
                <a:off x="2744" y="2387"/>
                <a:ext cx="25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a:t>
                </a:r>
                <a:r>
                  <a:rPr kumimoji="0" lang="en-US" altLang="zh-CN" sz="14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mA</a:t>
                </a:r>
                <a:endParaRPr kumimoji="0" lang="en-US" altLang="zh-CN" sz="14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697" name="Rectangle 81"/>
              <p:cNvSpPr>
                <a:spLocks noChangeArrowheads="1"/>
              </p:cNvSpPr>
              <p:nvPr/>
            </p:nvSpPr>
            <p:spPr bwMode="auto">
              <a:xfrm>
                <a:off x="2932" y="2334"/>
                <a:ext cx="47"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20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698" name="Rectangle 82"/>
              <p:cNvSpPr>
                <a:spLocks noChangeArrowheads="1"/>
              </p:cNvSpPr>
              <p:nvPr/>
            </p:nvSpPr>
            <p:spPr bwMode="auto">
              <a:xfrm>
                <a:off x="2820" y="3838"/>
                <a:ext cx="168"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699" name="Rectangle 83"/>
              <p:cNvSpPr>
                <a:spLocks noChangeArrowheads="1"/>
              </p:cNvSpPr>
              <p:nvPr/>
            </p:nvSpPr>
            <p:spPr bwMode="auto">
              <a:xfrm>
                <a:off x="2844" y="3818"/>
                <a:ext cx="89"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3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O</a:t>
                </a:r>
                <a:endParaRPr kumimoji="0" lang="en-US" altLang="zh-CN" sz="12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0" name="Rectangle 84"/>
              <p:cNvSpPr>
                <a:spLocks noChangeArrowheads="1"/>
              </p:cNvSpPr>
              <p:nvPr/>
            </p:nvSpPr>
            <p:spPr bwMode="auto">
              <a:xfrm>
                <a:off x="2943" y="3818"/>
                <a:ext cx="3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3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2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1" name="Rectangle 85"/>
              <p:cNvSpPr>
                <a:spLocks noChangeArrowheads="1"/>
              </p:cNvSpPr>
              <p:nvPr/>
            </p:nvSpPr>
            <p:spPr bwMode="auto">
              <a:xfrm>
                <a:off x="4937" y="3954"/>
                <a:ext cx="392"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02" name="Rectangle 86"/>
              <p:cNvSpPr>
                <a:spLocks noChangeArrowheads="1"/>
              </p:cNvSpPr>
              <p:nvPr/>
            </p:nvSpPr>
            <p:spPr bwMode="auto">
              <a:xfrm>
                <a:off x="4948" y="3964"/>
                <a:ext cx="101"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1" u="none" strike="noStrike" kern="1200" cap="none" spc="0" normalizeH="0" baseline="0" noProof="0">
                    <a:ln>
                      <a:noFill/>
                    </a:ln>
                    <a:solidFill>
                      <a:srgbClr val="000066"/>
                    </a:solidFill>
                    <a:effectLst/>
                    <a:uLnTx/>
                    <a:uFillTx/>
                    <a:latin typeface="Bookman Old Style" panose="02050604050505020204" pitchFamily="18" charset="0"/>
                    <a:ea typeface="宋体" panose="02010600030101010101" pitchFamily="2" charset="-122"/>
                    <a:cs typeface="+mn-cs"/>
                  </a:rPr>
                  <a:t>v</a:t>
                </a:r>
                <a:endParaRPr kumimoji="0" lang="en-US" altLang="zh-CN" sz="20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3" name="Rectangle 87"/>
              <p:cNvSpPr>
                <a:spLocks noChangeArrowheads="1"/>
              </p:cNvSpPr>
              <p:nvPr/>
            </p:nvSpPr>
            <p:spPr bwMode="auto">
              <a:xfrm>
                <a:off x="5016" y="4022"/>
                <a:ext cx="186"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25000" noProof="0">
                    <a:ln>
                      <a:noFill/>
                    </a:ln>
                    <a:solidFill>
                      <a:srgbClr val="000066"/>
                    </a:solidFill>
                    <a:effectLst/>
                    <a:uLnTx/>
                    <a:uFillTx/>
                    <a:latin typeface="Times New Roman" panose="02020603050405020304" pitchFamily="18" charset="0"/>
                    <a:ea typeface="宋体" panose="02010600030101010101" pitchFamily="2" charset="-122"/>
                    <a:cs typeface="+mn-cs"/>
                  </a:rPr>
                  <a:t>  DS</a:t>
                </a:r>
              </a:p>
            </p:txBody>
          </p:sp>
          <p:sp>
            <p:nvSpPr>
              <p:cNvPr id="367704" name="Rectangle 88"/>
              <p:cNvSpPr>
                <a:spLocks noChangeArrowheads="1"/>
              </p:cNvSpPr>
              <p:nvPr/>
            </p:nvSpPr>
            <p:spPr bwMode="auto">
              <a:xfrm>
                <a:off x="5127" y="4022"/>
                <a:ext cx="4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20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5" name="Rectangle 89"/>
              <p:cNvSpPr>
                <a:spLocks noChangeArrowheads="1"/>
              </p:cNvSpPr>
              <p:nvPr/>
            </p:nvSpPr>
            <p:spPr bwMode="auto">
              <a:xfrm>
                <a:off x="5239" y="3974"/>
                <a:ext cx="237"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V</a:t>
                </a:r>
                <a:endParaRPr kumimoji="0" lang="en-US" altLang="zh-CN" sz="20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6" name="Rectangle 90"/>
              <p:cNvSpPr>
                <a:spLocks noChangeArrowheads="1"/>
              </p:cNvSpPr>
              <p:nvPr/>
            </p:nvSpPr>
            <p:spPr bwMode="auto">
              <a:xfrm>
                <a:off x="4769" y="3730"/>
                <a:ext cx="32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07" name="Rectangle 91"/>
              <p:cNvSpPr>
                <a:spLocks noChangeArrowheads="1"/>
              </p:cNvSpPr>
              <p:nvPr/>
            </p:nvSpPr>
            <p:spPr bwMode="auto">
              <a:xfrm>
                <a:off x="4803" y="3710"/>
                <a:ext cx="11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V</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8" name="Rectangle 92"/>
              <p:cNvSpPr>
                <a:spLocks noChangeArrowheads="1"/>
              </p:cNvSpPr>
              <p:nvPr/>
            </p:nvSpPr>
            <p:spPr bwMode="auto">
              <a:xfrm>
                <a:off x="4881" y="3799"/>
                <a:ext cx="31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GS1</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09" name="Rectangle 93"/>
              <p:cNvSpPr>
                <a:spLocks noChangeArrowheads="1"/>
              </p:cNvSpPr>
              <p:nvPr/>
            </p:nvSpPr>
            <p:spPr bwMode="auto">
              <a:xfrm>
                <a:off x="5037" y="3799"/>
                <a:ext cx="43"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0" name="Rectangle 94"/>
              <p:cNvSpPr>
                <a:spLocks noChangeArrowheads="1"/>
              </p:cNvSpPr>
              <p:nvPr/>
            </p:nvSpPr>
            <p:spPr bwMode="auto">
              <a:xfrm>
                <a:off x="4690" y="3476"/>
                <a:ext cx="30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11" name="Rectangle 95"/>
              <p:cNvSpPr>
                <a:spLocks noChangeArrowheads="1"/>
              </p:cNvSpPr>
              <p:nvPr/>
            </p:nvSpPr>
            <p:spPr bwMode="auto">
              <a:xfrm>
                <a:off x="4713" y="3459"/>
                <a:ext cx="11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V</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2" name="Rectangle 96"/>
              <p:cNvSpPr>
                <a:spLocks noChangeArrowheads="1"/>
              </p:cNvSpPr>
              <p:nvPr/>
            </p:nvSpPr>
            <p:spPr bwMode="auto">
              <a:xfrm>
                <a:off x="4791" y="3516"/>
                <a:ext cx="31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GS2</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3" name="Rectangle 97"/>
              <p:cNvSpPr>
                <a:spLocks noChangeArrowheads="1"/>
              </p:cNvSpPr>
              <p:nvPr/>
            </p:nvSpPr>
            <p:spPr bwMode="auto">
              <a:xfrm>
                <a:off x="4949" y="3516"/>
                <a:ext cx="4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4" name="Rectangle 98"/>
              <p:cNvSpPr>
                <a:spLocks noChangeArrowheads="1"/>
              </p:cNvSpPr>
              <p:nvPr/>
            </p:nvSpPr>
            <p:spPr bwMode="auto">
              <a:xfrm>
                <a:off x="4634" y="3177"/>
                <a:ext cx="29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15" name="Rectangle 99"/>
              <p:cNvSpPr>
                <a:spLocks noChangeArrowheads="1"/>
              </p:cNvSpPr>
              <p:nvPr/>
            </p:nvSpPr>
            <p:spPr bwMode="auto">
              <a:xfrm>
                <a:off x="4657" y="3156"/>
                <a:ext cx="113"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V</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6" name="Rectangle 100"/>
              <p:cNvSpPr>
                <a:spLocks noChangeArrowheads="1"/>
              </p:cNvSpPr>
              <p:nvPr/>
            </p:nvSpPr>
            <p:spPr bwMode="auto">
              <a:xfrm>
                <a:off x="4735" y="3215"/>
                <a:ext cx="312"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GS3</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7" name="Rectangle 101"/>
              <p:cNvSpPr>
                <a:spLocks noChangeArrowheads="1"/>
              </p:cNvSpPr>
              <p:nvPr/>
            </p:nvSpPr>
            <p:spPr bwMode="auto">
              <a:xfrm>
                <a:off x="4892" y="3215"/>
                <a:ext cx="42"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18" name="Rectangle 102"/>
              <p:cNvSpPr>
                <a:spLocks noChangeArrowheads="1"/>
              </p:cNvSpPr>
              <p:nvPr/>
            </p:nvSpPr>
            <p:spPr bwMode="auto">
              <a:xfrm>
                <a:off x="4556" y="2876"/>
                <a:ext cx="30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19" name="Rectangle 103"/>
              <p:cNvSpPr>
                <a:spLocks noChangeArrowheads="1"/>
              </p:cNvSpPr>
              <p:nvPr/>
            </p:nvSpPr>
            <p:spPr bwMode="auto">
              <a:xfrm>
                <a:off x="4579" y="2855"/>
                <a:ext cx="113"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1"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V</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20" name="Rectangle 104"/>
              <p:cNvSpPr>
                <a:spLocks noChangeArrowheads="1"/>
              </p:cNvSpPr>
              <p:nvPr/>
            </p:nvSpPr>
            <p:spPr bwMode="auto">
              <a:xfrm>
                <a:off x="4657" y="2915"/>
                <a:ext cx="31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GS4</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21" name="Rectangle 105"/>
              <p:cNvSpPr>
                <a:spLocks noChangeArrowheads="1"/>
              </p:cNvSpPr>
              <p:nvPr/>
            </p:nvSpPr>
            <p:spPr bwMode="auto">
              <a:xfrm>
                <a:off x="4814" y="2915"/>
                <a:ext cx="42"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8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22" name="Rectangle 106"/>
              <p:cNvSpPr>
                <a:spLocks noChangeArrowheads="1"/>
              </p:cNvSpPr>
              <p:nvPr/>
            </p:nvSpPr>
            <p:spPr bwMode="auto">
              <a:xfrm>
                <a:off x="3648" y="2712"/>
                <a:ext cx="784"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23" name="Rectangle 107"/>
              <p:cNvSpPr>
                <a:spLocks noChangeArrowheads="1"/>
              </p:cNvSpPr>
              <p:nvPr/>
            </p:nvSpPr>
            <p:spPr bwMode="auto">
              <a:xfrm>
                <a:off x="3787" y="3339"/>
                <a:ext cx="57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a:ln>
                      <a:noFill/>
                    </a:ln>
                    <a:solidFill>
                      <a:srgbClr val="000066"/>
                    </a:solidFill>
                    <a:effectLst/>
                    <a:uLnTx/>
                    <a:uFillTx/>
                    <a:latin typeface="宋体" panose="02010600030101010101" pitchFamily="2" charset="-122"/>
                    <a:ea typeface="楷体_GB2312" pitchFamily="1" charset="-122"/>
                    <a:cs typeface="+mn-cs"/>
                  </a:rPr>
                  <a:t>饱和区</a:t>
                </a:r>
                <a:endParaRPr kumimoji="0" lang="zh-CN" altLang="en-US" sz="2000" b="1" i="0" u="none" strike="noStrike" kern="1200" cap="none" spc="0" normalizeH="0" baseline="0" noProof="0">
                  <a:ln>
                    <a:noFill/>
                  </a:ln>
                  <a:solidFill>
                    <a:srgbClr val="000066"/>
                  </a:solidFill>
                  <a:effectLst/>
                  <a:uLnTx/>
                  <a:uFillTx/>
                  <a:latin typeface="Tahoma" panose="020B0604030504040204" pitchFamily="34" charset="0"/>
                  <a:ea typeface="楷体_GB2312" pitchFamily="1" charset="-122"/>
                  <a:cs typeface="+mn-cs"/>
                </a:endParaRPr>
              </a:p>
            </p:txBody>
          </p:sp>
          <p:sp>
            <p:nvSpPr>
              <p:cNvPr id="367724" name="Rectangle 108"/>
              <p:cNvSpPr>
                <a:spLocks noChangeArrowheads="1"/>
              </p:cNvSpPr>
              <p:nvPr/>
            </p:nvSpPr>
            <p:spPr bwMode="auto">
              <a:xfrm>
                <a:off x="4232" y="2916"/>
                <a:ext cx="21"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9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2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25" name="Rectangle 109"/>
              <p:cNvSpPr>
                <a:spLocks noChangeArrowheads="1"/>
              </p:cNvSpPr>
              <p:nvPr/>
            </p:nvSpPr>
            <p:spPr bwMode="auto">
              <a:xfrm>
                <a:off x="2977" y="2411"/>
                <a:ext cx="873"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26" name="Rectangle 110"/>
              <p:cNvSpPr>
                <a:spLocks noChangeArrowheads="1"/>
              </p:cNvSpPr>
              <p:nvPr/>
            </p:nvSpPr>
            <p:spPr bwMode="auto">
              <a:xfrm>
                <a:off x="3016" y="2477"/>
                <a:ext cx="951"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可变电阻区</a:t>
                </a:r>
              </a:p>
            </p:txBody>
          </p:sp>
          <p:sp>
            <p:nvSpPr>
              <p:cNvPr id="367727" name="Rectangle 111"/>
              <p:cNvSpPr>
                <a:spLocks noChangeArrowheads="1"/>
              </p:cNvSpPr>
              <p:nvPr/>
            </p:nvSpPr>
            <p:spPr bwMode="auto">
              <a:xfrm>
                <a:off x="3738" y="2625"/>
                <a:ext cx="19" cy="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800" b="1"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rPr>
                  <a:t> </a:t>
                </a:r>
                <a:endParaRPr kumimoji="0" lang="en-US" altLang="zh-CN" sz="1200" b="1" i="0" u="none" strike="noStrike" kern="1200" cap="none" spc="0" normalizeH="0" baseline="0" noProof="0">
                  <a:ln>
                    <a:noFill/>
                  </a:ln>
                  <a:solidFill>
                    <a:srgbClr val="000066"/>
                  </a:solidFill>
                  <a:effectLst/>
                  <a:uLnTx/>
                  <a:uFillTx/>
                  <a:latin typeface="Tahoma" panose="020B0604030504040204" pitchFamily="34" charset="0"/>
                  <a:ea typeface="宋体" panose="02010600030101010101" pitchFamily="2" charset="-122"/>
                  <a:cs typeface="+mn-cs"/>
                </a:endParaRPr>
              </a:p>
            </p:txBody>
          </p:sp>
          <p:sp>
            <p:nvSpPr>
              <p:cNvPr id="367728" name="Rectangle 112"/>
              <p:cNvSpPr>
                <a:spLocks noChangeArrowheads="1"/>
              </p:cNvSpPr>
              <p:nvPr/>
            </p:nvSpPr>
            <p:spPr bwMode="auto">
              <a:xfrm>
                <a:off x="3682" y="3052"/>
                <a:ext cx="818"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29" name="Rectangle 113"/>
              <p:cNvSpPr>
                <a:spLocks noChangeArrowheads="1"/>
              </p:cNvSpPr>
              <p:nvPr/>
            </p:nvSpPr>
            <p:spPr bwMode="auto">
              <a:xfrm>
                <a:off x="3696" y="3974"/>
                <a:ext cx="57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a:ln>
                      <a:noFill/>
                    </a:ln>
                    <a:solidFill>
                      <a:srgbClr val="000066"/>
                    </a:solidFill>
                    <a:effectLst/>
                    <a:uLnTx/>
                    <a:uFillTx/>
                    <a:latin typeface="宋体" panose="02010600030101010101" pitchFamily="2" charset="-122"/>
                    <a:ea typeface="楷体_GB2312" pitchFamily="1" charset="-122"/>
                    <a:cs typeface="+mn-cs"/>
                  </a:rPr>
                  <a:t>截止区</a:t>
                </a:r>
                <a:endParaRPr kumimoji="0" lang="zh-CN" altLang="en-US" sz="2000" b="1" i="0" u="none" strike="noStrike" kern="1200" cap="none" spc="0" normalizeH="0" baseline="0" noProof="0">
                  <a:ln>
                    <a:noFill/>
                  </a:ln>
                  <a:solidFill>
                    <a:srgbClr val="000066"/>
                  </a:solidFill>
                  <a:effectLst/>
                  <a:uLnTx/>
                  <a:uFillTx/>
                  <a:latin typeface="Tahoma" panose="020B0604030504040204" pitchFamily="34" charset="0"/>
                  <a:ea typeface="楷体_GB2312" pitchFamily="1" charset="-122"/>
                  <a:cs typeface="+mn-cs"/>
                </a:endParaRPr>
              </a:p>
            </p:txBody>
          </p:sp>
        </p:grpSp>
        <p:grpSp>
          <p:nvGrpSpPr>
            <p:cNvPr id="367730" name="Group 114"/>
            <p:cNvGrpSpPr>
              <a:grpSpLocks/>
            </p:cNvGrpSpPr>
            <p:nvPr/>
          </p:nvGrpSpPr>
          <p:grpSpPr bwMode="auto">
            <a:xfrm>
              <a:off x="1552" y="1451"/>
              <a:ext cx="1522" cy="1132"/>
              <a:chOff x="3016" y="618"/>
              <a:chExt cx="1647" cy="1591"/>
            </a:xfrm>
          </p:grpSpPr>
          <p:sp>
            <p:nvSpPr>
              <p:cNvPr id="367731" name="AutoShape 115"/>
              <p:cNvSpPr>
                <a:spLocks noChangeAspect="1" noChangeArrowheads="1" noTextEdit="1"/>
              </p:cNvSpPr>
              <p:nvPr/>
            </p:nvSpPr>
            <p:spPr bwMode="auto">
              <a:xfrm>
                <a:off x="3016" y="618"/>
                <a:ext cx="1633" cy="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32" name="Rectangle 116"/>
              <p:cNvSpPr>
                <a:spLocks noChangeArrowheads="1"/>
              </p:cNvSpPr>
              <p:nvPr/>
            </p:nvSpPr>
            <p:spPr bwMode="auto">
              <a:xfrm>
                <a:off x="3675" y="1391"/>
                <a:ext cx="215"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33" name="Rectangle 117"/>
              <p:cNvSpPr>
                <a:spLocks noChangeArrowheads="1"/>
              </p:cNvSpPr>
              <p:nvPr/>
            </p:nvSpPr>
            <p:spPr bwMode="auto">
              <a:xfrm>
                <a:off x="3732" y="1425"/>
                <a:ext cx="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34" name="Rectangle 118"/>
              <p:cNvSpPr>
                <a:spLocks noChangeArrowheads="1"/>
              </p:cNvSpPr>
              <p:nvPr/>
            </p:nvSpPr>
            <p:spPr bwMode="auto">
              <a:xfrm>
                <a:off x="3818" y="1425"/>
                <a:ext cx="3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7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35" name="Rectangle 119"/>
              <p:cNvSpPr>
                <a:spLocks noChangeArrowheads="1"/>
              </p:cNvSpPr>
              <p:nvPr/>
            </p:nvSpPr>
            <p:spPr bwMode="auto">
              <a:xfrm>
                <a:off x="4320" y="1391"/>
                <a:ext cx="343"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36" name="Rectangle 120"/>
              <p:cNvSpPr>
                <a:spLocks noChangeArrowheads="1"/>
              </p:cNvSpPr>
              <p:nvPr/>
            </p:nvSpPr>
            <p:spPr bwMode="auto">
              <a:xfrm>
                <a:off x="4391" y="1414"/>
                <a:ext cx="87"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0" i="1" u="none" strike="noStrike" kern="1200" cap="none" spc="0" normalizeH="0" baseline="0" noProof="0">
                    <a:ln>
                      <a:noFill/>
                    </a:ln>
                    <a:solidFill>
                      <a:srgbClr val="000000"/>
                    </a:solidFill>
                    <a:effectLst/>
                    <a:uLnTx/>
                    <a:uFillTx/>
                    <a:latin typeface="Book Antiqua" panose="02040602050305030304" pitchFamily="18" charset="0"/>
                    <a:ea typeface="宋体" panose="02010600030101010101" pitchFamily="2" charset="-122"/>
                    <a:cs typeface="+mn-cs"/>
                  </a:rPr>
                  <a:t>v</a:t>
                </a:r>
                <a:endParaRPr kumimoji="0" lang="en-US" altLang="zh-CN" sz="20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37" name="Rectangle 121"/>
              <p:cNvSpPr>
                <a:spLocks noChangeArrowheads="1"/>
              </p:cNvSpPr>
              <p:nvPr/>
            </p:nvSpPr>
            <p:spPr bwMode="auto">
              <a:xfrm>
                <a:off x="4477" y="1491"/>
                <a:ext cx="73"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1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O</a:t>
                </a:r>
                <a:endParaRPr kumimoji="0" lang="en-US" altLang="zh-CN" sz="12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38" name="Rectangle 122"/>
              <p:cNvSpPr>
                <a:spLocks noChangeArrowheads="1"/>
              </p:cNvSpPr>
              <p:nvPr/>
            </p:nvSpPr>
            <p:spPr bwMode="auto">
              <a:xfrm>
                <a:off x="4563" y="1425"/>
                <a:ext cx="3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700" b="0"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39" name="Rectangle 123"/>
              <p:cNvSpPr>
                <a:spLocks noChangeArrowheads="1"/>
              </p:cNvSpPr>
              <p:nvPr/>
            </p:nvSpPr>
            <p:spPr bwMode="auto">
              <a:xfrm>
                <a:off x="4004" y="1060"/>
                <a:ext cx="34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40" name="Rectangle 124"/>
              <p:cNvSpPr>
                <a:spLocks noChangeArrowheads="1"/>
              </p:cNvSpPr>
              <p:nvPr/>
            </p:nvSpPr>
            <p:spPr bwMode="auto">
              <a:xfrm>
                <a:off x="4089" y="1093"/>
                <a:ext cx="116"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endParaRPr kumimoji="0" lang="en-US" altLang="zh-CN" sz="20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1" name="Rectangle 125"/>
              <p:cNvSpPr>
                <a:spLocks noChangeArrowheads="1"/>
              </p:cNvSpPr>
              <p:nvPr/>
            </p:nvSpPr>
            <p:spPr bwMode="auto">
              <a:xfrm>
                <a:off x="4191" y="1159"/>
                <a:ext cx="87"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d</a:t>
                </a:r>
                <a:endParaRPr kumimoji="0" lang="en-US" altLang="zh-CN" sz="20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2" name="Rectangle 126"/>
              <p:cNvSpPr>
                <a:spLocks noChangeArrowheads="1"/>
              </p:cNvSpPr>
              <p:nvPr/>
            </p:nvSpPr>
            <p:spPr bwMode="auto">
              <a:xfrm>
                <a:off x="4247" y="1093"/>
                <a:ext cx="3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700" b="0"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3" name="Rectangle 127"/>
              <p:cNvSpPr>
                <a:spLocks noChangeArrowheads="1"/>
              </p:cNvSpPr>
              <p:nvPr/>
            </p:nvSpPr>
            <p:spPr bwMode="auto">
              <a:xfrm>
                <a:off x="3961" y="618"/>
                <a:ext cx="34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44" name="Rectangle 128"/>
              <p:cNvSpPr>
                <a:spLocks noChangeArrowheads="1"/>
              </p:cNvSpPr>
              <p:nvPr/>
            </p:nvSpPr>
            <p:spPr bwMode="auto">
              <a:xfrm>
                <a:off x="3990" y="650"/>
                <a:ext cx="116"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V</a:t>
                </a:r>
                <a:endParaRPr kumimoji="0" lang="en-US" altLang="zh-CN" sz="20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5" name="Rectangle 129"/>
              <p:cNvSpPr>
                <a:spLocks noChangeArrowheads="1"/>
              </p:cNvSpPr>
              <p:nvPr/>
            </p:nvSpPr>
            <p:spPr bwMode="auto">
              <a:xfrm>
                <a:off x="4089" y="716"/>
                <a:ext cx="200"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DD</a:t>
                </a:r>
                <a:endParaRPr kumimoji="0" lang="en-US" altLang="zh-CN" sz="16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6" name="Rectangle 130"/>
              <p:cNvSpPr>
                <a:spLocks noChangeArrowheads="1"/>
              </p:cNvSpPr>
              <p:nvPr/>
            </p:nvSpPr>
            <p:spPr bwMode="auto">
              <a:xfrm>
                <a:off x="4262" y="650"/>
                <a:ext cx="3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700" b="0"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7" name="Rectangle 131"/>
              <p:cNvSpPr>
                <a:spLocks noChangeArrowheads="1"/>
              </p:cNvSpPr>
              <p:nvPr/>
            </p:nvSpPr>
            <p:spPr bwMode="auto">
              <a:xfrm>
                <a:off x="3016" y="1800"/>
                <a:ext cx="34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48" name="Rectangle 132"/>
              <p:cNvSpPr>
                <a:spLocks noChangeArrowheads="1"/>
              </p:cNvSpPr>
              <p:nvPr/>
            </p:nvSpPr>
            <p:spPr bwMode="auto">
              <a:xfrm>
                <a:off x="3116" y="1822"/>
                <a:ext cx="115"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1" u="none" strike="noStrike" kern="1200" cap="none" spc="0" normalizeH="0" baseline="0" noProof="0">
                    <a:ln>
                      <a:noFill/>
                    </a:ln>
                    <a:solidFill>
                      <a:srgbClr val="000000"/>
                    </a:solidFill>
                    <a:effectLst/>
                    <a:uLnTx/>
                    <a:uFillTx/>
                    <a:latin typeface="Book Antiqua" panose="02040602050305030304" pitchFamily="18" charset="0"/>
                    <a:ea typeface="宋体" panose="02010600030101010101" pitchFamily="2" charset="-122"/>
                    <a:cs typeface="+mn-cs"/>
                  </a:rPr>
                  <a:t>v</a:t>
                </a:r>
                <a:endParaRPr kumimoji="0" lang="en-US" altLang="zh-CN" sz="24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49" name="Rectangle 133"/>
              <p:cNvSpPr>
                <a:spLocks noChangeArrowheads="1"/>
              </p:cNvSpPr>
              <p:nvPr/>
            </p:nvSpPr>
            <p:spPr bwMode="auto">
              <a:xfrm>
                <a:off x="3243" y="1934"/>
                <a:ext cx="40"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I</a:t>
                </a:r>
                <a:endParaRPr kumimoji="0" lang="en-US" altLang="zh-CN" sz="1200" b="1"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50" name="Rectangle 134"/>
              <p:cNvSpPr>
                <a:spLocks noChangeArrowheads="1"/>
              </p:cNvSpPr>
              <p:nvPr/>
            </p:nvSpPr>
            <p:spPr bwMode="auto">
              <a:xfrm>
                <a:off x="3918" y="1878"/>
                <a:ext cx="25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51" name="Rectangle 135"/>
              <p:cNvSpPr>
                <a:spLocks noChangeArrowheads="1"/>
              </p:cNvSpPr>
              <p:nvPr/>
            </p:nvSpPr>
            <p:spPr bwMode="auto">
              <a:xfrm>
                <a:off x="3990" y="1911"/>
                <a:ext cx="1"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52" name="Rectangle 136"/>
              <p:cNvSpPr>
                <a:spLocks noChangeArrowheads="1"/>
              </p:cNvSpPr>
              <p:nvPr/>
            </p:nvSpPr>
            <p:spPr bwMode="auto">
              <a:xfrm>
                <a:off x="4062" y="1911"/>
                <a:ext cx="3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7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53" name="Rectangle 137"/>
              <p:cNvSpPr>
                <a:spLocks noChangeArrowheads="1"/>
              </p:cNvSpPr>
              <p:nvPr/>
            </p:nvSpPr>
            <p:spPr bwMode="auto">
              <a:xfrm>
                <a:off x="3374" y="1690"/>
                <a:ext cx="344" cy="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54" name="Rectangle 138"/>
              <p:cNvSpPr>
                <a:spLocks noChangeArrowheads="1"/>
              </p:cNvSpPr>
              <p:nvPr/>
            </p:nvSpPr>
            <p:spPr bwMode="auto">
              <a:xfrm>
                <a:off x="3503" y="1723"/>
                <a:ext cx="1"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55" name="Rectangle 139"/>
              <p:cNvSpPr>
                <a:spLocks noChangeArrowheads="1"/>
              </p:cNvSpPr>
              <p:nvPr/>
            </p:nvSpPr>
            <p:spPr bwMode="auto">
              <a:xfrm>
                <a:off x="3575" y="1723"/>
                <a:ext cx="3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7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56" name="Rectangle 140"/>
              <p:cNvSpPr>
                <a:spLocks noChangeArrowheads="1"/>
              </p:cNvSpPr>
              <p:nvPr/>
            </p:nvSpPr>
            <p:spPr bwMode="auto">
              <a:xfrm>
                <a:off x="3016" y="650"/>
                <a:ext cx="41"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9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0" lang="en-US"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57" name="Line 141"/>
              <p:cNvSpPr>
                <a:spLocks noChangeShapeType="1"/>
              </p:cNvSpPr>
              <p:nvPr/>
            </p:nvSpPr>
            <p:spPr bwMode="auto">
              <a:xfrm>
                <a:off x="3933" y="850"/>
                <a:ext cx="1" cy="928"/>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58" name="Line 142"/>
              <p:cNvSpPr>
                <a:spLocks noChangeShapeType="1"/>
              </p:cNvSpPr>
              <p:nvPr/>
            </p:nvSpPr>
            <p:spPr bwMode="auto">
              <a:xfrm flipV="1">
                <a:off x="3918" y="1855"/>
                <a:ext cx="1" cy="321"/>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59" name="Rectangle 143"/>
              <p:cNvSpPr>
                <a:spLocks noChangeArrowheads="1"/>
              </p:cNvSpPr>
              <p:nvPr/>
            </p:nvSpPr>
            <p:spPr bwMode="auto">
              <a:xfrm>
                <a:off x="3818" y="2165"/>
                <a:ext cx="229" cy="22"/>
              </a:xfrm>
              <a:prstGeom prst="rect">
                <a:avLst/>
              </a:prstGeom>
              <a:solidFill>
                <a:srgbClr val="000000"/>
              </a:solidFill>
              <a:ln w="9525">
                <a:solidFill>
                  <a:schemeClr val="tx2"/>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0" name="Line 144"/>
              <p:cNvSpPr>
                <a:spLocks noChangeShapeType="1"/>
              </p:cNvSpPr>
              <p:nvPr/>
            </p:nvSpPr>
            <p:spPr bwMode="auto">
              <a:xfrm>
                <a:off x="3933" y="1502"/>
                <a:ext cx="372" cy="1"/>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1" name="Line 145"/>
              <p:cNvSpPr>
                <a:spLocks noChangeShapeType="1"/>
              </p:cNvSpPr>
              <p:nvPr/>
            </p:nvSpPr>
            <p:spPr bwMode="auto">
              <a:xfrm>
                <a:off x="3761" y="1922"/>
                <a:ext cx="157"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2" name="Line 146"/>
              <p:cNvSpPr>
                <a:spLocks noChangeShapeType="1"/>
              </p:cNvSpPr>
              <p:nvPr/>
            </p:nvSpPr>
            <p:spPr bwMode="auto">
              <a:xfrm>
                <a:off x="3761" y="1778"/>
                <a:ext cx="172"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3" name="Line 147"/>
              <p:cNvSpPr>
                <a:spLocks noChangeShapeType="1"/>
              </p:cNvSpPr>
              <p:nvPr/>
            </p:nvSpPr>
            <p:spPr bwMode="auto">
              <a:xfrm flipH="1">
                <a:off x="3861" y="1844"/>
                <a:ext cx="57"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4" name="Rectangle 148"/>
              <p:cNvSpPr>
                <a:spLocks noChangeArrowheads="1"/>
              </p:cNvSpPr>
              <p:nvPr/>
            </p:nvSpPr>
            <p:spPr bwMode="auto">
              <a:xfrm>
                <a:off x="3747" y="1745"/>
                <a:ext cx="28" cy="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zh-CN" sz="1200" b="0" i="0" u="none" strike="noStrike" kern="1200" cap="none" spc="0" normalizeH="0" baseline="0" noProof="0">
                  <a:ln>
                    <a:noFill/>
                  </a:ln>
                  <a:solidFill>
                    <a:srgbClr val="000000"/>
                  </a:solidFill>
                  <a:effectLst/>
                  <a:uLnTx/>
                  <a:uFillTx/>
                  <a:latin typeface="Tahoma" panose="020B0604030504040204" pitchFamily="34" charset="0"/>
                  <a:ea typeface="宋体" panose="02010600030101010101" pitchFamily="2" charset="-122"/>
                  <a:cs typeface="+mn-cs"/>
                </a:endParaRPr>
              </a:p>
            </p:txBody>
          </p:sp>
          <p:sp>
            <p:nvSpPr>
              <p:cNvPr id="367765" name="Line 149"/>
              <p:cNvSpPr>
                <a:spLocks noChangeShapeType="1"/>
              </p:cNvSpPr>
              <p:nvPr/>
            </p:nvSpPr>
            <p:spPr bwMode="auto">
              <a:xfrm>
                <a:off x="3704" y="850"/>
                <a:ext cx="472" cy="1"/>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6" name="Line 150"/>
              <p:cNvSpPr>
                <a:spLocks noChangeShapeType="1"/>
              </p:cNvSpPr>
              <p:nvPr/>
            </p:nvSpPr>
            <p:spPr bwMode="auto">
              <a:xfrm>
                <a:off x="3317" y="1944"/>
                <a:ext cx="358" cy="1"/>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7" name="Rectangle 151"/>
              <p:cNvSpPr>
                <a:spLocks noChangeArrowheads="1"/>
              </p:cNvSpPr>
              <p:nvPr/>
            </p:nvSpPr>
            <p:spPr bwMode="auto">
              <a:xfrm>
                <a:off x="3875" y="1060"/>
                <a:ext cx="115" cy="232"/>
              </a:xfrm>
              <a:prstGeom prst="rect">
                <a:avLst/>
              </a:prstGeom>
              <a:solidFill>
                <a:srgbClr val="FFFFFF"/>
              </a:solidFill>
              <a:ln w="46038">
                <a:solidFill>
                  <a:schemeClr val="tx2"/>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8" name="Oval 152"/>
              <p:cNvSpPr>
                <a:spLocks noChangeArrowheads="1"/>
              </p:cNvSpPr>
              <p:nvPr/>
            </p:nvSpPr>
            <p:spPr bwMode="auto">
              <a:xfrm>
                <a:off x="3904" y="839"/>
                <a:ext cx="57" cy="44"/>
              </a:xfrm>
              <a:prstGeom prst="ellipse">
                <a:avLst/>
              </a:prstGeom>
              <a:solidFill>
                <a:srgbClr val="000000"/>
              </a:solidFill>
              <a:ln w="22225">
                <a:solidFill>
                  <a:srgbClr val="000000"/>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69" name="Oval 153"/>
              <p:cNvSpPr>
                <a:spLocks noChangeArrowheads="1"/>
              </p:cNvSpPr>
              <p:nvPr/>
            </p:nvSpPr>
            <p:spPr bwMode="auto">
              <a:xfrm>
                <a:off x="3890" y="1900"/>
                <a:ext cx="57" cy="44"/>
              </a:xfrm>
              <a:prstGeom prst="ellipse">
                <a:avLst/>
              </a:prstGeom>
              <a:solidFill>
                <a:srgbClr val="000000"/>
              </a:solidFill>
              <a:ln w="22225">
                <a:solidFill>
                  <a:srgbClr val="000000"/>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70" name="Oval 154"/>
              <p:cNvSpPr>
                <a:spLocks noChangeArrowheads="1"/>
              </p:cNvSpPr>
              <p:nvPr/>
            </p:nvSpPr>
            <p:spPr bwMode="auto">
              <a:xfrm>
                <a:off x="3904" y="1480"/>
                <a:ext cx="57" cy="44"/>
              </a:xfrm>
              <a:prstGeom prst="ellipse">
                <a:avLst/>
              </a:prstGeom>
              <a:solidFill>
                <a:srgbClr val="000000"/>
              </a:solidFill>
              <a:ln w="22225">
                <a:solidFill>
                  <a:srgbClr val="000000"/>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71" name="Rectangle 155"/>
              <p:cNvSpPr>
                <a:spLocks noChangeArrowheads="1"/>
              </p:cNvSpPr>
              <p:nvPr/>
            </p:nvSpPr>
            <p:spPr bwMode="auto">
              <a:xfrm>
                <a:off x="3747" y="1822"/>
                <a:ext cx="28" cy="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72" name="Rectangle 156"/>
              <p:cNvSpPr>
                <a:spLocks noChangeArrowheads="1"/>
              </p:cNvSpPr>
              <p:nvPr/>
            </p:nvSpPr>
            <p:spPr bwMode="auto">
              <a:xfrm>
                <a:off x="3747" y="1889"/>
                <a:ext cx="28" cy="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73" name="Freeform 157"/>
              <p:cNvSpPr>
                <a:spLocks/>
              </p:cNvSpPr>
              <p:nvPr/>
            </p:nvSpPr>
            <p:spPr bwMode="auto">
              <a:xfrm>
                <a:off x="3775" y="1833"/>
                <a:ext cx="100" cy="33"/>
              </a:xfrm>
              <a:custGeom>
                <a:avLst/>
                <a:gdLst>
                  <a:gd name="T0" fmla="*/ 100 w 100"/>
                  <a:gd name="T1" fmla="*/ 33 h 33"/>
                  <a:gd name="T2" fmla="*/ 100 w 100"/>
                  <a:gd name="T3" fmla="*/ 0 h 33"/>
                  <a:gd name="T4" fmla="*/ 0 w 100"/>
                  <a:gd name="T5" fmla="*/ 11 h 33"/>
                  <a:gd name="T6" fmla="*/ 100 w 100"/>
                  <a:gd name="T7" fmla="*/ 33 h 33"/>
                </a:gdLst>
                <a:ahLst/>
                <a:cxnLst>
                  <a:cxn ang="0">
                    <a:pos x="T0" y="T1"/>
                  </a:cxn>
                  <a:cxn ang="0">
                    <a:pos x="T2" y="T3"/>
                  </a:cxn>
                  <a:cxn ang="0">
                    <a:pos x="T4" y="T5"/>
                  </a:cxn>
                  <a:cxn ang="0">
                    <a:pos x="T6" y="T7"/>
                  </a:cxn>
                </a:cxnLst>
                <a:rect l="0" t="0" r="r" b="b"/>
                <a:pathLst>
                  <a:path w="100" h="33">
                    <a:moveTo>
                      <a:pt x="100" y="33"/>
                    </a:moveTo>
                    <a:lnTo>
                      <a:pt x="100" y="0"/>
                    </a:lnTo>
                    <a:lnTo>
                      <a:pt x="0" y="11"/>
                    </a:lnTo>
                    <a:lnTo>
                      <a:pt x="100" y="33"/>
                    </a:lnTo>
                    <a:close/>
                  </a:path>
                </a:pathLst>
              </a:custGeom>
              <a:solidFill>
                <a:srgbClr val="000000"/>
              </a:solidFill>
              <a:ln w="22225">
                <a:solidFill>
                  <a:schemeClr val="tx2"/>
                </a:solidFill>
                <a:prstDash val="solid"/>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67774" name="Rectangle 158"/>
              <p:cNvSpPr>
                <a:spLocks noChangeArrowheads="1"/>
              </p:cNvSpPr>
              <p:nvPr/>
            </p:nvSpPr>
            <p:spPr bwMode="auto">
              <a:xfrm>
                <a:off x="3661" y="1745"/>
                <a:ext cx="28" cy="199"/>
              </a:xfrm>
              <a:prstGeom prst="rect">
                <a:avLst/>
              </a:prstGeom>
              <a:solidFill>
                <a:srgbClr val="000000"/>
              </a:solidFill>
              <a:ln w="9525">
                <a:solidFill>
                  <a:schemeClr val="tx2"/>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grpSp>
      <p:grpSp>
        <p:nvGrpSpPr>
          <p:cNvPr id="367775" name="Group 159"/>
          <p:cNvGrpSpPr>
            <a:grpSpLocks/>
          </p:cNvGrpSpPr>
          <p:nvPr/>
        </p:nvGrpSpPr>
        <p:grpSpPr bwMode="auto">
          <a:xfrm>
            <a:off x="5027613" y="2017713"/>
            <a:ext cx="3649662" cy="3154362"/>
            <a:chOff x="3061" y="1547"/>
            <a:chExt cx="2299" cy="1987"/>
          </a:xfrm>
        </p:grpSpPr>
        <p:sp>
          <p:nvSpPr>
            <p:cNvPr id="367776" name="Rectangle 160"/>
            <p:cNvSpPr>
              <a:spLocks noChangeArrowheads="1"/>
            </p:cNvSpPr>
            <p:nvPr/>
          </p:nvSpPr>
          <p:spPr bwMode="auto">
            <a:xfrm flipV="1">
              <a:off x="3061" y="1547"/>
              <a:ext cx="2299" cy="1987"/>
            </a:xfrm>
            <a:prstGeom prst="rect">
              <a:avLst/>
            </a:prstGeom>
            <a:solidFill>
              <a:schemeClr val="bg1"/>
            </a:solidFill>
            <a:ln w="28575">
              <a:solidFill>
                <a:srgbClr val="00CC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10800" rIns="18000" bIns="1080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aphicFrame>
          <p:nvGraphicFramePr>
            <p:cNvPr id="367777" name="Object 161"/>
            <p:cNvGraphicFramePr>
              <a:graphicFrameLocks noChangeAspect="1"/>
            </p:cNvGraphicFramePr>
            <p:nvPr/>
          </p:nvGraphicFramePr>
          <p:xfrm>
            <a:off x="3094" y="1896"/>
            <a:ext cx="1805" cy="1558"/>
          </p:xfrm>
          <a:graphic>
            <a:graphicData uri="http://schemas.openxmlformats.org/presentationml/2006/ole">
              <mc:AlternateContent xmlns:mc="http://schemas.openxmlformats.org/markup-compatibility/2006">
                <mc:Choice xmlns:v="urn:schemas-microsoft-com:vml" Requires="v">
                  <p:oleObj spid="_x0000_s18440" name="图片" r:id="rId5" imgW="2552760" imgH="1962000" progId="Word.Picture.8">
                    <p:embed/>
                  </p:oleObj>
                </mc:Choice>
                <mc:Fallback>
                  <p:oleObj name="图片" r:id="rId5" imgW="2552760" imgH="1962000" progId="Word.Picture.8">
                    <p:embed/>
                    <p:pic>
                      <p:nvPicPr>
                        <p:cNvPr id="367777" name="Object 1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4" y="1896"/>
                          <a:ext cx="1805" cy="1558"/>
                        </a:xfrm>
                        <a:prstGeom prst="rect">
                          <a:avLst/>
                        </a:prstGeom>
                        <a:solidFill>
                          <a:schemeClr val="bg1"/>
                        </a:solidFill>
                      </p:spPr>
                    </p:pic>
                  </p:oleObj>
                </mc:Fallback>
              </mc:AlternateContent>
            </a:graphicData>
          </a:graphic>
        </p:graphicFrame>
        <p:graphicFrame>
          <p:nvGraphicFramePr>
            <p:cNvPr id="367778" name="Object 162"/>
            <p:cNvGraphicFramePr>
              <a:graphicFrameLocks noChangeAspect="1"/>
            </p:cNvGraphicFramePr>
            <p:nvPr/>
          </p:nvGraphicFramePr>
          <p:xfrm>
            <a:off x="4357" y="1584"/>
            <a:ext cx="979" cy="1061"/>
          </p:xfrm>
          <a:graphic>
            <a:graphicData uri="http://schemas.openxmlformats.org/presentationml/2006/ole">
              <mc:AlternateContent xmlns:mc="http://schemas.openxmlformats.org/markup-compatibility/2006">
                <mc:Choice xmlns:v="urn:schemas-microsoft-com:vml" Requires="v">
                  <p:oleObj spid="_x0000_s18441" name="图片" r:id="rId7" imgW="1924200" imgH="1828800" progId="Word.Picture.8">
                    <p:embed/>
                  </p:oleObj>
                </mc:Choice>
                <mc:Fallback>
                  <p:oleObj name="图片" r:id="rId7" imgW="1924200" imgH="1828800" progId="Word.Picture.8">
                    <p:embed/>
                    <p:pic>
                      <p:nvPicPr>
                        <p:cNvPr id="367778" name="Object 162"/>
                        <p:cNvPicPr>
                          <a:picLocks noChangeAspect="1" noChangeArrowheads="1"/>
                        </p:cNvPicPr>
                        <p:nvPr/>
                      </p:nvPicPr>
                      <p:blipFill>
                        <a:blip r:embed="rId8">
                          <a:extLst>
                            <a:ext uri="{28A0092B-C50C-407E-A947-70E740481C1C}">
                              <a14:useLocalDpi xmlns:a14="http://schemas.microsoft.com/office/drawing/2010/main" val="0"/>
                            </a:ext>
                          </a:extLst>
                        </a:blip>
                        <a:srcRect t="-1790"/>
                        <a:stretch>
                          <a:fillRect/>
                        </a:stretch>
                      </p:blipFill>
                      <p:spPr bwMode="auto">
                        <a:xfrm>
                          <a:off x="4357" y="1584"/>
                          <a:ext cx="979" cy="1061"/>
                        </a:xfrm>
                        <a:prstGeom prst="rect">
                          <a:avLst/>
                        </a:prstGeom>
                        <a:solidFill>
                          <a:schemeClr val="bg1"/>
                        </a:solidFill>
                      </p:spPr>
                    </p:pic>
                  </p:oleObj>
                </mc:Fallback>
              </mc:AlternateContent>
            </a:graphicData>
          </a:graphic>
        </p:graphicFrame>
      </p:grpSp>
    </p:spTree>
    <p:custDataLst>
      <p:tags r:id="rId2"/>
    </p:custDataLst>
    <p:extLst>
      <p:ext uri="{BB962C8B-B14F-4D97-AF65-F5344CB8AC3E}">
        <p14:creationId xmlns:p14="http://schemas.microsoft.com/office/powerpoint/2010/main" val="364165162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67650"/>
                                        </p:tgtEl>
                                        <p:attrNameLst>
                                          <p:attrName>style.visibility</p:attrName>
                                        </p:attrNameLst>
                                      </p:cBhvr>
                                      <p:to>
                                        <p:strVal val="visible"/>
                                      </p:to>
                                    </p:set>
                                    <p:animEffect transition="in" filter="wipe(down)">
                                      <p:cBhvr>
                                        <p:cTn id="7" dur="500"/>
                                        <p:tgtEl>
                                          <p:spTgt spid="36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7649"/>
                                        </p:tgtEl>
                                        <p:attrNameLst>
                                          <p:attrName>style.visibility</p:attrName>
                                        </p:attrNameLst>
                                      </p:cBhvr>
                                      <p:to>
                                        <p:strVal val="visible"/>
                                      </p:to>
                                    </p:set>
                                    <p:animEffect transition="in" filter="wipe(up)">
                                      <p:cBhvr>
                                        <p:cTn id="12" dur="500"/>
                                        <p:tgtEl>
                                          <p:spTgt spid="3676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67653"/>
                                        </p:tgtEl>
                                        <p:attrNameLst>
                                          <p:attrName>style.visibility</p:attrName>
                                        </p:attrNameLst>
                                      </p:cBhvr>
                                      <p:to>
                                        <p:strVal val="visible"/>
                                      </p:to>
                                    </p:set>
                                    <p:animEffect transition="in" filter="box(out)">
                                      <p:cBhvr>
                                        <p:cTn id="17" dur="500"/>
                                        <p:tgtEl>
                                          <p:spTgt spid="36765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367775"/>
                                        </p:tgtEl>
                                        <p:attrNameLst>
                                          <p:attrName>style.visibility</p:attrName>
                                        </p:attrNameLst>
                                      </p:cBhvr>
                                      <p:to>
                                        <p:strVal val="visible"/>
                                      </p:to>
                                    </p:set>
                                    <p:animEffect transition="in" filter="box(out)">
                                      <p:cBhvr>
                                        <p:cTn id="22" dur="500"/>
                                        <p:tgtEl>
                                          <p:spTgt spid="36777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7651"/>
                                        </p:tgtEl>
                                        <p:attrNameLst>
                                          <p:attrName>style.visibility</p:attrName>
                                        </p:attrNameLst>
                                      </p:cBhvr>
                                      <p:to>
                                        <p:strVal val="visible"/>
                                      </p:to>
                                    </p:set>
                                    <p:animEffect transition="in" filter="strips(downRight)">
                                      <p:cBhvr>
                                        <p:cTn id="27" dur="500"/>
                                        <p:tgtEl>
                                          <p:spTgt spid="36765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7652"/>
                                        </p:tgtEl>
                                        <p:attrNameLst>
                                          <p:attrName>style.visibility</p:attrName>
                                        </p:attrNameLst>
                                      </p:cBhvr>
                                      <p:to>
                                        <p:strVal val="visible"/>
                                      </p:to>
                                    </p:set>
                                    <p:animEffect transition="in" filter="strips(downRight)">
                                      <p:cBhvr>
                                        <p:cTn id="32" dur="500"/>
                                        <p:tgtEl>
                                          <p:spTgt spid="36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49" grpId="0"/>
      <p:bldP spid="367650" grpId="0"/>
      <p:bldP spid="367651" grpId="0"/>
      <p:bldP spid="36765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ChangeArrowheads="1"/>
          </p:cNvSpPr>
          <p:nvPr/>
        </p:nvSpPr>
        <p:spPr bwMode="auto">
          <a:xfrm>
            <a:off x="111125" y="1700213"/>
            <a:ext cx="8975725" cy="4346575"/>
          </a:xfrm>
          <a:prstGeom prst="rect">
            <a:avLst/>
          </a:prstGeom>
          <a:solidFill>
            <a:schemeClr val="bg1"/>
          </a:solidFill>
          <a:ln w="28575">
            <a:solidFill>
              <a:srgbClr val="BBE0E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31" name="Rectangle 3"/>
          <p:cNvSpPr>
            <a:spLocks noChangeArrowheads="1"/>
          </p:cNvSpPr>
          <p:nvPr/>
        </p:nvSpPr>
        <p:spPr bwMode="auto">
          <a:xfrm>
            <a:off x="611188" y="404813"/>
            <a:ext cx="38830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Arial Narrow" panose="020B0606020202030204" pitchFamily="34" charset="0"/>
                <a:ea typeface="楷体_GB2312" pitchFamily="1" charset="-122"/>
                <a:cs typeface="+mn-cs"/>
              </a:rPr>
              <a:t>3</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Arial Narrow" panose="020B0606020202030204" pitchFamily="34" charset="0"/>
                <a:ea typeface="楷体_GB2312" pitchFamily="1" charset="-122"/>
                <a:cs typeface="+mn-cs"/>
              </a:rPr>
              <a:t>、二进制数波形表示</a:t>
            </a:r>
          </a:p>
        </p:txBody>
      </p:sp>
      <p:graphicFrame>
        <p:nvGraphicFramePr>
          <p:cNvPr id="432132" name="Object 4"/>
          <p:cNvGraphicFramePr>
            <a:graphicFrameLocks noChangeAspect="1"/>
          </p:cNvGraphicFramePr>
          <p:nvPr/>
        </p:nvGraphicFramePr>
        <p:xfrm>
          <a:off x="290513" y="1963738"/>
          <a:ext cx="8543925" cy="3627437"/>
        </p:xfrm>
        <a:graphic>
          <a:graphicData uri="http://schemas.openxmlformats.org/presentationml/2006/ole">
            <mc:AlternateContent xmlns:mc="http://schemas.openxmlformats.org/markup-compatibility/2006">
              <mc:Choice xmlns:v="urn:schemas-microsoft-com:vml" Requires="v">
                <p:oleObj spid="_x0000_s19461" name="图片" r:id="rId4" imgW="5029200" imgH="1819800" progId="Word.Picture.8">
                  <p:embed/>
                </p:oleObj>
              </mc:Choice>
              <mc:Fallback>
                <p:oleObj name="图片" r:id="rId4" imgW="5029200" imgH="1819800" progId="Word.Picture.8">
                  <p:embed/>
                  <p:pic>
                    <p:nvPicPr>
                      <p:cNvPr id="43213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513" y="1963738"/>
                        <a:ext cx="8543925" cy="3627437"/>
                      </a:xfrm>
                      <a:prstGeom prst="rect">
                        <a:avLst/>
                      </a:prstGeom>
                      <a:solidFill>
                        <a:schemeClr val="bg1"/>
                      </a:solidFill>
                    </p:spPr>
                  </p:pic>
                </p:oleObj>
              </mc:Fallback>
            </mc:AlternateContent>
          </a:graphicData>
        </a:graphic>
      </p:graphicFrame>
      <p:sp>
        <p:nvSpPr>
          <p:cNvPr id="432134" name="Rectangle 6"/>
          <p:cNvSpPr>
            <a:spLocks noChangeArrowheads="1"/>
          </p:cNvSpPr>
          <p:nvPr/>
        </p:nvSpPr>
        <p:spPr bwMode="auto">
          <a:xfrm>
            <a:off x="1349375" y="1909763"/>
            <a:ext cx="334963" cy="3048000"/>
          </a:xfrm>
          <a:prstGeom prst="rect">
            <a:avLst/>
          </a:prstGeom>
          <a:solidFill>
            <a:srgbClr val="00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35" name="Rectangle 7"/>
          <p:cNvSpPr>
            <a:spLocks noChangeArrowheads="1"/>
          </p:cNvSpPr>
          <p:nvPr/>
        </p:nvSpPr>
        <p:spPr bwMode="auto">
          <a:xfrm>
            <a:off x="2497138" y="1925638"/>
            <a:ext cx="334962" cy="3005137"/>
          </a:xfrm>
          <a:prstGeom prst="rect">
            <a:avLst/>
          </a:prstGeom>
          <a:solidFill>
            <a:srgbClr val="CC0099">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36" name="Rectangle 8"/>
          <p:cNvSpPr>
            <a:spLocks noChangeArrowheads="1"/>
          </p:cNvSpPr>
          <p:nvPr/>
        </p:nvSpPr>
        <p:spPr bwMode="auto">
          <a:xfrm>
            <a:off x="2133600" y="1911350"/>
            <a:ext cx="334963" cy="3048000"/>
          </a:xfrm>
          <a:prstGeom prst="rect">
            <a:avLst/>
          </a:prstGeom>
          <a:solidFill>
            <a:srgbClr val="66FFFF">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37" name="Rectangle 9"/>
          <p:cNvSpPr>
            <a:spLocks noChangeArrowheads="1"/>
          </p:cNvSpPr>
          <p:nvPr/>
        </p:nvSpPr>
        <p:spPr bwMode="auto">
          <a:xfrm>
            <a:off x="1743075" y="1911350"/>
            <a:ext cx="334963" cy="2990850"/>
          </a:xfrm>
          <a:prstGeom prst="rect">
            <a:avLst/>
          </a:prstGeom>
          <a:solidFill>
            <a:srgbClr val="FF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nvGrpSpPr>
          <p:cNvPr id="432138" name="Group 10"/>
          <p:cNvGrpSpPr>
            <a:grpSpLocks/>
          </p:cNvGrpSpPr>
          <p:nvPr/>
        </p:nvGrpSpPr>
        <p:grpSpPr bwMode="auto">
          <a:xfrm>
            <a:off x="2830513" y="1909763"/>
            <a:ext cx="1482725" cy="3078162"/>
            <a:chOff x="1783" y="1362"/>
            <a:chExt cx="934" cy="2360"/>
          </a:xfrm>
        </p:grpSpPr>
        <p:sp>
          <p:nvSpPr>
            <p:cNvPr id="432139" name="Rectangle 11"/>
            <p:cNvSpPr>
              <a:spLocks noChangeArrowheads="1"/>
            </p:cNvSpPr>
            <p:nvPr/>
          </p:nvSpPr>
          <p:spPr bwMode="auto">
            <a:xfrm>
              <a:off x="1783" y="1362"/>
              <a:ext cx="211" cy="2350"/>
            </a:xfrm>
            <a:prstGeom prst="rect">
              <a:avLst/>
            </a:prstGeom>
            <a:solidFill>
              <a:srgbClr val="00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40" name="Rectangle 12"/>
            <p:cNvSpPr>
              <a:spLocks noChangeArrowheads="1"/>
            </p:cNvSpPr>
            <p:nvPr/>
          </p:nvSpPr>
          <p:spPr bwMode="auto">
            <a:xfrm>
              <a:off x="2506" y="1372"/>
              <a:ext cx="211" cy="2350"/>
            </a:xfrm>
            <a:prstGeom prst="rect">
              <a:avLst/>
            </a:prstGeom>
            <a:solidFill>
              <a:srgbClr val="CC0099">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41" name="Rectangle 13"/>
            <p:cNvSpPr>
              <a:spLocks noChangeArrowheads="1"/>
            </p:cNvSpPr>
            <p:nvPr/>
          </p:nvSpPr>
          <p:spPr bwMode="auto">
            <a:xfrm>
              <a:off x="2277" y="1363"/>
              <a:ext cx="211" cy="2350"/>
            </a:xfrm>
            <a:prstGeom prst="rect">
              <a:avLst/>
            </a:prstGeom>
            <a:solidFill>
              <a:srgbClr val="66FFFF">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42" name="Rectangle 14"/>
            <p:cNvSpPr>
              <a:spLocks noChangeArrowheads="1"/>
            </p:cNvSpPr>
            <p:nvPr/>
          </p:nvSpPr>
          <p:spPr bwMode="auto">
            <a:xfrm>
              <a:off x="2031" y="1363"/>
              <a:ext cx="211" cy="2350"/>
            </a:xfrm>
            <a:prstGeom prst="rect">
              <a:avLst/>
            </a:prstGeom>
            <a:solidFill>
              <a:srgbClr val="FF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grpSp>
        <p:nvGrpSpPr>
          <p:cNvPr id="432143" name="Group 15"/>
          <p:cNvGrpSpPr>
            <a:grpSpLocks/>
          </p:cNvGrpSpPr>
          <p:nvPr/>
        </p:nvGrpSpPr>
        <p:grpSpPr bwMode="auto">
          <a:xfrm>
            <a:off x="4383088" y="1939925"/>
            <a:ext cx="1482725" cy="3051175"/>
            <a:chOff x="1783" y="1362"/>
            <a:chExt cx="934" cy="2360"/>
          </a:xfrm>
        </p:grpSpPr>
        <p:sp>
          <p:nvSpPr>
            <p:cNvPr id="432144" name="Rectangle 16"/>
            <p:cNvSpPr>
              <a:spLocks noChangeArrowheads="1"/>
            </p:cNvSpPr>
            <p:nvPr/>
          </p:nvSpPr>
          <p:spPr bwMode="auto">
            <a:xfrm>
              <a:off x="1783" y="1362"/>
              <a:ext cx="211" cy="2350"/>
            </a:xfrm>
            <a:prstGeom prst="rect">
              <a:avLst/>
            </a:prstGeom>
            <a:solidFill>
              <a:srgbClr val="00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45" name="Rectangle 17"/>
            <p:cNvSpPr>
              <a:spLocks noChangeArrowheads="1"/>
            </p:cNvSpPr>
            <p:nvPr/>
          </p:nvSpPr>
          <p:spPr bwMode="auto">
            <a:xfrm>
              <a:off x="2506" y="1372"/>
              <a:ext cx="211" cy="2350"/>
            </a:xfrm>
            <a:prstGeom prst="rect">
              <a:avLst/>
            </a:prstGeom>
            <a:solidFill>
              <a:srgbClr val="CC0099">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46" name="Rectangle 18"/>
            <p:cNvSpPr>
              <a:spLocks noChangeArrowheads="1"/>
            </p:cNvSpPr>
            <p:nvPr/>
          </p:nvSpPr>
          <p:spPr bwMode="auto">
            <a:xfrm>
              <a:off x="2277" y="1363"/>
              <a:ext cx="211" cy="2350"/>
            </a:xfrm>
            <a:prstGeom prst="rect">
              <a:avLst/>
            </a:prstGeom>
            <a:solidFill>
              <a:srgbClr val="66FFFF">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47" name="Rectangle 19"/>
            <p:cNvSpPr>
              <a:spLocks noChangeArrowheads="1"/>
            </p:cNvSpPr>
            <p:nvPr/>
          </p:nvSpPr>
          <p:spPr bwMode="auto">
            <a:xfrm>
              <a:off x="2031" y="1363"/>
              <a:ext cx="211" cy="2350"/>
            </a:xfrm>
            <a:prstGeom prst="rect">
              <a:avLst/>
            </a:prstGeom>
            <a:solidFill>
              <a:srgbClr val="FF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grpSp>
        <p:nvGrpSpPr>
          <p:cNvPr id="432148" name="Group 20"/>
          <p:cNvGrpSpPr>
            <a:grpSpLocks/>
          </p:cNvGrpSpPr>
          <p:nvPr/>
        </p:nvGrpSpPr>
        <p:grpSpPr bwMode="auto">
          <a:xfrm>
            <a:off x="5908675" y="1955800"/>
            <a:ext cx="1482725" cy="3065463"/>
            <a:chOff x="1783" y="1362"/>
            <a:chExt cx="934" cy="2360"/>
          </a:xfrm>
        </p:grpSpPr>
        <p:sp>
          <p:nvSpPr>
            <p:cNvPr id="432149" name="Rectangle 21"/>
            <p:cNvSpPr>
              <a:spLocks noChangeArrowheads="1"/>
            </p:cNvSpPr>
            <p:nvPr/>
          </p:nvSpPr>
          <p:spPr bwMode="auto">
            <a:xfrm>
              <a:off x="1783" y="1362"/>
              <a:ext cx="211" cy="2350"/>
            </a:xfrm>
            <a:prstGeom prst="rect">
              <a:avLst/>
            </a:prstGeom>
            <a:solidFill>
              <a:srgbClr val="00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50" name="Rectangle 22"/>
            <p:cNvSpPr>
              <a:spLocks noChangeArrowheads="1"/>
            </p:cNvSpPr>
            <p:nvPr/>
          </p:nvSpPr>
          <p:spPr bwMode="auto">
            <a:xfrm>
              <a:off x="2506" y="1372"/>
              <a:ext cx="211" cy="2350"/>
            </a:xfrm>
            <a:prstGeom prst="rect">
              <a:avLst/>
            </a:prstGeom>
            <a:solidFill>
              <a:srgbClr val="CC0099">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51" name="Rectangle 23"/>
            <p:cNvSpPr>
              <a:spLocks noChangeArrowheads="1"/>
            </p:cNvSpPr>
            <p:nvPr/>
          </p:nvSpPr>
          <p:spPr bwMode="auto">
            <a:xfrm>
              <a:off x="2277" y="1363"/>
              <a:ext cx="211" cy="2350"/>
            </a:xfrm>
            <a:prstGeom prst="rect">
              <a:avLst/>
            </a:prstGeom>
            <a:solidFill>
              <a:srgbClr val="66FFFF">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432152" name="Rectangle 24"/>
            <p:cNvSpPr>
              <a:spLocks noChangeArrowheads="1"/>
            </p:cNvSpPr>
            <p:nvPr/>
          </p:nvSpPr>
          <p:spPr bwMode="auto">
            <a:xfrm>
              <a:off x="2031" y="1363"/>
              <a:ext cx="211" cy="2350"/>
            </a:xfrm>
            <a:prstGeom prst="rect">
              <a:avLst/>
            </a:prstGeom>
            <a:solidFill>
              <a:srgbClr val="FFFF00">
                <a:alpha val="37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spTree>
    <p:custDataLst>
      <p:tags r:id="rId2"/>
    </p:custDataLst>
    <p:extLst>
      <p:ext uri="{BB962C8B-B14F-4D97-AF65-F5344CB8AC3E}">
        <p14:creationId xmlns:p14="http://schemas.microsoft.com/office/powerpoint/2010/main" val="32382292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2131"/>
                                        </p:tgtEl>
                                        <p:attrNameLst>
                                          <p:attrName>style.visibility</p:attrName>
                                        </p:attrNameLst>
                                      </p:cBhvr>
                                      <p:to>
                                        <p:strVal val="visible"/>
                                      </p:to>
                                    </p:set>
                                    <p:animEffect transition="in" filter="wipe(left)">
                                      <p:cBhvr>
                                        <p:cTn id="7" dur="500"/>
                                        <p:tgtEl>
                                          <p:spTgt spid="4321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32132"/>
                                        </p:tgtEl>
                                        <p:attrNameLst>
                                          <p:attrName>style.visibility</p:attrName>
                                        </p:attrNameLst>
                                      </p:cBhvr>
                                      <p:to>
                                        <p:strVal val="visible"/>
                                      </p:to>
                                    </p:set>
                                    <p:animEffect transition="in" filter="wipe(left)">
                                      <p:cBhvr>
                                        <p:cTn id="12" dur="500"/>
                                        <p:tgtEl>
                                          <p:spTgt spid="4321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32134"/>
                                        </p:tgtEl>
                                        <p:attrNameLst>
                                          <p:attrName>style.visibility</p:attrName>
                                        </p:attrNameLst>
                                      </p:cBhvr>
                                      <p:to>
                                        <p:strVal val="visible"/>
                                      </p:to>
                                    </p:set>
                                    <p:animEffect transition="in" filter="wipe(down)">
                                      <p:cBhvr>
                                        <p:cTn id="17" dur="500"/>
                                        <p:tgtEl>
                                          <p:spTgt spid="4321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432137"/>
                                        </p:tgtEl>
                                        <p:attrNameLst>
                                          <p:attrName>style.visibility</p:attrName>
                                        </p:attrNameLst>
                                      </p:cBhvr>
                                      <p:to>
                                        <p:strVal val="visible"/>
                                      </p:to>
                                    </p:set>
                                    <p:animEffect transition="in" filter="wipe(down)">
                                      <p:cBhvr>
                                        <p:cTn id="22" dur="500"/>
                                        <p:tgtEl>
                                          <p:spTgt spid="4321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432136"/>
                                        </p:tgtEl>
                                        <p:attrNameLst>
                                          <p:attrName>style.visibility</p:attrName>
                                        </p:attrNameLst>
                                      </p:cBhvr>
                                      <p:to>
                                        <p:strVal val="visible"/>
                                      </p:to>
                                    </p:set>
                                    <p:animEffect transition="in" filter="wipe(down)">
                                      <p:cBhvr>
                                        <p:cTn id="27" dur="500"/>
                                        <p:tgtEl>
                                          <p:spTgt spid="43213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432135"/>
                                        </p:tgtEl>
                                        <p:attrNameLst>
                                          <p:attrName>style.visibility</p:attrName>
                                        </p:attrNameLst>
                                      </p:cBhvr>
                                      <p:to>
                                        <p:strVal val="visible"/>
                                      </p:to>
                                    </p:set>
                                    <p:animEffect transition="in" filter="wipe(down)">
                                      <p:cBhvr>
                                        <p:cTn id="32" dur="500"/>
                                        <p:tgtEl>
                                          <p:spTgt spid="4321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32138"/>
                                        </p:tgtEl>
                                        <p:attrNameLst>
                                          <p:attrName>style.visibility</p:attrName>
                                        </p:attrNameLst>
                                      </p:cBhvr>
                                      <p:to>
                                        <p:strVal val="visible"/>
                                      </p:to>
                                    </p:set>
                                    <p:animEffect transition="in" filter="wipe(down)">
                                      <p:cBhvr>
                                        <p:cTn id="37" dur="500"/>
                                        <p:tgtEl>
                                          <p:spTgt spid="43213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432143"/>
                                        </p:tgtEl>
                                        <p:attrNameLst>
                                          <p:attrName>style.visibility</p:attrName>
                                        </p:attrNameLst>
                                      </p:cBhvr>
                                      <p:to>
                                        <p:strVal val="visible"/>
                                      </p:to>
                                    </p:set>
                                    <p:animEffect transition="in" filter="wipe(down)">
                                      <p:cBhvr>
                                        <p:cTn id="42" dur="500"/>
                                        <p:tgtEl>
                                          <p:spTgt spid="43214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432148"/>
                                        </p:tgtEl>
                                        <p:attrNameLst>
                                          <p:attrName>style.visibility</p:attrName>
                                        </p:attrNameLst>
                                      </p:cBhvr>
                                      <p:to>
                                        <p:strVal val="visible"/>
                                      </p:to>
                                    </p:set>
                                    <p:animEffect transition="in" filter="wipe(down)">
                                      <p:cBhvr>
                                        <p:cTn id="47" dur="500"/>
                                        <p:tgtEl>
                                          <p:spTgt spid="432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0719" name="Group 31"/>
          <p:cNvGrpSpPr>
            <a:grpSpLocks/>
          </p:cNvGrpSpPr>
          <p:nvPr/>
        </p:nvGrpSpPr>
        <p:grpSpPr bwMode="auto">
          <a:xfrm>
            <a:off x="827088" y="2322513"/>
            <a:ext cx="7559675" cy="4059237"/>
            <a:chOff x="976" y="600"/>
            <a:chExt cx="3820" cy="1848"/>
          </a:xfrm>
        </p:grpSpPr>
        <p:graphicFrame>
          <p:nvGraphicFramePr>
            <p:cNvPr id="370720" name="Object 32"/>
            <p:cNvGraphicFramePr>
              <a:graphicFrameLocks noChangeAspect="1"/>
            </p:cNvGraphicFramePr>
            <p:nvPr/>
          </p:nvGraphicFramePr>
          <p:xfrm>
            <a:off x="990" y="600"/>
            <a:ext cx="3806" cy="1122"/>
          </p:xfrm>
          <a:graphic>
            <a:graphicData uri="http://schemas.openxmlformats.org/presentationml/2006/ole">
              <mc:AlternateContent xmlns:mc="http://schemas.openxmlformats.org/markup-compatibility/2006">
                <mc:Choice xmlns:v="urn:schemas-microsoft-com:vml" Requires="v">
                  <p:oleObj spid="_x0000_s20488" name="图片" r:id="rId4" imgW="3770280" imgH="1077480" progId="Word.Picture.8">
                    <p:embed/>
                  </p:oleObj>
                </mc:Choice>
                <mc:Fallback>
                  <p:oleObj name="图片" r:id="rId4" imgW="3770280" imgH="1077480" progId="Word.Picture.8">
                    <p:embed/>
                    <p:pic>
                      <p:nvPicPr>
                        <p:cNvPr id="370720" name="Object 32"/>
                        <p:cNvPicPr>
                          <a:picLocks noChangeAspect="1" noChangeArrowheads="1"/>
                        </p:cNvPicPr>
                        <p:nvPr/>
                      </p:nvPicPr>
                      <p:blipFill>
                        <a:blip r:embed="rId5">
                          <a:extLst>
                            <a:ext uri="{28A0092B-C50C-407E-A947-70E740481C1C}">
                              <a14:useLocalDpi xmlns:a14="http://schemas.microsoft.com/office/drawing/2010/main" val="0"/>
                            </a:ext>
                          </a:extLst>
                        </a:blip>
                        <a:srcRect b="-4013"/>
                        <a:stretch>
                          <a:fillRect/>
                        </a:stretch>
                      </p:blipFill>
                      <p:spPr bwMode="auto">
                        <a:xfrm>
                          <a:off x="990" y="600"/>
                          <a:ext cx="3806" cy="1122"/>
                        </a:xfrm>
                        <a:prstGeom prst="rect">
                          <a:avLst/>
                        </a:prstGeom>
                        <a:solidFill>
                          <a:schemeClr val="bg1"/>
                        </a:solidFill>
                        <a:ln w="28575">
                          <a:solidFill>
                            <a:srgbClr val="99CCFF"/>
                          </a:solidFill>
                          <a:miter lim="800000"/>
                          <a:headEnd/>
                          <a:tailEnd/>
                        </a:ln>
                      </p:spPr>
                    </p:pic>
                  </p:oleObj>
                </mc:Fallback>
              </mc:AlternateContent>
            </a:graphicData>
          </a:graphic>
        </p:graphicFrame>
        <p:graphicFrame>
          <p:nvGraphicFramePr>
            <p:cNvPr id="370721" name="Object 33"/>
            <p:cNvGraphicFramePr>
              <a:graphicFrameLocks noChangeAspect="1"/>
            </p:cNvGraphicFramePr>
            <p:nvPr/>
          </p:nvGraphicFramePr>
          <p:xfrm>
            <a:off x="976" y="1707"/>
            <a:ext cx="3811" cy="741"/>
          </p:xfrm>
          <a:graphic>
            <a:graphicData uri="http://schemas.openxmlformats.org/presentationml/2006/ole">
              <mc:AlternateContent xmlns:mc="http://schemas.openxmlformats.org/markup-compatibility/2006">
                <mc:Choice xmlns:v="urn:schemas-microsoft-com:vml" Requires="v">
                  <p:oleObj spid="_x0000_s20489" name="图片" r:id="rId6" imgW="2781300" imgH="704850" progId="Word.Picture.8">
                    <p:embed/>
                  </p:oleObj>
                </mc:Choice>
                <mc:Fallback>
                  <p:oleObj name="图片" r:id="rId6" imgW="2781300" imgH="704850" progId="Word.Picture.8">
                    <p:embed/>
                    <p:pic>
                      <p:nvPicPr>
                        <p:cNvPr id="370721" name="Object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6" y="1707"/>
                          <a:ext cx="3811" cy="741"/>
                        </a:xfrm>
                        <a:prstGeom prst="rect">
                          <a:avLst/>
                        </a:prstGeom>
                        <a:solidFill>
                          <a:schemeClr val="bg1"/>
                        </a:solidFill>
                        <a:ln w="28575">
                          <a:solidFill>
                            <a:srgbClr val="99CCFF"/>
                          </a:solidFill>
                          <a:miter lim="800000"/>
                          <a:headEnd/>
                          <a:tailEnd/>
                        </a:ln>
                      </p:spPr>
                    </p:pic>
                  </p:oleObj>
                </mc:Fallback>
              </mc:AlternateContent>
            </a:graphicData>
          </a:graphic>
        </p:graphicFrame>
      </p:grpSp>
      <p:sp>
        <p:nvSpPr>
          <p:cNvPr id="370722" name="Rectangle 34"/>
          <p:cNvSpPr>
            <a:spLocks noChangeArrowheads="1"/>
          </p:cNvSpPr>
          <p:nvPr/>
        </p:nvSpPr>
        <p:spPr bwMode="auto">
          <a:xfrm>
            <a:off x="684213" y="1196975"/>
            <a:ext cx="412591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a:ln>
                  <a:noFill/>
                </a:ln>
                <a:solidFill>
                  <a:srgbClr val="00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）二进制数据的串行传输</a:t>
            </a:r>
          </a:p>
        </p:txBody>
      </p:sp>
      <p:sp>
        <p:nvSpPr>
          <p:cNvPr id="370723" name="Rectangle 35"/>
          <p:cNvSpPr>
            <a:spLocks noChangeArrowheads="1"/>
          </p:cNvSpPr>
          <p:nvPr/>
        </p:nvSpPr>
        <p:spPr bwMode="auto">
          <a:xfrm>
            <a:off x="871538" y="477838"/>
            <a:ext cx="34417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4</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 二进制数据的传输</a:t>
            </a:r>
          </a:p>
        </p:txBody>
      </p:sp>
      <p:sp>
        <p:nvSpPr>
          <p:cNvPr id="370724" name="Rectangle 36"/>
          <p:cNvSpPr>
            <a:spLocks noChangeArrowheads="1"/>
          </p:cNvSpPr>
          <p:nvPr/>
        </p:nvSpPr>
        <p:spPr bwMode="auto">
          <a:xfrm>
            <a:off x="287338" y="1747838"/>
            <a:ext cx="8964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在时钟脉冲</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CP</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控制下，数据由最高位</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MSB</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到最低位</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LSB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逐位送。</a:t>
            </a:r>
          </a:p>
        </p:txBody>
      </p:sp>
    </p:spTree>
    <p:custDataLst>
      <p:tags r:id="rId2"/>
    </p:custDataLst>
    <p:extLst>
      <p:ext uri="{BB962C8B-B14F-4D97-AF65-F5344CB8AC3E}">
        <p14:creationId xmlns:p14="http://schemas.microsoft.com/office/powerpoint/2010/main" val="273259927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0724"/>
                                        </p:tgtEl>
                                        <p:attrNameLst>
                                          <p:attrName>style.visibility</p:attrName>
                                        </p:attrNameLst>
                                      </p:cBhvr>
                                      <p:to>
                                        <p:strVal val="visible"/>
                                      </p:to>
                                    </p:set>
                                    <p:animEffect transition="in" filter="wipe(left)">
                                      <p:cBhvr>
                                        <p:cTn id="7" dur="1000"/>
                                        <p:tgtEl>
                                          <p:spTgt spid="370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0719"/>
                                        </p:tgtEl>
                                        <p:attrNameLst>
                                          <p:attrName>style.visibility</p:attrName>
                                        </p:attrNameLst>
                                      </p:cBhvr>
                                      <p:to>
                                        <p:strVal val="visible"/>
                                      </p:to>
                                    </p:set>
                                    <p:animEffect transition="in" filter="wipe(up)">
                                      <p:cBhvr>
                                        <p:cTn id="12" dur="1000"/>
                                        <p:tgtEl>
                                          <p:spTgt spid="370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20" name="Rectangle 8"/>
          <p:cNvSpPr>
            <a:spLocks noChangeArrowheads="1"/>
          </p:cNvSpPr>
          <p:nvPr/>
        </p:nvSpPr>
        <p:spPr bwMode="auto">
          <a:xfrm>
            <a:off x="0" y="1889125"/>
            <a:ext cx="454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tab pos="2339975" algn="l"/>
                <a:tab pos="4968875" algn="r"/>
                <a:tab pos="5221288" algn="l"/>
              </a:tabLst>
              <a:defRPr/>
            </a:pPr>
            <a:endParaRPr kumimoji="1" lang="en-GB" altLang="zh-CN" sz="24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graphicFrame>
        <p:nvGraphicFramePr>
          <p:cNvPr id="371721" name="Object 9"/>
          <p:cNvGraphicFramePr>
            <a:graphicFrameLocks noChangeAspect="1"/>
          </p:cNvGraphicFramePr>
          <p:nvPr/>
        </p:nvGraphicFramePr>
        <p:xfrm>
          <a:off x="577850" y="1985963"/>
          <a:ext cx="5765800" cy="2292350"/>
        </p:xfrm>
        <a:graphic>
          <a:graphicData uri="http://schemas.openxmlformats.org/presentationml/2006/ole">
            <mc:AlternateContent xmlns:mc="http://schemas.openxmlformats.org/markup-compatibility/2006">
              <mc:Choice xmlns:v="urn:schemas-microsoft-com:vml" Requires="v">
                <p:oleObj spid="_x0000_s21512" name="图片" r:id="rId4" imgW="4002120" imgH="2334600" progId="Word.Picture.8">
                  <p:embed/>
                </p:oleObj>
              </mc:Choice>
              <mc:Fallback>
                <p:oleObj name="图片" r:id="rId4" imgW="4002120" imgH="2334600" progId="Word.Picture.8">
                  <p:embed/>
                  <p:pic>
                    <p:nvPicPr>
                      <p:cNvPr id="371721" name="Object 9"/>
                      <p:cNvPicPr>
                        <a:picLocks noChangeAspect="1" noChangeArrowheads="1"/>
                      </p:cNvPicPr>
                      <p:nvPr/>
                    </p:nvPicPr>
                    <p:blipFill>
                      <a:blip r:embed="rId5">
                        <a:extLst>
                          <a:ext uri="{28A0092B-C50C-407E-A947-70E740481C1C}">
                            <a14:useLocalDpi xmlns:a14="http://schemas.microsoft.com/office/drawing/2010/main" val="0"/>
                          </a:ext>
                        </a:extLst>
                      </a:blip>
                      <a:srcRect t="2777" b="3239"/>
                      <a:stretch>
                        <a:fillRect/>
                      </a:stretch>
                    </p:blipFill>
                    <p:spPr bwMode="auto">
                      <a:xfrm>
                        <a:off x="577850" y="1985963"/>
                        <a:ext cx="5765800" cy="2292350"/>
                      </a:xfrm>
                      <a:prstGeom prst="rect">
                        <a:avLst/>
                      </a:prstGeom>
                      <a:solidFill>
                        <a:schemeClr val="bg1"/>
                      </a:solidFill>
                      <a:ln w="19050">
                        <a:solidFill>
                          <a:srgbClr val="00CCFF"/>
                        </a:solidFill>
                        <a:miter lim="800000"/>
                        <a:headEnd/>
                        <a:tailEnd/>
                      </a:ln>
                    </p:spPr>
                  </p:pic>
                </p:oleObj>
              </mc:Fallback>
            </mc:AlternateContent>
          </a:graphicData>
        </a:graphic>
      </p:graphicFrame>
      <p:graphicFrame>
        <p:nvGraphicFramePr>
          <p:cNvPr id="371722" name="Object 10"/>
          <p:cNvGraphicFramePr>
            <a:graphicFrameLocks noChangeAspect="1"/>
          </p:cNvGraphicFramePr>
          <p:nvPr/>
        </p:nvGraphicFramePr>
        <p:xfrm>
          <a:off x="3219450" y="3935413"/>
          <a:ext cx="5802313" cy="2589212"/>
        </p:xfrm>
        <a:graphic>
          <a:graphicData uri="http://schemas.openxmlformats.org/presentationml/2006/ole">
            <mc:AlternateContent xmlns:mc="http://schemas.openxmlformats.org/markup-compatibility/2006">
              <mc:Choice xmlns:v="urn:schemas-microsoft-com:vml" Requires="v">
                <p:oleObj spid="_x0000_s21513" name="图片" r:id="rId6" imgW="2800440" imgH="2400480" progId="Word.Picture.8">
                  <p:embed/>
                </p:oleObj>
              </mc:Choice>
              <mc:Fallback>
                <p:oleObj name="图片" r:id="rId6" imgW="2800440" imgH="2400480" progId="Word.Picture.8">
                  <p:embed/>
                  <p:pic>
                    <p:nvPicPr>
                      <p:cNvPr id="371722"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9450" y="3935413"/>
                        <a:ext cx="5802313" cy="2589212"/>
                      </a:xfrm>
                      <a:prstGeom prst="rect">
                        <a:avLst/>
                      </a:prstGeom>
                      <a:solidFill>
                        <a:schemeClr val="bg1"/>
                      </a:solidFill>
                      <a:ln w="19050">
                        <a:solidFill>
                          <a:srgbClr val="99CCFF"/>
                        </a:solidFill>
                        <a:miter lim="800000"/>
                        <a:headEnd/>
                        <a:tailEnd/>
                      </a:ln>
                    </p:spPr>
                  </p:pic>
                </p:oleObj>
              </mc:Fallback>
            </mc:AlternateContent>
          </a:graphicData>
        </a:graphic>
      </p:graphicFrame>
      <p:sp>
        <p:nvSpPr>
          <p:cNvPr id="371723" name="Rectangle 11"/>
          <p:cNvSpPr>
            <a:spLocks noChangeArrowheads="1"/>
          </p:cNvSpPr>
          <p:nvPr/>
        </p:nvSpPr>
        <p:spPr bwMode="auto">
          <a:xfrm>
            <a:off x="636588" y="549275"/>
            <a:ext cx="4300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2</a:t>
            </a:r>
            <a:r>
              <a:rPr kumimoji="1" lang="zh-CN" altLang="en-US"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）二进制数据的并行传输</a:t>
            </a: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371724" name="Rectangle 12"/>
          <p:cNvSpPr>
            <a:spLocks noChangeArrowheads="1"/>
          </p:cNvSpPr>
          <p:nvPr/>
        </p:nvSpPr>
        <p:spPr bwMode="auto">
          <a:xfrm>
            <a:off x="0" y="1139825"/>
            <a:ext cx="81486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将一组二进制数据所有位同时传送。</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传送速率快</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但数据线较多，而且发送和接收设备较复杂。</a:t>
            </a:r>
          </a:p>
        </p:txBody>
      </p:sp>
    </p:spTree>
    <p:custDataLst>
      <p:tags r:id="rId2"/>
    </p:custDataLst>
    <p:extLst>
      <p:ext uri="{BB962C8B-B14F-4D97-AF65-F5344CB8AC3E}">
        <p14:creationId xmlns:p14="http://schemas.microsoft.com/office/powerpoint/2010/main" val="111439243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24"/>
                                        </p:tgtEl>
                                        <p:attrNameLst>
                                          <p:attrName>style.visibility</p:attrName>
                                        </p:attrNameLst>
                                      </p:cBhvr>
                                      <p:to>
                                        <p:strVal val="visible"/>
                                      </p:to>
                                    </p:set>
                                    <p:animEffect transition="in" filter="strips(downRight)">
                                      <p:cBhvr>
                                        <p:cTn id="7" dur="1000"/>
                                        <p:tgtEl>
                                          <p:spTgt spid="371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1721"/>
                                        </p:tgtEl>
                                        <p:attrNameLst>
                                          <p:attrName>style.visibility</p:attrName>
                                        </p:attrNameLst>
                                      </p:cBhvr>
                                      <p:to>
                                        <p:strVal val="visible"/>
                                      </p:to>
                                    </p:set>
                                    <p:animEffect transition="in" filter="wipe(up)">
                                      <p:cBhvr>
                                        <p:cTn id="12" dur="500"/>
                                        <p:tgtEl>
                                          <p:spTgt spid="3717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1722"/>
                                        </p:tgtEl>
                                        <p:attrNameLst>
                                          <p:attrName>style.visibility</p:attrName>
                                        </p:attrNameLst>
                                      </p:cBhvr>
                                      <p:to>
                                        <p:strVal val="visible"/>
                                      </p:to>
                                    </p:set>
                                    <p:animEffect transition="in" filter="wipe(left)">
                                      <p:cBhvr>
                                        <p:cTn id="17" dur="500"/>
                                        <p:tgtEl>
                                          <p:spTgt spid="371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60" name="Rectangle 24"/>
          <p:cNvSpPr>
            <a:spLocks noChangeArrowheads="1"/>
          </p:cNvSpPr>
          <p:nvPr/>
        </p:nvSpPr>
        <p:spPr bwMode="auto">
          <a:xfrm>
            <a:off x="587375" y="2111375"/>
            <a:ext cx="5481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800" b="1">
                <a:solidFill>
                  <a:schemeClr val="tx2"/>
                </a:solidFill>
                <a:latin typeface="Arial Narrow" panose="020B0606020202030204" pitchFamily="34" charset="0"/>
                <a:ea typeface="楷体_GB2312" pitchFamily="1" charset="-122"/>
              </a:defRPr>
            </a:lvl1pPr>
            <a:lvl2pPr algn="l">
              <a:defRPr sz="3800" b="1">
                <a:solidFill>
                  <a:schemeClr val="tx2"/>
                </a:solidFill>
                <a:latin typeface="Arial Narrow" panose="020B0606020202030204" pitchFamily="34" charset="0"/>
                <a:ea typeface="楷体_GB2312" pitchFamily="1" charset="-122"/>
              </a:defRPr>
            </a:lvl2pPr>
            <a:lvl3pPr algn="l">
              <a:defRPr sz="3800" b="1">
                <a:solidFill>
                  <a:schemeClr val="tx2"/>
                </a:solidFill>
                <a:latin typeface="Arial Narrow" panose="020B0606020202030204" pitchFamily="34" charset="0"/>
                <a:ea typeface="楷体_GB2312" pitchFamily="1" charset="-122"/>
              </a:defRPr>
            </a:lvl3pPr>
            <a:lvl4pPr algn="l">
              <a:defRPr sz="3800" b="1">
                <a:solidFill>
                  <a:schemeClr val="tx2"/>
                </a:solidFill>
                <a:latin typeface="Arial Narrow" panose="020B0606020202030204" pitchFamily="34" charset="0"/>
                <a:ea typeface="楷体_GB2312" pitchFamily="1" charset="-122"/>
              </a:defRPr>
            </a:lvl4pPr>
            <a:lvl5pPr algn="l">
              <a:defRPr sz="3800" b="1">
                <a:solidFill>
                  <a:schemeClr val="tx2"/>
                </a:solidFill>
                <a:latin typeface="Arial Narrow" panose="020B0606020202030204" pitchFamily="34" charset="0"/>
                <a:ea typeface="楷体_GB2312" pitchFamily="1"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1"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1"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1"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1"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1)</a:t>
            </a:r>
            <a:r>
              <a:rPr kumimoji="0"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、十进制数转换成二进制数：</a:t>
            </a:r>
            <a:r>
              <a:rPr kumimoji="0" lang="zh-CN" altLang="en-US" sz="1900" b="0"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 </a:t>
            </a:r>
          </a:p>
        </p:txBody>
      </p:sp>
      <p:sp>
        <p:nvSpPr>
          <p:cNvPr id="372761" name="Text Box 25"/>
          <p:cNvSpPr txBox="1">
            <a:spLocks noChangeArrowheads="1"/>
          </p:cNvSpPr>
          <p:nvPr/>
        </p:nvSpPr>
        <p:spPr bwMode="auto">
          <a:xfrm>
            <a:off x="828675" y="3289300"/>
            <a:ext cx="4783138" cy="53022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a. </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整数的转换</a:t>
            </a: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a:t>
            </a:r>
          </a:p>
        </p:txBody>
      </p:sp>
      <p:sp>
        <p:nvSpPr>
          <p:cNvPr id="372762" name="Text Box 26"/>
          <p:cNvSpPr txBox="1">
            <a:spLocks noChangeArrowheads="1"/>
          </p:cNvSpPr>
          <p:nvPr/>
        </p:nvSpPr>
        <p:spPr bwMode="auto">
          <a:xfrm>
            <a:off x="568325" y="4005263"/>
            <a:ext cx="7912100" cy="115252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45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辗转相除</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法</a:t>
            </a: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将十进制数连续不断地除以</a:t>
            </a: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2 , </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直至商为零，所得余数由低位到高位排列，即为所求二进制数</a:t>
            </a:r>
          </a:p>
        </p:txBody>
      </p:sp>
      <p:sp>
        <p:nvSpPr>
          <p:cNvPr id="372763" name="AutoShape 27"/>
          <p:cNvSpPr>
            <a:spLocks/>
          </p:cNvSpPr>
          <p:nvPr/>
        </p:nvSpPr>
        <p:spPr bwMode="auto">
          <a:xfrm>
            <a:off x="5013325" y="1943100"/>
            <a:ext cx="88900" cy="798513"/>
          </a:xfrm>
          <a:prstGeom prst="leftBrace">
            <a:avLst>
              <a:gd name="adj1" fmla="val 74851"/>
              <a:gd name="adj2" fmla="val 50000"/>
            </a:avLst>
          </a:prstGeom>
          <a:noFill/>
          <a:ln w="28575">
            <a:solidFill>
              <a:schemeClr val="tx1"/>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2764" name="Text Box 28"/>
          <p:cNvSpPr txBox="1">
            <a:spLocks noChangeArrowheads="1"/>
          </p:cNvSpPr>
          <p:nvPr/>
        </p:nvSpPr>
        <p:spPr bwMode="auto">
          <a:xfrm>
            <a:off x="5203825" y="1733550"/>
            <a:ext cx="1598613" cy="10795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35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整数部分小数部分</a:t>
            </a:r>
          </a:p>
        </p:txBody>
      </p:sp>
      <p:sp>
        <p:nvSpPr>
          <p:cNvPr id="372765" name="Rectangle 29"/>
          <p:cNvSpPr>
            <a:spLocks noChangeArrowheads="1"/>
          </p:cNvSpPr>
          <p:nvPr/>
        </p:nvSpPr>
        <p:spPr bwMode="auto">
          <a:xfrm>
            <a:off x="709613" y="508000"/>
            <a:ext cx="7280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32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1.2.3 </a:t>
            </a:r>
            <a:r>
              <a:rPr kumimoji="1" lang="zh-CN" altLang="en-US" sz="3200" b="1" i="0" u="none" strike="noStrike" kern="1200" cap="none" spc="0" normalizeH="0" baseline="0" noProof="0">
                <a:ln>
                  <a:noFill/>
                </a:ln>
                <a:solidFill>
                  <a:srgbClr val="CC0000"/>
                </a:solidFill>
                <a:effectLst/>
                <a:uLnTx/>
                <a:uFillTx/>
                <a:latin typeface="楷体_GB2312" pitchFamily="1" charset="-122"/>
                <a:ea typeface="楷体_GB2312" pitchFamily="1" charset="-122"/>
                <a:cs typeface="+mn-cs"/>
              </a:rPr>
              <a:t>二</a:t>
            </a:r>
            <a:r>
              <a:rPr kumimoji="1" lang="en-US" altLang="zh-CN" sz="3200" b="1" i="0" u="none" strike="noStrike" kern="1200" cap="none" spc="0" normalizeH="0" baseline="0" noProof="0">
                <a:ln>
                  <a:noFill/>
                </a:ln>
                <a:solidFill>
                  <a:srgbClr val="CC0000"/>
                </a:solidFill>
                <a:effectLst/>
                <a:uLnTx/>
                <a:uFillTx/>
                <a:latin typeface="楷体_GB2312" pitchFamily="1" charset="-122"/>
                <a:ea typeface="楷体_GB2312" pitchFamily="1" charset="-122"/>
                <a:cs typeface="+mn-cs"/>
              </a:rPr>
              <a:t>-</a:t>
            </a:r>
            <a:r>
              <a:rPr kumimoji="1" lang="zh-CN" altLang="en-US" sz="3200" b="1" i="0" u="none" strike="noStrike" kern="1200" cap="none" spc="0" normalizeH="0" baseline="0" noProof="0">
                <a:ln>
                  <a:noFill/>
                </a:ln>
                <a:solidFill>
                  <a:srgbClr val="CC0000"/>
                </a:solidFill>
                <a:effectLst/>
                <a:uLnTx/>
                <a:uFillTx/>
                <a:latin typeface="楷体_GB2312" pitchFamily="1" charset="-122"/>
                <a:ea typeface="楷体_GB2312" pitchFamily="1" charset="-122"/>
                <a:cs typeface="+mn-cs"/>
              </a:rPr>
              <a:t>十进制之间的转换（自学）</a:t>
            </a:r>
          </a:p>
        </p:txBody>
      </p:sp>
    </p:spTree>
    <p:extLst>
      <p:ext uri="{BB962C8B-B14F-4D97-AF65-F5344CB8AC3E}">
        <p14:creationId xmlns:p14="http://schemas.microsoft.com/office/powerpoint/2010/main" val="1798450776"/>
      </p:ext>
    </p:extLst>
  </p:cSld>
  <p:clrMapOvr>
    <a:masterClrMapping/>
  </p:clrMapOvr>
  <p:transition>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864" name="Rectangle 80"/>
          <p:cNvSpPr>
            <a:spLocks noChangeArrowheads="1"/>
          </p:cNvSpPr>
          <p:nvPr/>
        </p:nvSpPr>
        <p:spPr bwMode="auto">
          <a:xfrm>
            <a:off x="395288" y="981075"/>
            <a:ext cx="84613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defRPr/>
            </a:pPr>
            <a:endPar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mn-cs"/>
            </a:endParaRPr>
          </a:p>
          <a:p>
            <a:pPr marL="0" marR="0" lvl="0" indent="269875"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Arial" panose="020B0604020202020204" pitchFamily="34" charset="0"/>
              </a:rPr>
              <a:t>解：</a:t>
            </a: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根据上述原理，可将</a:t>
            </a:r>
            <a:r>
              <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(37)</a:t>
            </a:r>
            <a:r>
              <a:rPr kumimoji="1" lang="en-US" altLang="zh-CN" sz="2400" b="1" i="0" u="none" strike="noStrike" kern="1200" cap="none" spc="0" normalizeH="0" baseline="-3000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D</a:t>
            </a: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按如下的步骤转换为二进制数</a:t>
            </a:r>
            <a:endPar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mn-cs"/>
            </a:endParaRPr>
          </a:p>
          <a:p>
            <a:pPr marL="0" marR="0" lvl="0" indent="269875" algn="l" defTabSz="914400" rtl="0" eaLnBrk="0" fontAlgn="base" latinLnBrk="0" hangingPunct="0">
              <a:lnSpc>
                <a:spcPct val="100000"/>
              </a:lnSpc>
              <a:spcBef>
                <a:spcPct val="0"/>
              </a:spcBef>
              <a:spcAft>
                <a:spcPct val="0"/>
              </a:spcAft>
              <a:buClrTx/>
              <a:buSzTx/>
              <a:buFontTx/>
              <a:buNone/>
              <a:tabLst/>
              <a:defRPr/>
            </a:pPr>
            <a:endPar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mn-cs"/>
            </a:endParaRPr>
          </a:p>
        </p:txBody>
      </p:sp>
      <p:graphicFrame>
        <p:nvGraphicFramePr>
          <p:cNvPr id="374863" name="Object 79"/>
          <p:cNvGraphicFramePr>
            <a:graphicFrameLocks noChangeAspect="1"/>
          </p:cNvGraphicFramePr>
          <p:nvPr/>
        </p:nvGraphicFramePr>
        <p:xfrm>
          <a:off x="2555875" y="1700213"/>
          <a:ext cx="3813175" cy="3681412"/>
        </p:xfrm>
        <a:graphic>
          <a:graphicData uri="http://schemas.openxmlformats.org/presentationml/2006/ole">
            <mc:AlternateContent xmlns:mc="http://schemas.openxmlformats.org/markup-compatibility/2006">
              <mc:Choice xmlns:v="urn:schemas-microsoft-com:vml" Requires="v">
                <p:oleObj spid="_x0000_s22533" name="图片" r:id="rId4" imgW="2151720" imgH="2075760" progId="Word.Picture.8">
                  <p:embed/>
                </p:oleObj>
              </mc:Choice>
              <mc:Fallback>
                <p:oleObj name="图片" r:id="rId4" imgW="2151720" imgH="2075760" progId="Word.Picture.8">
                  <p:embed/>
                  <p:pic>
                    <p:nvPicPr>
                      <p:cNvPr id="374863" name="Object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1700213"/>
                        <a:ext cx="3813175" cy="368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4865" name="Rectangle 81"/>
          <p:cNvSpPr>
            <a:spLocks noChangeArrowheads="1"/>
          </p:cNvSpPr>
          <p:nvPr/>
        </p:nvSpPr>
        <p:spPr bwMode="auto">
          <a:xfrm>
            <a:off x="1042988" y="5348288"/>
            <a:ext cx="3335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由上得  </a:t>
            </a:r>
            <a:r>
              <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(37)</a:t>
            </a:r>
            <a:r>
              <a:rPr kumimoji="1" lang="en-US" altLang="zh-CN" sz="2400" b="1" i="0" u="none" strike="noStrike" kern="1200" cap="none" spc="0" normalizeH="0" baseline="-3000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D</a:t>
            </a:r>
            <a:r>
              <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=(100101)</a:t>
            </a:r>
            <a:r>
              <a:rPr kumimoji="1" lang="en-US" altLang="zh-CN" sz="2400" b="1" i="0" u="none" strike="noStrike" kern="1200" cap="none" spc="0" normalizeH="0" baseline="-3000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B</a:t>
            </a:r>
            <a:endPar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endParaRPr>
          </a:p>
        </p:txBody>
      </p:sp>
      <p:sp>
        <p:nvSpPr>
          <p:cNvPr id="374866" name="Rectangle 82"/>
          <p:cNvSpPr>
            <a:spLocks noChangeArrowheads="1"/>
          </p:cNvSpPr>
          <p:nvPr/>
        </p:nvSpPr>
        <p:spPr bwMode="auto">
          <a:xfrm>
            <a:off x="323850" y="450850"/>
            <a:ext cx="6159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Arial" panose="020B0604020202020204" pitchFamily="34" charset="0"/>
              </a:rPr>
              <a:t>例</a:t>
            </a:r>
            <a:r>
              <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Arial" panose="020B0604020202020204" pitchFamily="34" charset="0"/>
              </a:rPr>
              <a:t>1.2.2</a:t>
            </a:r>
            <a:r>
              <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  </a:t>
            </a: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将十进制数</a:t>
            </a:r>
            <a:r>
              <a:rPr kumimoji="1" lang="en-US" altLang="zh-CN"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(37)</a:t>
            </a:r>
            <a:r>
              <a:rPr kumimoji="1" lang="en-US" altLang="zh-CN" sz="2400" b="1" i="0" u="none" strike="noStrike" kern="1200" cap="none" spc="0" normalizeH="0" baseline="-3000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D</a:t>
            </a:r>
            <a:r>
              <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Times New Roman" panose="02020603050405020304" pitchFamily="18" charset="0"/>
              </a:rPr>
              <a:t>转换为二进制数。</a:t>
            </a:r>
            <a:endParaRPr kumimoji="1" lang="zh-CN" altLang="en-US" sz="2400" b="1" i="0" u="none" strike="noStrike" kern="1200" cap="none" spc="0" normalizeH="0" baseline="0" noProof="0">
              <a:ln>
                <a:noFill/>
              </a:ln>
              <a:solidFill>
                <a:srgbClr val="003366"/>
              </a:solidFill>
              <a:effectLst/>
              <a:uLnTx/>
              <a:uFillTx/>
              <a:latin typeface="Times New Roman" panose="02020603050405020304" pitchFamily="18" charset="0"/>
              <a:ea typeface="楷体_GB2312" pitchFamily="1" charset="-122"/>
              <a:cs typeface="+mn-cs"/>
            </a:endParaRPr>
          </a:p>
        </p:txBody>
      </p:sp>
      <p:sp>
        <p:nvSpPr>
          <p:cNvPr id="374867" name="Rectangle 83"/>
          <p:cNvSpPr>
            <a:spLocks noChangeArrowheads="1"/>
          </p:cNvSpPr>
          <p:nvPr/>
        </p:nvSpPr>
        <p:spPr bwMode="auto">
          <a:xfrm>
            <a:off x="395288" y="5876925"/>
            <a:ext cx="56784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9875"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1pPr>
            <a:lvl2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2pPr>
            <a:lvl3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3pPr>
            <a:lvl4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4pPr>
            <a:lvl5pPr algn="l">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2339975" algn="l"/>
                <a:tab pos="4968875" algn="r"/>
                <a:tab pos="5221288" algn="l"/>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defRPr/>
            </a:pPr>
            <a:r>
              <a:rPr kumimoji="1" lang="zh-CN" altLang="en-US" sz="20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当十进制数较大时，有什么方法使转换过程简化</a:t>
            </a:r>
            <a:r>
              <a:rPr kumimoji="1" lang="en-US" altLang="zh-CN" sz="20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a:t>
            </a:r>
          </a:p>
        </p:txBody>
      </p:sp>
    </p:spTree>
    <p:custDataLst>
      <p:tags r:id="rId2"/>
    </p:custDataLst>
    <p:extLst>
      <p:ext uri="{BB962C8B-B14F-4D97-AF65-F5344CB8AC3E}">
        <p14:creationId xmlns:p14="http://schemas.microsoft.com/office/powerpoint/2010/main" val="1164283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864"/>
                                        </p:tgtEl>
                                        <p:attrNameLst>
                                          <p:attrName>style.visibility</p:attrName>
                                        </p:attrNameLst>
                                      </p:cBhvr>
                                      <p:to>
                                        <p:strVal val="visible"/>
                                      </p:to>
                                    </p:set>
                                    <p:animEffect transition="in" filter="strips(downRight)">
                                      <p:cBhvr>
                                        <p:cTn id="7" dur="500"/>
                                        <p:tgtEl>
                                          <p:spTgt spid="3748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4863"/>
                                        </p:tgtEl>
                                        <p:attrNameLst>
                                          <p:attrName>style.visibility</p:attrName>
                                        </p:attrNameLst>
                                      </p:cBhvr>
                                      <p:to>
                                        <p:strVal val="visible"/>
                                      </p:to>
                                    </p:set>
                                    <p:animEffect transition="in" filter="wipe(up)">
                                      <p:cBhvr>
                                        <p:cTn id="12" dur="3000"/>
                                        <p:tgtEl>
                                          <p:spTgt spid="3748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4865"/>
                                        </p:tgtEl>
                                        <p:attrNameLst>
                                          <p:attrName>style.visibility</p:attrName>
                                        </p:attrNameLst>
                                      </p:cBhvr>
                                      <p:to>
                                        <p:strVal val="visible"/>
                                      </p:to>
                                    </p:set>
                                    <p:animEffect transition="in" filter="strips(downRight)">
                                      <p:cBhvr>
                                        <p:cTn id="17" dur="500"/>
                                        <p:tgtEl>
                                          <p:spTgt spid="3748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74867"/>
                                        </p:tgtEl>
                                        <p:attrNameLst>
                                          <p:attrName>style.visibility</p:attrName>
                                        </p:attrNameLst>
                                      </p:cBhvr>
                                      <p:to>
                                        <p:strVal val="visible"/>
                                      </p:to>
                                    </p:set>
                                    <p:animEffect transition="in" filter="wipe(left)">
                                      <p:cBhvr>
                                        <p:cTn id="22" dur="500"/>
                                        <p:tgtEl>
                                          <p:spTgt spid="374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864" grpId="0"/>
      <p:bldP spid="374865" grpId="0"/>
      <p:bldP spid="37486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1" name="Rectangle 5"/>
          <p:cNvSpPr>
            <a:spLocks noChangeArrowheads="1"/>
          </p:cNvSpPr>
          <p:nvPr/>
        </p:nvSpPr>
        <p:spPr bwMode="auto">
          <a:xfrm>
            <a:off x="1403350" y="2349500"/>
            <a:ext cx="6589713"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解：由于</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2</a:t>
            </a:r>
            <a:r>
              <a:rPr kumimoji="1" lang="en-US" altLang="zh-CN" sz="2400" b="1" i="0" u="none" strike="noStrike" kern="1200" cap="none" spc="0" normalizeH="0" baseline="30000" noProof="0" dirty="0">
                <a:ln>
                  <a:noFill/>
                </a:ln>
                <a:solidFill>
                  <a:srgbClr val="003366"/>
                </a:solidFill>
                <a:effectLst/>
                <a:uLnTx/>
                <a:uFillTx/>
                <a:latin typeface="Times New Roman" panose="02020603050405020304" pitchFamily="18" charset="0"/>
                <a:ea typeface="楷体_GB2312" pitchFamily="1" charset="-122"/>
                <a:cs typeface="+mn-cs"/>
              </a:rPr>
              <a:t>7</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为</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128</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，而</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133</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128=5=2</a:t>
            </a:r>
            <a:r>
              <a:rPr kumimoji="1" lang="en-US" altLang="zh-CN" sz="2400" b="1" i="0" u="none" strike="noStrike" kern="1200" cap="none" spc="0" normalizeH="0" baseline="30000" noProof="0" dirty="0">
                <a:ln>
                  <a:noFill/>
                </a:ln>
                <a:solidFill>
                  <a:srgbClr val="003366"/>
                </a:solidFill>
                <a:effectLst/>
                <a:uLnTx/>
                <a:uFillTx/>
                <a:latin typeface="Times New Roman" panose="02020603050405020304" pitchFamily="18" charset="0"/>
                <a:ea typeface="楷体_GB2312" pitchFamily="1" charset="-122"/>
                <a:cs typeface="+mn-cs"/>
              </a:rPr>
              <a:t>2</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2</a:t>
            </a:r>
            <a:r>
              <a:rPr kumimoji="1" lang="en-US" altLang="zh-CN" sz="2400" b="1" i="0" u="none" strike="noStrike" kern="1200" cap="none" spc="0" normalizeH="0" baseline="30000" noProof="0" dirty="0">
                <a:ln>
                  <a:noFill/>
                </a:ln>
                <a:solidFill>
                  <a:srgbClr val="003366"/>
                </a:solidFill>
                <a:effectLst/>
                <a:uLnTx/>
                <a:uFillTx/>
                <a:latin typeface="Times New Roman" panose="02020603050405020304" pitchFamily="18" charset="0"/>
                <a:ea typeface="楷体_GB2312" pitchFamily="1" charset="-122"/>
                <a:cs typeface="+mn-cs"/>
              </a:rPr>
              <a:t>0</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a:t>
            </a:r>
          </a:p>
        </p:txBody>
      </p:sp>
      <p:sp>
        <p:nvSpPr>
          <p:cNvPr id="398342" name="Rectangle 6"/>
          <p:cNvSpPr>
            <a:spLocks noChangeArrowheads="1"/>
          </p:cNvSpPr>
          <p:nvPr/>
        </p:nvSpPr>
        <p:spPr bwMode="auto">
          <a:xfrm>
            <a:off x="466725" y="1557338"/>
            <a:ext cx="6589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1" charset="-122"/>
                <a:cs typeface="+mn-cs"/>
              </a:rPr>
              <a:t>例</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1" charset="-122"/>
                <a:cs typeface="+mn-cs"/>
              </a:rPr>
              <a:t>1.2.3  </a:t>
            </a:r>
            <a:r>
              <a:rPr kumimoji="1"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1" charset="-122"/>
                <a:cs typeface="+mn-cs"/>
              </a:rPr>
              <a:t>将</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1" charset="-122"/>
                <a:cs typeface="+mn-cs"/>
              </a:rPr>
              <a:t>(133)D</a:t>
            </a:r>
            <a:r>
              <a:rPr kumimoji="1"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1" charset="-122"/>
                <a:cs typeface="+mn-cs"/>
              </a:rPr>
              <a:t>转换为二进制数</a:t>
            </a:r>
          </a:p>
        </p:txBody>
      </p:sp>
      <p:sp>
        <p:nvSpPr>
          <p:cNvPr id="398345" name="Rectangle 9"/>
          <p:cNvSpPr>
            <a:spLocks noChangeArrowheads="1"/>
          </p:cNvSpPr>
          <p:nvPr/>
        </p:nvSpPr>
        <p:spPr bwMode="auto">
          <a:xfrm>
            <a:off x="1908175" y="3284538"/>
            <a:ext cx="6589713" cy="206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所以对应二进制数</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b</a:t>
            </a:r>
            <a:r>
              <a:rPr kumimoji="1" lang="en-US" altLang="zh-CN" sz="2400" b="1" i="0" u="none" strike="noStrike" kern="1200" cap="none" spc="0" normalizeH="0" baseline="-25000" noProof="0" dirty="0">
                <a:ln>
                  <a:noFill/>
                </a:ln>
                <a:solidFill>
                  <a:srgbClr val="003366"/>
                </a:solidFill>
                <a:effectLst/>
                <a:uLnTx/>
                <a:uFillTx/>
                <a:latin typeface="Times New Roman" panose="02020603050405020304" pitchFamily="18" charset="0"/>
                <a:ea typeface="楷体_GB2312" pitchFamily="1" charset="-122"/>
                <a:cs typeface="+mn-cs"/>
              </a:rPr>
              <a:t>7</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b</a:t>
            </a:r>
            <a:r>
              <a:rPr kumimoji="1" lang="en-US" altLang="zh-CN" sz="2400" b="1" i="0" u="none" strike="noStrike" kern="1200" cap="none" spc="0" normalizeH="0" baseline="-25000" noProof="0" dirty="0">
                <a:ln>
                  <a:noFill/>
                </a:ln>
                <a:solidFill>
                  <a:srgbClr val="003366"/>
                </a:solidFill>
                <a:effectLst/>
                <a:uLnTx/>
                <a:uFillTx/>
                <a:latin typeface="Times New Roman" panose="02020603050405020304" pitchFamily="18" charset="0"/>
                <a:ea typeface="楷体_GB2312" pitchFamily="1" charset="-122"/>
                <a:cs typeface="+mn-cs"/>
              </a:rPr>
              <a:t>2</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b</a:t>
            </a:r>
            <a:r>
              <a:rPr kumimoji="1" lang="en-US" altLang="zh-CN" sz="2400" b="1" i="0" u="none" strike="noStrike" kern="1200" cap="none" spc="0" normalizeH="0" baseline="-25000" noProof="0" dirty="0">
                <a:ln>
                  <a:noFill/>
                </a:ln>
                <a:solidFill>
                  <a:srgbClr val="003366"/>
                </a:solidFill>
                <a:effectLst/>
                <a:uLnTx/>
                <a:uFillTx/>
                <a:latin typeface="Times New Roman" panose="02020603050405020304" pitchFamily="18" charset="0"/>
                <a:ea typeface="楷体_GB2312" pitchFamily="1" charset="-122"/>
                <a:cs typeface="+mn-cs"/>
              </a:rPr>
              <a:t>0</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，其余各系数均为</a:t>
            </a: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0</a:t>
            </a:r>
            <a:r>
              <a:rPr kumimoji="1" lang="zh-CN" altLang="en-US"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，所以得</a:t>
            </a:r>
          </a:p>
          <a:p>
            <a:pPr marL="0" marR="0" lvl="0" indent="0" algn="l" defTabSz="914400" rtl="0" eaLnBrk="1" fontAlgn="base" latinLnBrk="0" hangingPunct="1">
              <a:lnSpc>
                <a:spcPct val="18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3366"/>
                </a:solidFill>
                <a:effectLst/>
                <a:uLnTx/>
                <a:uFillTx/>
                <a:latin typeface="Times New Roman" panose="02020603050405020304" pitchFamily="18" charset="0"/>
                <a:ea typeface="楷体_GB2312" pitchFamily="1" charset="-122"/>
                <a:cs typeface="+mn-cs"/>
              </a:rPr>
              <a:t>(133)D=(10000101)B</a:t>
            </a:r>
          </a:p>
        </p:txBody>
      </p:sp>
    </p:spTree>
    <p:custDataLst>
      <p:tags r:id="rId1"/>
    </p:custDataLst>
    <p:extLst>
      <p:ext uri="{BB962C8B-B14F-4D97-AF65-F5344CB8AC3E}">
        <p14:creationId xmlns:p14="http://schemas.microsoft.com/office/powerpoint/2010/main" val="41430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8341"/>
                                        </p:tgtEl>
                                        <p:attrNameLst>
                                          <p:attrName>style.visibility</p:attrName>
                                        </p:attrNameLst>
                                      </p:cBhvr>
                                      <p:to>
                                        <p:strVal val="visible"/>
                                      </p:to>
                                    </p:set>
                                    <p:animEffect transition="in" filter="wipe(left)">
                                      <p:cBhvr>
                                        <p:cTn id="7" dur="500"/>
                                        <p:tgtEl>
                                          <p:spTgt spid="3983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8345"/>
                                        </p:tgtEl>
                                        <p:attrNameLst>
                                          <p:attrName>style.visibility</p:attrName>
                                        </p:attrNameLst>
                                      </p:cBhvr>
                                      <p:to>
                                        <p:strVal val="visible"/>
                                      </p:to>
                                    </p:set>
                                    <p:animEffect transition="in" filter="wipe(up)">
                                      <p:cBhvr>
                                        <p:cTn id="12" dur="500"/>
                                        <p:tgtEl>
                                          <p:spTgt spid="398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1" grpId="0"/>
      <p:bldP spid="39834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p:cNvSpPr txBox="1">
            <a:spLocks noChangeArrowheads="1"/>
          </p:cNvSpPr>
          <p:nvPr/>
        </p:nvSpPr>
        <p:spPr bwMode="auto">
          <a:xfrm>
            <a:off x="827088" y="476250"/>
            <a:ext cx="4783137" cy="53022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20000"/>
              </a:lnSpc>
              <a:spcBef>
                <a:spcPct val="50000"/>
              </a:spcBef>
              <a:spcAft>
                <a:spcPct val="0"/>
              </a:spcAft>
              <a:buClrTx/>
              <a:buSzTx/>
              <a:buFontTx/>
              <a:buNone/>
              <a:tabLst/>
              <a:defRPr/>
            </a:pPr>
            <a:r>
              <a:rPr kumimoji="1" lang="en-US" altLang="zh-CN" sz="2400" b="0"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b</a:t>
            </a: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小数的转换</a:t>
            </a: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mn-cs"/>
              </a:rPr>
              <a:t>:</a:t>
            </a:r>
          </a:p>
        </p:txBody>
      </p:sp>
      <p:graphicFrame>
        <p:nvGraphicFramePr>
          <p:cNvPr id="402439" name="Object 7"/>
          <p:cNvGraphicFramePr>
            <a:graphicFrameLocks noChangeAspect="1"/>
          </p:cNvGraphicFramePr>
          <p:nvPr/>
        </p:nvGraphicFramePr>
        <p:xfrm>
          <a:off x="323850" y="1720850"/>
          <a:ext cx="8569325" cy="630238"/>
        </p:xfrm>
        <a:graphic>
          <a:graphicData uri="http://schemas.openxmlformats.org/presentationml/2006/ole">
            <mc:AlternateContent xmlns:mc="http://schemas.openxmlformats.org/markup-compatibility/2006">
              <mc:Choice xmlns:v="urn:schemas-microsoft-com:vml" Requires="v">
                <p:oleObj spid="_x0000_s23563" name="公式" r:id="rId3" imgW="3327120" imgH="241200" progId="Equation.3">
                  <p:embed/>
                </p:oleObj>
              </mc:Choice>
              <mc:Fallback>
                <p:oleObj name="公式" r:id="rId3" imgW="3327120" imgH="241200" progId="Equation.3">
                  <p:embed/>
                  <p:pic>
                    <p:nvPicPr>
                      <p:cNvPr id="402439"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720850"/>
                        <a:ext cx="8569325" cy="630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2438" name="Object 6"/>
          <p:cNvGraphicFramePr>
            <a:graphicFrameLocks noChangeAspect="1"/>
          </p:cNvGraphicFramePr>
          <p:nvPr/>
        </p:nvGraphicFramePr>
        <p:xfrm>
          <a:off x="285750" y="3141663"/>
          <a:ext cx="8858250" cy="603250"/>
        </p:xfrm>
        <a:graphic>
          <a:graphicData uri="http://schemas.openxmlformats.org/presentationml/2006/ole">
            <mc:AlternateContent xmlns:mc="http://schemas.openxmlformats.org/markup-compatibility/2006">
              <mc:Choice xmlns:v="urn:schemas-microsoft-com:vml" Requires="v">
                <p:oleObj spid="_x0000_s23564" name="公式" r:id="rId5" imgW="3593880" imgH="241200" progId="Equation.3">
                  <p:embed/>
                </p:oleObj>
              </mc:Choice>
              <mc:Fallback>
                <p:oleObj name="公式" r:id="rId5" imgW="3593880" imgH="241200" progId="Equation.3">
                  <p:embed/>
                  <p:pic>
                    <p:nvPicPr>
                      <p:cNvPr id="40243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750" y="3141663"/>
                        <a:ext cx="8858250"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2440" name="Rectangle 8"/>
          <p:cNvSpPr>
            <a:spLocks noChangeArrowheads="1"/>
          </p:cNvSpPr>
          <p:nvPr/>
        </p:nvSpPr>
        <p:spPr bwMode="auto">
          <a:xfrm>
            <a:off x="395288" y="1196975"/>
            <a:ext cx="41671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对于二进制的小数部分可写成</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	</a:t>
            </a:r>
          </a:p>
        </p:txBody>
      </p:sp>
      <p:sp>
        <p:nvSpPr>
          <p:cNvPr id="402441" name="Rectangle 9"/>
          <p:cNvSpPr>
            <a:spLocks noChangeArrowheads="1"/>
          </p:cNvSpPr>
          <p:nvPr/>
        </p:nvSpPr>
        <p:spPr bwMode="auto">
          <a:xfrm>
            <a:off x="250825" y="2603500"/>
            <a:ext cx="384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3060700" algn="ctr"/>
              </a:tabLst>
              <a:defRPr kumimoji="1" sz="2400">
                <a:solidFill>
                  <a:schemeClr val="tx1"/>
                </a:solidFill>
                <a:latin typeface="Times New Roman" panose="02020603050405020304" pitchFamily="18" charset="0"/>
                <a:ea typeface="宋体" panose="02010600030101010101" pitchFamily="2" charset="-122"/>
              </a:defRPr>
            </a:lvl1pPr>
            <a:lvl2pPr algn="l">
              <a:tabLst>
                <a:tab pos="3060700" algn="ctr"/>
              </a:tabLst>
              <a:defRPr kumimoji="1" sz="2400">
                <a:solidFill>
                  <a:schemeClr val="tx1"/>
                </a:solidFill>
                <a:latin typeface="Times New Roman" panose="02020603050405020304" pitchFamily="18" charset="0"/>
                <a:ea typeface="宋体" panose="02010600030101010101" pitchFamily="2" charset="-122"/>
              </a:defRPr>
            </a:lvl2pPr>
            <a:lvl3pPr algn="l">
              <a:tabLst>
                <a:tab pos="3060700" algn="ctr"/>
              </a:tabLst>
              <a:defRPr kumimoji="1" sz="2400">
                <a:solidFill>
                  <a:schemeClr val="tx1"/>
                </a:solidFill>
                <a:latin typeface="Times New Roman" panose="02020603050405020304" pitchFamily="18" charset="0"/>
                <a:ea typeface="宋体" panose="02010600030101010101" pitchFamily="2" charset="-122"/>
              </a:defRPr>
            </a:lvl3pPr>
            <a:lvl4pPr algn="l">
              <a:tabLst>
                <a:tab pos="3060700" algn="ctr"/>
              </a:tabLst>
              <a:defRPr kumimoji="1" sz="2400">
                <a:solidFill>
                  <a:schemeClr val="tx1"/>
                </a:solidFill>
                <a:latin typeface="Times New Roman" panose="02020603050405020304" pitchFamily="18" charset="0"/>
                <a:ea typeface="宋体" panose="02010600030101010101" pitchFamily="2" charset="-122"/>
              </a:defRPr>
            </a:lvl4pPr>
            <a:lvl5pPr algn="l">
              <a:tabLst>
                <a:tab pos="3060700" algn="ct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060700" algn="ctr"/>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将上式两边分别乘以</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2</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得	</a:t>
            </a:r>
          </a:p>
        </p:txBody>
      </p:sp>
      <p:grpSp>
        <p:nvGrpSpPr>
          <p:cNvPr id="402444" name="Group 12"/>
          <p:cNvGrpSpPr>
            <a:grpSpLocks/>
          </p:cNvGrpSpPr>
          <p:nvPr/>
        </p:nvGrpSpPr>
        <p:grpSpPr bwMode="auto">
          <a:xfrm>
            <a:off x="466725" y="4005263"/>
            <a:ext cx="8045450" cy="520700"/>
            <a:chOff x="385" y="2704"/>
            <a:chExt cx="5068" cy="328"/>
          </a:xfrm>
        </p:grpSpPr>
        <p:graphicFrame>
          <p:nvGraphicFramePr>
            <p:cNvPr id="402437" name="Object 5"/>
            <p:cNvGraphicFramePr>
              <a:graphicFrameLocks noChangeAspect="1"/>
            </p:cNvGraphicFramePr>
            <p:nvPr/>
          </p:nvGraphicFramePr>
          <p:xfrm>
            <a:off x="5103" y="2704"/>
            <a:ext cx="350" cy="328"/>
          </p:xfrm>
          <a:graphic>
            <a:graphicData uri="http://schemas.openxmlformats.org/presentationml/2006/ole">
              <mc:AlternateContent xmlns:mc="http://schemas.openxmlformats.org/markup-compatibility/2006">
                <mc:Choice xmlns:v="urn:schemas-microsoft-com:vml" Requires="v">
                  <p:oleObj spid="_x0000_s23565" name="公式" r:id="rId7" imgW="203040" imgH="190440" progId="Equation.3">
                    <p:embed/>
                  </p:oleObj>
                </mc:Choice>
                <mc:Fallback>
                  <p:oleObj name="公式" r:id="rId7" imgW="203040" imgH="190440" progId="Equation.3">
                    <p:embed/>
                    <p:pic>
                      <p:nvPicPr>
                        <p:cNvPr id="40243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3" y="2704"/>
                          <a:ext cx="350" cy="3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2442" name="Rectangle 10"/>
            <p:cNvSpPr>
              <a:spLocks noChangeArrowheads="1"/>
            </p:cNvSpPr>
            <p:nvPr/>
          </p:nvSpPr>
          <p:spPr bwMode="auto">
            <a:xfrm>
              <a:off x="385" y="2704"/>
              <a:ext cx="46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3060700" algn="ctr"/>
                </a:tabLst>
                <a:defRPr kumimoji="1" sz="2400">
                  <a:solidFill>
                    <a:schemeClr val="tx1"/>
                  </a:solidFill>
                  <a:latin typeface="Times New Roman" panose="02020603050405020304" pitchFamily="18" charset="0"/>
                  <a:ea typeface="宋体" panose="02010600030101010101" pitchFamily="2" charset="-122"/>
                </a:defRPr>
              </a:lvl1pPr>
              <a:lvl2pPr algn="l">
                <a:tabLst>
                  <a:tab pos="3060700" algn="ctr"/>
                </a:tabLst>
                <a:defRPr kumimoji="1" sz="2400">
                  <a:solidFill>
                    <a:schemeClr val="tx1"/>
                  </a:solidFill>
                  <a:latin typeface="Times New Roman" panose="02020603050405020304" pitchFamily="18" charset="0"/>
                  <a:ea typeface="宋体" panose="02010600030101010101" pitchFamily="2" charset="-122"/>
                </a:defRPr>
              </a:lvl2pPr>
              <a:lvl3pPr algn="l">
                <a:tabLst>
                  <a:tab pos="3060700" algn="ctr"/>
                </a:tabLst>
                <a:defRPr kumimoji="1" sz="2400">
                  <a:solidFill>
                    <a:schemeClr val="tx1"/>
                  </a:solidFill>
                  <a:latin typeface="Times New Roman" panose="02020603050405020304" pitchFamily="18" charset="0"/>
                  <a:ea typeface="宋体" panose="02010600030101010101" pitchFamily="2" charset="-122"/>
                </a:defRPr>
              </a:lvl3pPr>
              <a:lvl4pPr algn="l">
                <a:tabLst>
                  <a:tab pos="3060700" algn="ctr"/>
                </a:tabLst>
                <a:defRPr kumimoji="1" sz="2400">
                  <a:solidFill>
                    <a:schemeClr val="tx1"/>
                  </a:solidFill>
                  <a:latin typeface="Times New Roman" panose="02020603050405020304" pitchFamily="18" charset="0"/>
                  <a:ea typeface="宋体" panose="02010600030101010101" pitchFamily="2" charset="-122"/>
                </a:defRPr>
              </a:lvl4pPr>
              <a:lvl5pPr algn="l">
                <a:tabLst>
                  <a:tab pos="3060700" algn="ct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3060700" algn="ctr"/>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由此可见，将十进制小数</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乘以</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2</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所得乘积的整数即为</a:t>
              </a:r>
            </a:p>
          </p:txBody>
        </p:sp>
      </p:grpSp>
      <p:sp>
        <p:nvSpPr>
          <p:cNvPr id="402443" name="Rectangle 11"/>
          <p:cNvSpPr>
            <a:spLocks noChangeArrowheads="1"/>
          </p:cNvSpPr>
          <p:nvPr/>
        </p:nvSpPr>
        <p:spPr bwMode="auto">
          <a:xfrm>
            <a:off x="0" y="4724400"/>
            <a:ext cx="891698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不难推知，将十进制小数每次除去上次所得积中的整数再乘以</a:t>
            </a:r>
            <a:r>
              <a:rPr kumimoji="1" lang="en-US" altLang="zh-CN"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2</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直到满足误差要求进行</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四舍五入</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Times New Roman" panose="02020603050405020304" pitchFamily="18" charset="0"/>
              </a:rPr>
              <a:t>”</a:t>
            </a: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为止，就可完成由十进制小数</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1" charset="-122"/>
                <a:ea typeface="楷体_GB2312" pitchFamily="1" charset="-122"/>
                <a:cs typeface="Times New Roman" panose="02020603050405020304" pitchFamily="18" charset="0"/>
              </a:rPr>
              <a:t>转换成二进制小数。</a:t>
            </a:r>
          </a:p>
        </p:txBody>
      </p:sp>
    </p:spTree>
    <p:extLst>
      <p:ext uri="{BB962C8B-B14F-4D97-AF65-F5344CB8AC3E}">
        <p14:creationId xmlns:p14="http://schemas.microsoft.com/office/powerpoint/2010/main" val="15362296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45" name="Text Box 37"/>
          <p:cNvSpPr txBox="1">
            <a:spLocks noChangeArrowheads="1"/>
          </p:cNvSpPr>
          <p:nvPr/>
        </p:nvSpPr>
        <p:spPr bwMode="auto">
          <a:xfrm>
            <a:off x="250825" y="1052513"/>
            <a:ext cx="8651875"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解　由于精度要求达到</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，需要精确到二进制小数</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7</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位，即</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1/2</a:t>
            </a:r>
            <a:r>
              <a:rPr kumimoji="1" lang="en-US" altLang="zh-CN" sz="2400" b="1" i="0" u="none" strike="noStrike" kern="1200" cap="none" spc="0" normalizeH="0" baseline="30000" noProof="0">
                <a:ln>
                  <a:noFill/>
                </a:ln>
                <a:solidFill>
                  <a:srgbClr val="000066"/>
                </a:solidFill>
                <a:effectLst/>
                <a:uLnTx/>
                <a:uFillTx/>
                <a:latin typeface="Times New Roman" panose="02020603050405020304" pitchFamily="18" charset="0"/>
                <a:ea typeface="楷体_GB2312" pitchFamily="1" charset="-122"/>
                <a:cs typeface="+mn-cs"/>
              </a:rPr>
              <a:t>7</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=1/128</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p>
        </p:txBody>
      </p:sp>
      <p:sp>
        <p:nvSpPr>
          <p:cNvPr id="375847" name="Text Box 39"/>
          <p:cNvSpPr txBox="1">
            <a:spLocks noChangeArrowheads="1"/>
          </p:cNvSpPr>
          <p:nvPr/>
        </p:nvSpPr>
        <p:spPr bwMode="auto">
          <a:xfrm>
            <a:off x="838200" y="2295525"/>
            <a:ext cx="34290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0.39×2 = 0.78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-1</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0</a:t>
            </a:r>
          </a:p>
        </p:txBody>
      </p:sp>
      <p:sp>
        <p:nvSpPr>
          <p:cNvPr id="375848" name="Text Box 40"/>
          <p:cNvSpPr txBox="1">
            <a:spLocks noChangeArrowheads="1"/>
          </p:cNvSpPr>
          <p:nvPr/>
        </p:nvSpPr>
        <p:spPr bwMode="auto">
          <a:xfrm>
            <a:off x="838200" y="2862263"/>
            <a:ext cx="3429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0.78×2 = 1.56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-2</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1</a:t>
            </a:r>
          </a:p>
        </p:txBody>
      </p:sp>
      <p:sp>
        <p:nvSpPr>
          <p:cNvPr id="375849" name="Text Box 41"/>
          <p:cNvSpPr txBox="1">
            <a:spLocks noChangeArrowheads="1"/>
          </p:cNvSpPr>
          <p:nvPr/>
        </p:nvSpPr>
        <p:spPr bwMode="auto">
          <a:xfrm>
            <a:off x="838200" y="3471863"/>
            <a:ext cx="3429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0.56×2 = 1.12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-3</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1</a:t>
            </a:r>
          </a:p>
        </p:txBody>
      </p:sp>
      <p:sp>
        <p:nvSpPr>
          <p:cNvPr id="375850" name="Text Box 42"/>
          <p:cNvSpPr txBox="1">
            <a:spLocks noChangeArrowheads="1"/>
          </p:cNvSpPr>
          <p:nvPr/>
        </p:nvSpPr>
        <p:spPr bwMode="auto">
          <a:xfrm>
            <a:off x="838200" y="4081463"/>
            <a:ext cx="3429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0.12×2 = 0.24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-4</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0</a:t>
            </a:r>
          </a:p>
        </p:txBody>
      </p:sp>
      <p:sp>
        <p:nvSpPr>
          <p:cNvPr id="375851" name="Text Box 43"/>
          <p:cNvSpPr txBox="1">
            <a:spLocks noChangeArrowheads="1"/>
          </p:cNvSpPr>
          <p:nvPr/>
        </p:nvSpPr>
        <p:spPr bwMode="auto">
          <a:xfrm>
            <a:off x="5030788" y="2349500"/>
            <a:ext cx="3573462"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0.24×2 = 0.48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-5</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0</a:t>
            </a:r>
          </a:p>
        </p:txBody>
      </p:sp>
      <p:sp>
        <p:nvSpPr>
          <p:cNvPr id="375853" name="Text Box 45"/>
          <p:cNvSpPr txBox="1">
            <a:spLocks noChangeArrowheads="1"/>
          </p:cNvSpPr>
          <p:nvPr/>
        </p:nvSpPr>
        <p:spPr bwMode="auto">
          <a:xfrm>
            <a:off x="5029200" y="2838450"/>
            <a:ext cx="3470275"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0.48×2 = 0.96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-6  </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0</a:t>
            </a:r>
          </a:p>
        </p:txBody>
      </p:sp>
      <p:sp>
        <p:nvSpPr>
          <p:cNvPr id="375854" name="Text Box 46"/>
          <p:cNvSpPr txBox="1">
            <a:spLocks noChangeArrowheads="1"/>
          </p:cNvSpPr>
          <p:nvPr/>
        </p:nvSpPr>
        <p:spPr bwMode="auto">
          <a:xfrm>
            <a:off x="5029200" y="3405188"/>
            <a:ext cx="347027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0.96×2 = 1.92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-7  </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1</a:t>
            </a:r>
          </a:p>
        </p:txBody>
      </p:sp>
      <p:sp>
        <p:nvSpPr>
          <p:cNvPr id="375855" name="Text Box 47"/>
          <p:cNvSpPr txBox="1">
            <a:spLocks noChangeArrowheads="1"/>
          </p:cNvSpPr>
          <p:nvPr/>
        </p:nvSpPr>
        <p:spPr bwMode="auto">
          <a:xfrm>
            <a:off x="5029200" y="4014788"/>
            <a:ext cx="347027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0.92×2 = 1.84        </a:t>
            </a: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b</a:t>
            </a:r>
            <a:r>
              <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1" charset="-122"/>
                <a:cs typeface="+mn-cs"/>
              </a:rPr>
              <a:t>-8  </a:t>
            </a: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1" charset="-122"/>
                <a:cs typeface="+mn-cs"/>
              </a:rPr>
              <a:t>= 1</a:t>
            </a:r>
          </a:p>
        </p:txBody>
      </p:sp>
      <p:sp>
        <p:nvSpPr>
          <p:cNvPr id="375859" name="Rectangle 51"/>
          <p:cNvSpPr>
            <a:spLocks noChangeArrowheads="1"/>
          </p:cNvSpPr>
          <p:nvPr/>
        </p:nvSpPr>
        <p:spPr bwMode="auto">
          <a:xfrm>
            <a:off x="2209800" y="2405063"/>
            <a:ext cx="182563" cy="2312987"/>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5860" name="Rectangle 52"/>
          <p:cNvSpPr>
            <a:spLocks noChangeArrowheads="1"/>
          </p:cNvSpPr>
          <p:nvPr/>
        </p:nvSpPr>
        <p:spPr bwMode="auto">
          <a:xfrm>
            <a:off x="3924300" y="2405063"/>
            <a:ext cx="182563" cy="2312987"/>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5862" name="Rectangle 54"/>
          <p:cNvSpPr>
            <a:spLocks noChangeArrowheads="1"/>
          </p:cNvSpPr>
          <p:nvPr/>
        </p:nvSpPr>
        <p:spPr bwMode="auto">
          <a:xfrm>
            <a:off x="6400800" y="2405063"/>
            <a:ext cx="182563" cy="2312987"/>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5863" name="Rectangle 55"/>
          <p:cNvSpPr>
            <a:spLocks noChangeArrowheads="1"/>
          </p:cNvSpPr>
          <p:nvPr/>
        </p:nvSpPr>
        <p:spPr bwMode="auto">
          <a:xfrm>
            <a:off x="8229600" y="2405063"/>
            <a:ext cx="182563" cy="2319337"/>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5864" name="Text Box 56"/>
          <p:cNvSpPr txBox="1">
            <a:spLocks noChangeArrowheads="1"/>
          </p:cNvSpPr>
          <p:nvPr/>
        </p:nvSpPr>
        <p:spPr bwMode="auto">
          <a:xfrm>
            <a:off x="838200" y="5589588"/>
            <a:ext cx="8382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1" charset="-122"/>
                <a:cs typeface="+mn-cs"/>
              </a:rPr>
              <a:t>所以</a:t>
            </a:r>
          </a:p>
        </p:txBody>
      </p:sp>
      <p:graphicFrame>
        <p:nvGraphicFramePr>
          <p:cNvPr id="375865" name="Object 57"/>
          <p:cNvGraphicFramePr>
            <a:graphicFrameLocks noChangeAspect="1"/>
          </p:cNvGraphicFramePr>
          <p:nvPr/>
        </p:nvGraphicFramePr>
        <p:xfrm>
          <a:off x="2371725" y="5640388"/>
          <a:ext cx="4017963" cy="552450"/>
        </p:xfrm>
        <a:graphic>
          <a:graphicData uri="http://schemas.openxmlformats.org/presentationml/2006/ole">
            <mc:AlternateContent xmlns:mc="http://schemas.openxmlformats.org/markup-compatibility/2006">
              <mc:Choice xmlns:v="urn:schemas-microsoft-com:vml" Requires="v">
                <p:oleObj spid="_x0000_s24581" name="公式" r:id="rId5" imgW="1562040" imgH="215640" progId="Equation.3">
                  <p:embed/>
                </p:oleObj>
              </mc:Choice>
              <mc:Fallback>
                <p:oleObj name="公式" r:id="rId5" imgW="1562040" imgH="215640" progId="Equation.3">
                  <p:embed/>
                  <p:pic>
                    <p:nvPicPr>
                      <p:cNvPr id="375865" name="Object 5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1725" y="5640388"/>
                        <a:ext cx="4017963"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5875" name="Rectangle 67"/>
          <p:cNvSpPr>
            <a:spLocks noChangeArrowheads="1"/>
          </p:cNvSpPr>
          <p:nvPr/>
        </p:nvSpPr>
        <p:spPr bwMode="auto">
          <a:xfrm>
            <a:off x="466725" y="476250"/>
            <a:ext cx="79819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例   将十进制小数</a:t>
            </a: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(0.39)</a:t>
            </a:r>
            <a:r>
              <a:rPr kumimoji="0"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D</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转换成二进制数</a:t>
            </a: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a:t>
            </a:r>
            <a:r>
              <a:rPr kumimoji="0"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要求精度达到</a:t>
            </a:r>
            <a:r>
              <a:rPr kumimoji="0"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1%</a:t>
            </a:r>
          </a:p>
        </p:txBody>
      </p:sp>
      <p:sp>
        <p:nvSpPr>
          <p:cNvPr id="375885" name="Text Box 77"/>
          <p:cNvSpPr txBox="1">
            <a:spLocks noChangeArrowheads="1"/>
          </p:cNvSpPr>
          <p:nvPr/>
        </p:nvSpPr>
        <p:spPr bwMode="auto">
          <a:xfrm>
            <a:off x="492125" y="4983163"/>
            <a:ext cx="865187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计算时要多算</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位，然后考虑“</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4</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舍</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5</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入”。 </a:t>
            </a:r>
            <a:r>
              <a:rPr kumimoji="1" lang="en-US" altLang="zh-CN" sz="2400" b="1" i="1" u="none" strike="noStrike" kern="1200" cap="none" spc="0" normalizeH="0" baseline="0" noProof="0">
                <a:ln>
                  <a:noFill/>
                </a:ln>
                <a:solidFill>
                  <a:srgbClr val="000066"/>
                </a:solidFill>
                <a:effectLst/>
                <a:uLnTx/>
                <a:uFillTx/>
                <a:latin typeface="Arial Narrow" panose="020B0606020202030204" pitchFamily="34" charset="0"/>
                <a:ea typeface="楷体_GB2312" pitchFamily="1" charset="-122"/>
                <a:cs typeface="+mn-cs"/>
              </a:rPr>
              <a:t>b</a:t>
            </a:r>
            <a:r>
              <a:rPr kumimoji="1" lang="en-US" altLang="zh-CN" sz="2400" b="1" i="0" u="none" strike="noStrike" kern="1200" cap="none" spc="0" normalizeH="0" baseline="-25000" noProof="0">
                <a:ln>
                  <a:noFill/>
                </a:ln>
                <a:solidFill>
                  <a:srgbClr val="000066"/>
                </a:solidFill>
                <a:effectLst/>
                <a:uLnTx/>
                <a:uFillTx/>
                <a:latin typeface="Arial Narrow" panose="020B0606020202030204" pitchFamily="34" charset="0"/>
                <a:ea typeface="楷体_GB2312" pitchFamily="1" charset="-122"/>
                <a:cs typeface="+mn-cs"/>
              </a:rPr>
              <a:t>-8</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1" charset="-122"/>
                <a:cs typeface="+mn-cs"/>
              </a:rPr>
              <a:t>  = 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产生进位。</a:t>
            </a:r>
          </a:p>
        </p:txBody>
      </p:sp>
    </p:spTree>
    <p:extLst>
      <p:ext uri="{BB962C8B-B14F-4D97-AF65-F5344CB8AC3E}">
        <p14:creationId xmlns:p14="http://schemas.microsoft.com/office/powerpoint/2010/main" val="57463285"/>
      </p:ext>
    </p:extLst>
  </p:cSld>
  <p:clrMapOvr>
    <a:masterClrMapping/>
  </p:clrMapOvr>
  <p:transition>
    <p:wipe dir="r"/>
    <p:sndAc>
      <p:stSnd>
        <p:snd r:embed="rId4" name="PROJCTOR.WAV"/>
      </p:stSnd>
    </p:sndAc>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76" name="Rectangle 20"/>
          <p:cNvSpPr>
            <a:spLocks noChangeArrowheads="1"/>
          </p:cNvSpPr>
          <p:nvPr/>
        </p:nvSpPr>
        <p:spPr bwMode="auto">
          <a:xfrm>
            <a:off x="230188" y="1779588"/>
            <a:ext cx="8550275" cy="1735137"/>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十六进制数中只有</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0, 1, 2, 3, 4, 5, 6, 7, 8, 9 , A</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B</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C</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D</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E</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F</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十六个数码，进位规律是“逢十六进一”。各位的权均为</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16</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的幂。</a:t>
            </a:r>
          </a:p>
        </p:txBody>
      </p:sp>
      <p:sp>
        <p:nvSpPr>
          <p:cNvPr id="377877" name="Rectangle 21"/>
          <p:cNvSpPr>
            <a:spLocks noChangeArrowheads="1"/>
          </p:cNvSpPr>
          <p:nvPr/>
        </p:nvSpPr>
        <p:spPr bwMode="auto">
          <a:xfrm>
            <a:off x="687388" y="1196975"/>
            <a:ext cx="6030912"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1" charset="-122"/>
              </a:defRPr>
            </a:lvl1pPr>
            <a:lvl2pPr algn="l">
              <a:defRPr sz="3800" b="1">
                <a:solidFill>
                  <a:schemeClr val="tx2"/>
                </a:solidFill>
                <a:latin typeface="Arial Narrow" panose="020B0606020202030204" pitchFamily="34" charset="0"/>
                <a:ea typeface="楷体_GB2312" pitchFamily="1" charset="-122"/>
              </a:defRPr>
            </a:lvl2pPr>
            <a:lvl3pPr algn="l">
              <a:defRPr sz="3800" b="1">
                <a:solidFill>
                  <a:schemeClr val="tx2"/>
                </a:solidFill>
                <a:latin typeface="Arial Narrow" panose="020B0606020202030204" pitchFamily="34" charset="0"/>
                <a:ea typeface="楷体_GB2312" pitchFamily="1" charset="-122"/>
              </a:defRPr>
            </a:lvl3pPr>
            <a:lvl4pPr algn="l">
              <a:defRPr sz="3800" b="1">
                <a:solidFill>
                  <a:schemeClr val="tx2"/>
                </a:solidFill>
                <a:latin typeface="Arial Narrow" panose="020B0606020202030204" pitchFamily="34" charset="0"/>
                <a:ea typeface="楷体_GB2312" pitchFamily="1" charset="-122"/>
              </a:defRPr>
            </a:lvl4pPr>
            <a:lvl5pPr algn="l">
              <a:defRPr sz="3800" b="1">
                <a:solidFill>
                  <a:schemeClr val="tx2"/>
                </a:solidFill>
                <a:latin typeface="Arial Narrow" panose="020B0606020202030204" pitchFamily="34" charset="0"/>
                <a:ea typeface="楷体_GB2312" pitchFamily="1"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1"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1"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1"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1"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1.</a:t>
            </a:r>
            <a:r>
              <a:rPr kumimoji="0"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十六进制</a:t>
            </a:r>
          </a:p>
        </p:txBody>
      </p:sp>
      <p:graphicFrame>
        <p:nvGraphicFramePr>
          <p:cNvPr id="377878" name="Object 22"/>
          <p:cNvGraphicFramePr>
            <a:graphicFrameLocks noChangeAspect="1"/>
          </p:cNvGraphicFramePr>
          <p:nvPr/>
        </p:nvGraphicFramePr>
        <p:xfrm>
          <a:off x="3190875" y="4184650"/>
          <a:ext cx="3513138" cy="1009650"/>
        </p:xfrm>
        <a:graphic>
          <a:graphicData uri="http://schemas.openxmlformats.org/presentationml/2006/ole">
            <mc:AlternateContent xmlns:mc="http://schemas.openxmlformats.org/markup-compatibility/2006">
              <mc:Choice xmlns:v="urn:schemas-microsoft-com:vml" Requires="v">
                <p:oleObj spid="_x0000_s25611" name="公式" r:id="rId5" imgW="1054080" imgH="368280" progId="Equation.3">
                  <p:embed/>
                </p:oleObj>
              </mc:Choice>
              <mc:Fallback>
                <p:oleObj name="公式" r:id="rId5" imgW="1054080" imgH="368280" progId="Equation.3">
                  <p:embed/>
                  <p:pic>
                    <p:nvPicPr>
                      <p:cNvPr id="377878"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0875" y="4184650"/>
                        <a:ext cx="3513138" cy="100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7879" name="Rectangle 23"/>
          <p:cNvSpPr>
            <a:spLocks noChangeArrowheads="1"/>
          </p:cNvSpPr>
          <p:nvPr/>
        </p:nvSpPr>
        <p:spPr bwMode="auto">
          <a:xfrm>
            <a:off x="681038" y="4541838"/>
            <a:ext cx="237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一般表达式：</a:t>
            </a:r>
          </a:p>
        </p:txBody>
      </p:sp>
      <p:grpSp>
        <p:nvGrpSpPr>
          <p:cNvPr id="377880" name="Group 24"/>
          <p:cNvGrpSpPr>
            <a:grpSpLocks/>
          </p:cNvGrpSpPr>
          <p:nvPr/>
        </p:nvGrpSpPr>
        <p:grpSpPr bwMode="auto">
          <a:xfrm>
            <a:off x="431800" y="3584575"/>
            <a:ext cx="7092950" cy="525463"/>
            <a:chOff x="272" y="2403"/>
            <a:chExt cx="4468" cy="331"/>
          </a:xfrm>
        </p:grpSpPr>
        <p:graphicFrame>
          <p:nvGraphicFramePr>
            <p:cNvPr id="377881" name="Object 25"/>
            <p:cNvGraphicFramePr>
              <a:graphicFrameLocks noChangeAspect="1"/>
            </p:cNvGraphicFramePr>
            <p:nvPr/>
          </p:nvGraphicFramePr>
          <p:xfrm>
            <a:off x="790" y="2417"/>
            <a:ext cx="3950" cy="317"/>
          </p:xfrm>
          <a:graphic>
            <a:graphicData uri="http://schemas.openxmlformats.org/presentationml/2006/ole">
              <mc:AlternateContent xmlns:mc="http://schemas.openxmlformats.org/markup-compatibility/2006">
                <mc:Choice xmlns:v="urn:schemas-microsoft-com:vml" Requires="v">
                  <p:oleObj spid="_x0000_s25612" name="公式" r:id="rId7" imgW="3555720" imgH="304560" progId="Equation.3">
                    <p:embed/>
                  </p:oleObj>
                </mc:Choice>
                <mc:Fallback>
                  <p:oleObj name="公式" r:id="rId7" imgW="3555720" imgH="304560" progId="Equation.3">
                    <p:embed/>
                    <p:pic>
                      <p:nvPicPr>
                        <p:cNvPr id="377881"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0" y="2417"/>
                          <a:ext cx="3950"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7882" name="Rectangle 26"/>
            <p:cNvSpPr>
              <a:spLocks noChangeArrowheads="1"/>
            </p:cNvSpPr>
            <p:nvPr/>
          </p:nvSpPr>
          <p:spPr bwMode="auto">
            <a:xfrm>
              <a:off x="272" y="2403"/>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例如</a:t>
              </a:r>
            </a:p>
          </p:txBody>
        </p:sp>
      </p:grpSp>
      <p:sp>
        <p:nvSpPr>
          <p:cNvPr id="377883" name="Rectangle 27"/>
          <p:cNvSpPr>
            <a:spLocks noChangeArrowheads="1"/>
          </p:cNvSpPr>
          <p:nvPr/>
        </p:nvSpPr>
        <p:spPr bwMode="auto">
          <a:xfrm>
            <a:off x="755650" y="428625"/>
            <a:ext cx="43624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1.2.4 </a:t>
            </a:r>
            <a:r>
              <a:rPr kumimoji="0" lang="zh-CN" altLang="en-US" sz="3200" b="1" i="0" u="none" strike="noStrike" kern="1200" cap="none" spc="0" normalizeH="0" baseline="0" noProof="0">
                <a:ln>
                  <a:noFill/>
                </a:ln>
                <a:solidFill>
                  <a:srgbClr val="CC0000"/>
                </a:solidFill>
                <a:effectLst/>
                <a:uLnTx/>
                <a:uFillTx/>
                <a:latin typeface="Arial" panose="020B0604020202020204" pitchFamily="34" charset="0"/>
                <a:ea typeface="楷体_GB2312" pitchFamily="1" charset="-122"/>
                <a:cs typeface="+mn-cs"/>
              </a:rPr>
              <a:t>十六进制和八进制</a:t>
            </a:r>
          </a:p>
        </p:txBody>
      </p:sp>
      <p:graphicFrame>
        <p:nvGraphicFramePr>
          <p:cNvPr id="377884" name="Object 28"/>
          <p:cNvGraphicFramePr>
            <a:graphicFrameLocks noChangeAspect="1"/>
          </p:cNvGraphicFramePr>
          <p:nvPr/>
        </p:nvGraphicFramePr>
        <p:xfrm>
          <a:off x="4521200" y="3103563"/>
          <a:ext cx="101600" cy="190500"/>
        </p:xfrm>
        <a:graphic>
          <a:graphicData uri="http://schemas.openxmlformats.org/presentationml/2006/ole">
            <mc:AlternateContent xmlns:mc="http://schemas.openxmlformats.org/markup-compatibility/2006">
              <mc:Choice xmlns:v="urn:schemas-microsoft-com:vml" Requires="v">
                <p:oleObj spid="_x0000_s25613" name="公式" r:id="rId9" imgW="101520" imgH="190440" progId="Equation.3">
                  <p:embed/>
                </p:oleObj>
              </mc:Choice>
              <mc:Fallback>
                <p:oleObj name="公式" r:id="rId9" imgW="101520" imgH="190440" progId="Equation.3">
                  <p:embed/>
                  <p:pic>
                    <p:nvPicPr>
                      <p:cNvPr id="377884"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21200" y="3103563"/>
                        <a:ext cx="101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7885" name="Rectangle 29"/>
          <p:cNvSpPr>
            <a:spLocks noChangeArrowheads="1"/>
          </p:cNvSpPr>
          <p:nvPr/>
        </p:nvSpPr>
        <p:spPr bwMode="auto">
          <a:xfrm>
            <a:off x="584200" y="5402263"/>
            <a:ext cx="4040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各位的权都是</a:t>
            </a:r>
            <a:r>
              <a:rPr kumimoji="1" lang="en-US" altLang="zh-CN"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16</a:t>
            </a:r>
            <a:r>
              <a:rPr kumimoji="1" lang="zh-CN" altLang="en-US" sz="2400" b="1" i="0" u="none" strike="noStrike" kern="1200" cap="none" spc="0" normalizeH="0" baseline="0" noProof="0">
                <a:ln>
                  <a:noFill/>
                </a:ln>
                <a:solidFill>
                  <a:srgbClr val="000066"/>
                </a:solidFill>
                <a:effectLst/>
                <a:uLnTx/>
                <a:uFillTx/>
                <a:latin typeface="Arial" panose="020B0604020202020204" pitchFamily="34" charset="0"/>
                <a:ea typeface="楷体_GB2312" pitchFamily="1" charset="-122"/>
                <a:cs typeface="+mn-cs"/>
              </a:rPr>
              <a:t>的幂。</a:t>
            </a:r>
          </a:p>
        </p:txBody>
      </p:sp>
    </p:spTree>
    <p:custDataLst>
      <p:tags r:id="rId2"/>
    </p:custDataLst>
    <p:extLst>
      <p:ext uri="{BB962C8B-B14F-4D97-AF65-F5344CB8AC3E}">
        <p14:creationId xmlns:p14="http://schemas.microsoft.com/office/powerpoint/2010/main" val="657368259"/>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7876"/>
                                        </p:tgtEl>
                                        <p:attrNameLst>
                                          <p:attrName>style.visibility</p:attrName>
                                        </p:attrNameLst>
                                      </p:cBhvr>
                                      <p:to>
                                        <p:strVal val="visible"/>
                                      </p:to>
                                    </p:set>
                                    <p:animEffect transition="in" filter="wipe(up)">
                                      <p:cBhvr>
                                        <p:cTn id="7" dur="500"/>
                                        <p:tgtEl>
                                          <p:spTgt spid="3778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7880"/>
                                        </p:tgtEl>
                                        <p:attrNameLst>
                                          <p:attrName>style.visibility</p:attrName>
                                        </p:attrNameLst>
                                      </p:cBhvr>
                                      <p:to>
                                        <p:strVal val="visible"/>
                                      </p:to>
                                    </p:set>
                                    <p:animEffect transition="in" filter="strips(downRight)">
                                      <p:cBhvr>
                                        <p:cTn id="12" dur="500"/>
                                        <p:tgtEl>
                                          <p:spTgt spid="3778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7879"/>
                                        </p:tgtEl>
                                        <p:attrNameLst>
                                          <p:attrName>style.visibility</p:attrName>
                                        </p:attrNameLst>
                                      </p:cBhvr>
                                      <p:to>
                                        <p:strVal val="visible"/>
                                      </p:to>
                                    </p:set>
                                    <p:animEffect transition="in" filter="strips(downRight)">
                                      <p:cBhvr>
                                        <p:cTn id="17" dur="500"/>
                                        <p:tgtEl>
                                          <p:spTgt spid="3778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77878"/>
                                        </p:tgtEl>
                                        <p:attrNameLst>
                                          <p:attrName>style.visibility</p:attrName>
                                        </p:attrNameLst>
                                      </p:cBhvr>
                                      <p:to>
                                        <p:strVal val="visible"/>
                                      </p:to>
                                    </p:set>
                                    <p:animEffect transition="in" filter="dissolve">
                                      <p:cBhvr>
                                        <p:cTn id="22" dur="500"/>
                                        <p:tgtEl>
                                          <p:spTgt spid="3778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7885"/>
                                        </p:tgtEl>
                                        <p:attrNameLst>
                                          <p:attrName>style.visibility</p:attrName>
                                        </p:attrNameLst>
                                      </p:cBhvr>
                                      <p:to>
                                        <p:strVal val="visible"/>
                                      </p:to>
                                    </p:set>
                                    <p:animEffect transition="in" filter="strips(downRight)">
                                      <p:cBhvr>
                                        <p:cTn id="27" dur="500"/>
                                        <p:tgtEl>
                                          <p:spTgt spid="377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76" grpId="0"/>
      <p:bldP spid="377879" grpId="0"/>
      <p:bldP spid="37788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5" name="Rectangle 25"/>
          <p:cNvSpPr>
            <a:spLocks noChangeArrowheads="1"/>
          </p:cNvSpPr>
          <p:nvPr/>
        </p:nvSpPr>
        <p:spPr bwMode="auto">
          <a:xfrm>
            <a:off x="755650" y="549275"/>
            <a:ext cx="7766050" cy="5302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2</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、二</a:t>
            </a: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十六进制之间的转换</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p>
        </p:txBody>
      </p:sp>
      <p:sp>
        <p:nvSpPr>
          <p:cNvPr id="378906" name="Rectangle 26"/>
          <p:cNvSpPr>
            <a:spLocks noChangeArrowheads="1"/>
          </p:cNvSpPr>
          <p:nvPr/>
        </p:nvSpPr>
        <p:spPr bwMode="auto">
          <a:xfrm>
            <a:off x="565150" y="1452563"/>
            <a:ext cx="3827463" cy="5302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二进制转换成十六进制：</a:t>
            </a:r>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378907" name="Rectangle 27"/>
          <p:cNvSpPr>
            <a:spLocks noChangeArrowheads="1"/>
          </p:cNvSpPr>
          <p:nvPr/>
        </p:nvSpPr>
        <p:spPr bwMode="auto">
          <a:xfrm>
            <a:off x="503238" y="1989138"/>
            <a:ext cx="8008937" cy="9683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因为</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16</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进制的基数</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16=2</a:t>
            </a:r>
            <a:r>
              <a:rPr kumimoji="1" lang="en-US" altLang="zh-CN"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1" charset="-122"/>
                <a:cs typeface="+mn-cs"/>
              </a:rPr>
              <a:t>4 </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，所以，可将四位二进制数表示一位</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16</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进制数，即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0000</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1111 </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表示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0-F</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a:t>
            </a:r>
          </a:p>
        </p:txBody>
      </p:sp>
      <p:sp>
        <p:nvSpPr>
          <p:cNvPr id="378908" name="Rectangle 28"/>
          <p:cNvSpPr>
            <a:spLocks noChangeArrowheads="1"/>
          </p:cNvSpPr>
          <p:nvPr/>
        </p:nvSpPr>
        <p:spPr bwMode="auto">
          <a:xfrm>
            <a:off x="703263" y="3189288"/>
            <a:ext cx="3571875" cy="530225"/>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例</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111100010101110)</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B</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p>
        </p:txBody>
      </p:sp>
      <p:sp>
        <p:nvSpPr>
          <p:cNvPr id="378909" name="Rectangle 29"/>
          <p:cNvSpPr>
            <a:spLocks noChangeArrowheads="1"/>
          </p:cNvSpPr>
          <p:nvPr/>
        </p:nvSpPr>
        <p:spPr bwMode="auto">
          <a:xfrm>
            <a:off x="493713" y="5107663"/>
            <a:ext cx="8320087" cy="5302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将每位</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16</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进制数展开成四位二进制数，排列顺序不变即可。</a:t>
            </a:r>
          </a:p>
        </p:txBody>
      </p:sp>
      <p:sp>
        <p:nvSpPr>
          <p:cNvPr id="378910" name="Rectangle 30"/>
          <p:cNvSpPr>
            <a:spLocks noChangeArrowheads="1"/>
          </p:cNvSpPr>
          <p:nvPr/>
        </p:nvSpPr>
        <p:spPr bwMode="auto">
          <a:xfrm>
            <a:off x="1108075" y="5779175"/>
            <a:ext cx="5040313" cy="530225"/>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例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BEEF)</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1" charset="-122"/>
                <a:cs typeface="+mn-cs"/>
              </a:rPr>
              <a:t>H</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 =</a:t>
            </a:r>
            <a:endPar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378911" name="Rectangle 31"/>
          <p:cNvSpPr>
            <a:spLocks noChangeArrowheads="1"/>
          </p:cNvSpPr>
          <p:nvPr/>
        </p:nvSpPr>
        <p:spPr bwMode="auto">
          <a:xfrm>
            <a:off x="4902435" y="3192985"/>
            <a:ext cx="1612665" cy="535531"/>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(78.AE)</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1" charset="-122"/>
                <a:cs typeface="+mn-cs"/>
              </a:rPr>
              <a:t>H</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 </a:t>
            </a:r>
          </a:p>
        </p:txBody>
      </p:sp>
      <p:sp>
        <p:nvSpPr>
          <p:cNvPr id="378912" name="Rectangle 32"/>
          <p:cNvSpPr>
            <a:spLocks noChangeArrowheads="1"/>
          </p:cNvSpPr>
          <p:nvPr/>
        </p:nvSpPr>
        <p:spPr bwMode="auto">
          <a:xfrm>
            <a:off x="2898775" y="5733320"/>
            <a:ext cx="3195638" cy="530225"/>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(1011 1110 1110 1111)</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1" charset="-122"/>
                <a:cs typeface="+mn-cs"/>
              </a:rPr>
              <a:t>B</a:t>
            </a:r>
          </a:p>
        </p:txBody>
      </p:sp>
      <p:sp>
        <p:nvSpPr>
          <p:cNvPr id="378913" name="Rectangle 33"/>
          <p:cNvSpPr>
            <a:spLocks noChangeArrowheads="1"/>
          </p:cNvSpPr>
          <p:nvPr/>
        </p:nvSpPr>
        <p:spPr bwMode="auto">
          <a:xfrm>
            <a:off x="581025" y="4407575"/>
            <a:ext cx="5943600" cy="5302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十六进制转换成二进制：</a:t>
            </a:r>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endParaRPr>
          </a:p>
        </p:txBody>
      </p:sp>
      <p:sp>
        <p:nvSpPr>
          <p:cNvPr id="378914" name="Rectangle 34"/>
          <p:cNvSpPr>
            <a:spLocks noChangeArrowheads="1"/>
          </p:cNvSpPr>
          <p:nvPr/>
        </p:nvSpPr>
        <p:spPr bwMode="auto">
          <a:xfrm>
            <a:off x="703263" y="3189288"/>
            <a:ext cx="3868737" cy="535531"/>
          </a:xfrm>
          <a:prstGeom prst="rect">
            <a:avLst/>
          </a:prstGeom>
          <a:solidFill>
            <a:schemeClr val="bg1"/>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例</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1111000.1010111  )</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1" charset="-122"/>
                <a:cs typeface="+mn-cs"/>
              </a:rPr>
              <a:t>B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1" charset="-122"/>
                <a:cs typeface="+mn-cs"/>
              </a:rPr>
              <a:t> =</a:t>
            </a:r>
          </a:p>
        </p:txBody>
      </p:sp>
      <p:grpSp>
        <p:nvGrpSpPr>
          <p:cNvPr id="378915" name="Group 35"/>
          <p:cNvGrpSpPr>
            <a:grpSpLocks/>
          </p:cNvGrpSpPr>
          <p:nvPr/>
        </p:nvGrpSpPr>
        <p:grpSpPr bwMode="auto">
          <a:xfrm>
            <a:off x="1835620" y="3155950"/>
            <a:ext cx="1311434" cy="498475"/>
            <a:chOff x="1162" y="2024"/>
            <a:chExt cx="751" cy="314"/>
          </a:xfrm>
        </p:grpSpPr>
        <p:sp>
          <p:nvSpPr>
            <p:cNvPr id="378917" name="Line 37"/>
            <p:cNvSpPr>
              <a:spLocks noChangeShapeType="1"/>
            </p:cNvSpPr>
            <p:nvPr/>
          </p:nvSpPr>
          <p:spPr bwMode="auto">
            <a:xfrm>
              <a:off x="1913" y="2024"/>
              <a:ext cx="0" cy="313"/>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8918" name="Line 38"/>
            <p:cNvSpPr>
              <a:spLocks noChangeShapeType="1"/>
            </p:cNvSpPr>
            <p:nvPr/>
          </p:nvSpPr>
          <p:spPr bwMode="auto">
            <a:xfrm>
              <a:off x="1530" y="2047"/>
              <a:ext cx="0" cy="169"/>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8919" name="Line 39"/>
            <p:cNvSpPr>
              <a:spLocks noChangeShapeType="1"/>
            </p:cNvSpPr>
            <p:nvPr/>
          </p:nvSpPr>
          <p:spPr bwMode="auto">
            <a:xfrm>
              <a:off x="1162" y="2025"/>
              <a:ext cx="0" cy="313"/>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grpSp>
        <p:nvGrpSpPr>
          <p:cNvPr id="378920" name="Group 40"/>
          <p:cNvGrpSpPr>
            <a:grpSpLocks/>
          </p:cNvGrpSpPr>
          <p:nvPr/>
        </p:nvGrpSpPr>
        <p:grpSpPr bwMode="auto">
          <a:xfrm>
            <a:off x="3707880" y="5810925"/>
            <a:ext cx="1357313" cy="498475"/>
            <a:chOff x="1112" y="2024"/>
            <a:chExt cx="756" cy="314"/>
          </a:xfrm>
        </p:grpSpPr>
        <p:sp>
          <p:nvSpPr>
            <p:cNvPr id="378921" name="Line 41"/>
            <p:cNvSpPr>
              <a:spLocks noChangeShapeType="1"/>
            </p:cNvSpPr>
            <p:nvPr/>
          </p:nvSpPr>
          <p:spPr bwMode="auto">
            <a:xfrm>
              <a:off x="1868" y="2024"/>
              <a:ext cx="0" cy="313"/>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8922" name="Line 42"/>
            <p:cNvSpPr>
              <a:spLocks noChangeShapeType="1"/>
            </p:cNvSpPr>
            <p:nvPr/>
          </p:nvSpPr>
          <p:spPr bwMode="auto">
            <a:xfrm>
              <a:off x="1868" y="2024"/>
              <a:ext cx="0" cy="313"/>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8923" name="Line 43"/>
            <p:cNvSpPr>
              <a:spLocks noChangeShapeType="1"/>
            </p:cNvSpPr>
            <p:nvPr/>
          </p:nvSpPr>
          <p:spPr bwMode="auto">
            <a:xfrm>
              <a:off x="1490" y="2024"/>
              <a:ext cx="0" cy="313"/>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sp>
          <p:nvSpPr>
            <p:cNvPr id="378924" name="Line 44"/>
            <p:cNvSpPr>
              <a:spLocks noChangeShapeType="1"/>
            </p:cNvSpPr>
            <p:nvPr/>
          </p:nvSpPr>
          <p:spPr bwMode="auto">
            <a:xfrm>
              <a:off x="1112" y="2025"/>
              <a:ext cx="0" cy="313"/>
            </a:xfrm>
            <a:prstGeom prst="line">
              <a:avLst/>
            </a:prstGeom>
            <a:noFill/>
            <a:ln w="38100">
              <a:solidFill>
                <a:schemeClr val="accent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1" charset="-122"/>
                <a:cs typeface="+mn-cs"/>
              </a:endParaRPr>
            </a:p>
          </p:txBody>
        </p:sp>
      </p:grpSp>
      <p:sp>
        <p:nvSpPr>
          <p:cNvPr id="4" name="矩形 3"/>
          <p:cNvSpPr/>
          <p:nvPr/>
        </p:nvSpPr>
        <p:spPr>
          <a:xfrm>
            <a:off x="1178005" y="3238616"/>
            <a:ext cx="2646878" cy="46166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1" charset="-122"/>
                <a:cs typeface="+mn-cs"/>
              </a:rPr>
              <a:t>0                            0</a:t>
            </a:r>
            <a:endParaRPr kumimoji="0" lang="zh-CN" altLang="en-US" sz="2400" b="1" i="0" u="none" strike="noStrike" kern="1200" cap="none" spc="0" normalizeH="0" baseline="0" noProof="0" dirty="0">
              <a:ln>
                <a:noFill/>
              </a:ln>
              <a:solidFill>
                <a:srgbClr val="FF0000"/>
              </a:solidFill>
              <a:effectLst/>
              <a:uLnTx/>
              <a:uFillTx/>
              <a:latin typeface="Arial Narrow" panose="020B0606020202030204" pitchFamily="34" charset="0"/>
              <a:ea typeface="楷体_GB2312" pitchFamily="1" charset="-122"/>
              <a:cs typeface="+mn-cs"/>
            </a:endParaRPr>
          </a:p>
        </p:txBody>
      </p:sp>
    </p:spTree>
    <p:custDataLst>
      <p:tags r:id="rId1"/>
    </p:custDataLst>
    <p:extLst>
      <p:ext uri="{BB962C8B-B14F-4D97-AF65-F5344CB8AC3E}">
        <p14:creationId xmlns:p14="http://schemas.microsoft.com/office/powerpoint/2010/main" val="1766361578"/>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8906"/>
                                        </p:tgtEl>
                                        <p:attrNameLst>
                                          <p:attrName>style.visibility</p:attrName>
                                        </p:attrNameLst>
                                      </p:cBhvr>
                                      <p:to>
                                        <p:strVal val="visible"/>
                                      </p:to>
                                    </p:set>
                                    <p:animEffect transition="in" filter="box(in)">
                                      <p:cBhvr>
                                        <p:cTn id="7" dur="500"/>
                                        <p:tgtEl>
                                          <p:spTgt spid="378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8907"/>
                                        </p:tgtEl>
                                        <p:attrNameLst>
                                          <p:attrName>style.visibility</p:attrName>
                                        </p:attrNameLst>
                                      </p:cBhvr>
                                      <p:to>
                                        <p:strVal val="visible"/>
                                      </p:to>
                                    </p:set>
                                    <p:animEffect transition="in" filter="strips(downRight)">
                                      <p:cBhvr>
                                        <p:cTn id="12" dur="500"/>
                                        <p:tgtEl>
                                          <p:spTgt spid="3789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78914"/>
                                        </p:tgtEl>
                                        <p:attrNameLst>
                                          <p:attrName>style.visibility</p:attrName>
                                        </p:attrNameLst>
                                      </p:cBhvr>
                                      <p:to>
                                        <p:strVal val="visible"/>
                                      </p:to>
                                    </p:set>
                                    <p:animEffect transition="in" filter="wipe(left)">
                                      <p:cBhvr>
                                        <p:cTn id="17" dur="500"/>
                                        <p:tgtEl>
                                          <p:spTgt spid="3789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78915"/>
                                        </p:tgtEl>
                                        <p:attrNameLst>
                                          <p:attrName>style.visibility</p:attrName>
                                        </p:attrNameLst>
                                      </p:cBhvr>
                                      <p:to>
                                        <p:strVal val="visible"/>
                                      </p:to>
                                    </p:set>
                                    <p:animEffect transition="in" filter="wipe(up)">
                                      <p:cBhvr>
                                        <p:cTn id="22" dur="500"/>
                                        <p:tgtEl>
                                          <p:spTgt spid="3789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78911"/>
                                        </p:tgtEl>
                                        <p:attrNameLst>
                                          <p:attrName>style.visibility</p:attrName>
                                        </p:attrNameLst>
                                      </p:cBhvr>
                                      <p:to>
                                        <p:strVal val="visible"/>
                                      </p:to>
                                    </p:set>
                                    <p:animEffect transition="in" filter="box(in)">
                                      <p:cBhvr>
                                        <p:cTn id="32" dur="500"/>
                                        <p:tgtEl>
                                          <p:spTgt spid="3789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78908"/>
                                        </p:tgtEl>
                                        <p:attrNameLst>
                                          <p:attrName>style.visibility</p:attrName>
                                        </p:attrNameLst>
                                      </p:cBhvr>
                                      <p:to>
                                        <p:strVal val="visible"/>
                                      </p:to>
                                    </p:set>
                                    <p:animEffect transition="in" filter="box(in)">
                                      <p:cBhvr>
                                        <p:cTn id="37" dur="500"/>
                                        <p:tgtEl>
                                          <p:spTgt spid="37890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78913"/>
                                        </p:tgtEl>
                                        <p:attrNameLst>
                                          <p:attrName>style.visibility</p:attrName>
                                        </p:attrNameLst>
                                      </p:cBhvr>
                                      <p:to>
                                        <p:strVal val="visible"/>
                                      </p:to>
                                    </p:set>
                                    <p:animEffect transition="in" filter="box(in)">
                                      <p:cBhvr>
                                        <p:cTn id="42" dur="500"/>
                                        <p:tgtEl>
                                          <p:spTgt spid="37891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8909"/>
                                        </p:tgtEl>
                                        <p:attrNameLst>
                                          <p:attrName>style.visibility</p:attrName>
                                        </p:attrNameLst>
                                      </p:cBhvr>
                                      <p:to>
                                        <p:strVal val="visible"/>
                                      </p:to>
                                    </p:set>
                                    <p:animEffect transition="in" filter="strips(downRight)">
                                      <p:cBhvr>
                                        <p:cTn id="47" dur="500"/>
                                        <p:tgtEl>
                                          <p:spTgt spid="37890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78910"/>
                                        </p:tgtEl>
                                        <p:attrNameLst>
                                          <p:attrName>style.visibility</p:attrName>
                                        </p:attrNameLst>
                                      </p:cBhvr>
                                      <p:to>
                                        <p:strVal val="visible"/>
                                      </p:to>
                                    </p:set>
                                    <p:animEffect transition="in" filter="strips(downRight)">
                                      <p:cBhvr>
                                        <p:cTn id="52" dur="500"/>
                                        <p:tgtEl>
                                          <p:spTgt spid="37891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78912"/>
                                        </p:tgtEl>
                                        <p:attrNameLst>
                                          <p:attrName>style.visibility</p:attrName>
                                        </p:attrNameLst>
                                      </p:cBhvr>
                                      <p:to>
                                        <p:strVal val="visible"/>
                                      </p:to>
                                    </p:set>
                                    <p:animEffect transition="in" filter="strips(downRight)">
                                      <p:cBhvr>
                                        <p:cTn id="57" dur="500"/>
                                        <p:tgtEl>
                                          <p:spTgt spid="3789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nodeType="clickEffect">
                                  <p:stCondLst>
                                    <p:cond delay="0"/>
                                  </p:stCondLst>
                                  <p:childTnLst>
                                    <p:set>
                                      <p:cBhvr>
                                        <p:cTn id="61" dur="1" fill="hold">
                                          <p:stCondLst>
                                            <p:cond delay="0"/>
                                          </p:stCondLst>
                                        </p:cTn>
                                        <p:tgtEl>
                                          <p:spTgt spid="378920"/>
                                        </p:tgtEl>
                                        <p:attrNameLst>
                                          <p:attrName>style.visibility</p:attrName>
                                        </p:attrNameLst>
                                      </p:cBhvr>
                                      <p:to>
                                        <p:strVal val="visible"/>
                                      </p:to>
                                    </p:set>
                                    <p:animEffect transition="in" filter="wipe(up)">
                                      <p:cBhvr>
                                        <p:cTn id="62" dur="500"/>
                                        <p:tgtEl>
                                          <p:spTgt spid="37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6" grpId="0" autoUpdateAnimBg="0"/>
      <p:bldP spid="378907" grpId="0"/>
      <p:bldP spid="378908" grpId="0" animBg="1" autoUpdateAnimBg="0"/>
      <p:bldP spid="378909" grpId="0" autoUpdateAnimBg="0"/>
      <p:bldP spid="378910" grpId="0" animBg="1" autoUpdateAnimBg="0"/>
      <p:bldP spid="378911" grpId="0" animBg="1" autoUpdateAnimBg="0"/>
      <p:bldP spid="378912" grpId="0" animBg="1" autoUpdateAnimBg="0"/>
      <p:bldP spid="378913" grpId="0" autoUpdateAnimBg="0"/>
      <p:bldP spid="378914" grpId="0" animBg="1" autoUpdateAnimBg="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38" name="Text Box 34"/>
          <p:cNvSpPr txBox="1">
            <a:spLocks noChangeArrowheads="1"/>
          </p:cNvSpPr>
          <p:nvPr/>
        </p:nvSpPr>
        <p:spPr bwMode="auto">
          <a:xfrm>
            <a:off x="684213" y="1412875"/>
            <a:ext cx="652145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3.</a:t>
            </a: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八进制</a:t>
            </a:r>
            <a:endParaRPr kumimoji="1" lang="zh-CN" altLang="en-US" sz="2800" b="1" i="0" u="none" strike="noStrike" kern="1200" cap="none" spc="0" normalizeH="0" baseline="0" noProof="0">
              <a:ln>
                <a:noFill/>
              </a:ln>
              <a:solidFill>
                <a:srgbClr val="000066"/>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endParaRPr>
          </a:p>
        </p:txBody>
      </p:sp>
      <p:sp>
        <p:nvSpPr>
          <p:cNvPr id="379939" name="Text Box 35"/>
          <p:cNvSpPr txBox="1">
            <a:spLocks noChangeArrowheads="1"/>
          </p:cNvSpPr>
          <p:nvPr/>
        </p:nvSpPr>
        <p:spPr bwMode="auto">
          <a:xfrm>
            <a:off x="411163" y="2233613"/>
            <a:ext cx="8732837"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八进制数中只有</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0, 1, 2, 3, 4, 5, 6, 7</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八个数码，进位规律是“逢八进一”。各位的权都是</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8</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的幂。</a:t>
            </a:r>
          </a:p>
        </p:txBody>
      </p:sp>
      <p:grpSp>
        <p:nvGrpSpPr>
          <p:cNvPr id="379940" name="Group 36"/>
          <p:cNvGrpSpPr>
            <a:grpSpLocks/>
          </p:cNvGrpSpPr>
          <p:nvPr/>
        </p:nvGrpSpPr>
        <p:grpSpPr bwMode="auto">
          <a:xfrm>
            <a:off x="466725" y="4419600"/>
            <a:ext cx="5681663" cy="1035050"/>
            <a:chOff x="519" y="2438"/>
            <a:chExt cx="3464" cy="652"/>
          </a:xfrm>
        </p:grpSpPr>
        <p:graphicFrame>
          <p:nvGraphicFramePr>
            <p:cNvPr id="379941" name="Object 37"/>
            <p:cNvGraphicFramePr>
              <a:graphicFrameLocks noChangeAspect="1"/>
            </p:cNvGraphicFramePr>
            <p:nvPr/>
          </p:nvGraphicFramePr>
          <p:xfrm>
            <a:off x="2227" y="2438"/>
            <a:ext cx="1756" cy="652"/>
          </p:xfrm>
          <a:graphic>
            <a:graphicData uri="http://schemas.openxmlformats.org/presentationml/2006/ole">
              <mc:AlternateContent xmlns:mc="http://schemas.openxmlformats.org/markup-compatibility/2006">
                <mc:Choice xmlns:v="urn:schemas-microsoft-com:vml" Requires="v">
                  <p:oleObj spid="_x0000_s26629" name="Equation" r:id="rId4" imgW="2222280" imgH="825480" progId="Equation.3">
                    <p:embed/>
                  </p:oleObj>
                </mc:Choice>
                <mc:Fallback>
                  <p:oleObj name="Equation" r:id="rId4" imgW="2222280" imgH="825480" progId="Equation.3">
                    <p:embed/>
                    <p:pic>
                      <p:nvPicPr>
                        <p:cNvPr id="379941"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7" y="2438"/>
                          <a:ext cx="1756" cy="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9942" name="Rectangle 38"/>
            <p:cNvSpPr>
              <a:spLocks noChangeArrowheads="1"/>
            </p:cNvSpPr>
            <p:nvPr/>
          </p:nvSpPr>
          <p:spPr bwMode="auto">
            <a:xfrm>
              <a:off x="519" y="2617"/>
              <a:ext cx="108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一般表达式</a:t>
              </a:r>
            </a:p>
          </p:txBody>
        </p:sp>
      </p:grpSp>
      <p:sp>
        <p:nvSpPr>
          <p:cNvPr id="379943" name="Rectangle 39"/>
          <p:cNvSpPr>
            <a:spLocks noChangeArrowheads="1"/>
          </p:cNvSpPr>
          <p:nvPr/>
        </p:nvSpPr>
        <p:spPr bwMode="auto">
          <a:xfrm>
            <a:off x="476250" y="3773488"/>
            <a:ext cx="5414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20000"/>
              </a:spcBef>
              <a:spcAft>
                <a:spcPct val="0"/>
              </a:spcAft>
              <a:buClr>
                <a:srgbClr val="336699"/>
              </a:buClr>
              <a:buSzPct val="70000"/>
              <a:buFont typeface="Wingdings" panose="05000000000000000000" pitchFamily="2" charset="2"/>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八进制就是以</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8</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为基数的计数体制。</a:t>
            </a:r>
          </a:p>
        </p:txBody>
      </p:sp>
    </p:spTree>
    <p:custDataLst>
      <p:tags r:id="rId2"/>
    </p:custDataLst>
    <p:extLst>
      <p:ext uri="{BB962C8B-B14F-4D97-AF65-F5344CB8AC3E}">
        <p14:creationId xmlns:p14="http://schemas.microsoft.com/office/powerpoint/2010/main" val="4086549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9938"/>
                                        </p:tgtEl>
                                        <p:attrNameLst>
                                          <p:attrName>style.visibility</p:attrName>
                                        </p:attrNameLst>
                                      </p:cBhvr>
                                      <p:to>
                                        <p:strVal val="visible"/>
                                      </p:to>
                                    </p:set>
                                    <p:animEffect transition="in" filter="strips(downRight)">
                                      <p:cBhvr>
                                        <p:cTn id="7" dur="500"/>
                                        <p:tgtEl>
                                          <p:spTgt spid="379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9939"/>
                                        </p:tgtEl>
                                        <p:attrNameLst>
                                          <p:attrName>style.visibility</p:attrName>
                                        </p:attrNameLst>
                                      </p:cBhvr>
                                      <p:to>
                                        <p:strVal val="visible"/>
                                      </p:to>
                                    </p:set>
                                    <p:animEffect transition="in" filter="strips(downRight)">
                                      <p:cBhvr>
                                        <p:cTn id="12" dur="500"/>
                                        <p:tgtEl>
                                          <p:spTgt spid="3799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9943"/>
                                        </p:tgtEl>
                                        <p:attrNameLst>
                                          <p:attrName>style.visibility</p:attrName>
                                        </p:attrNameLst>
                                      </p:cBhvr>
                                      <p:to>
                                        <p:strVal val="visible"/>
                                      </p:to>
                                    </p:set>
                                    <p:animEffect transition="in" filter="strips(downRight)">
                                      <p:cBhvr>
                                        <p:cTn id="17" dur="500"/>
                                        <p:tgtEl>
                                          <p:spTgt spid="3799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9940"/>
                                        </p:tgtEl>
                                        <p:attrNameLst>
                                          <p:attrName>style.visibility</p:attrName>
                                        </p:attrNameLst>
                                      </p:cBhvr>
                                      <p:to>
                                        <p:strVal val="visible"/>
                                      </p:to>
                                    </p:set>
                                    <p:animEffect transition="in" filter="strips(downRight)">
                                      <p:cBhvr>
                                        <p:cTn id="22" dur="500"/>
                                        <p:tgtEl>
                                          <p:spTgt spid="37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38" grpId="0"/>
      <p:bldP spid="379939" grpId="0"/>
      <p:bldP spid="37994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9" name="Text Box 11"/>
          <p:cNvSpPr txBox="1">
            <a:spLocks noChangeArrowheads="1"/>
          </p:cNvSpPr>
          <p:nvPr/>
        </p:nvSpPr>
        <p:spPr bwMode="auto">
          <a:xfrm>
            <a:off x="1106488" y="549275"/>
            <a:ext cx="61690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4</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、二</a:t>
            </a:r>
            <a:r>
              <a:rPr kumimoji="1" lang="en-US" altLang="zh-CN"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八进制之间的转换（自学）</a:t>
            </a:r>
            <a:endPar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endParaRPr>
          </a:p>
        </p:txBody>
      </p:sp>
      <p:sp>
        <p:nvSpPr>
          <p:cNvPr id="380940" name="Text Box 12"/>
          <p:cNvSpPr txBox="1">
            <a:spLocks noChangeArrowheads="1"/>
          </p:cNvSpPr>
          <p:nvPr/>
        </p:nvSpPr>
        <p:spPr bwMode="auto">
          <a:xfrm>
            <a:off x="560388" y="4773613"/>
            <a:ext cx="8226425"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4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将每位八进制数展开成三位二进制数，排列顺序不变即可。</a:t>
            </a:r>
          </a:p>
        </p:txBody>
      </p:sp>
      <p:sp>
        <p:nvSpPr>
          <p:cNvPr id="380941" name="Text Box 13"/>
          <p:cNvSpPr txBox="1">
            <a:spLocks noChangeArrowheads="1"/>
          </p:cNvSpPr>
          <p:nvPr/>
        </p:nvSpPr>
        <p:spPr bwMode="auto">
          <a:xfrm>
            <a:off x="584200" y="2314575"/>
            <a:ext cx="8326438"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45000"/>
              </a:lnSpc>
              <a:spcBef>
                <a:spcPct val="0"/>
              </a:spcBef>
              <a:spcAft>
                <a:spcPct val="0"/>
              </a:spcAft>
              <a:buClrTx/>
              <a:buSzTx/>
              <a:buFontTx/>
              <a:buChar char="•"/>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转换时，由小数点开始，整数部分自右向左，小数部分自左向右，三位一组，不够三位的添零补齐，则每三位二进制数表示一位八进制数。</a:t>
            </a:r>
          </a:p>
        </p:txBody>
      </p:sp>
      <p:sp>
        <p:nvSpPr>
          <p:cNvPr id="380942" name="Text Box 14"/>
          <p:cNvSpPr txBox="1">
            <a:spLocks noChangeArrowheads="1"/>
          </p:cNvSpPr>
          <p:nvPr/>
        </p:nvSpPr>
        <p:spPr bwMode="auto">
          <a:xfrm>
            <a:off x="569913" y="1228725"/>
            <a:ext cx="8326437"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Char char="•"/>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因为八进制的基数</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8=2</a:t>
            </a:r>
            <a:r>
              <a:rPr kumimoji="1" lang="en-US" altLang="zh-CN" sz="2400" b="1" i="0" u="none" strike="noStrike" kern="1200" cap="none" spc="0" normalizeH="0" baseline="30000" noProof="0">
                <a:ln>
                  <a:noFill/>
                </a:ln>
                <a:solidFill>
                  <a:srgbClr val="000066"/>
                </a:solidFill>
                <a:effectLst/>
                <a:uLnTx/>
                <a:uFillTx/>
                <a:latin typeface="Times New Roman" panose="02020603050405020304" pitchFamily="18" charset="0"/>
                <a:ea typeface="楷体_GB2312" pitchFamily="1" charset="-122"/>
                <a:cs typeface="+mn-cs"/>
              </a:rPr>
              <a:t>3</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，所以，可将三位二进制数表示一位八进制数，即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000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111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表示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7</a:t>
            </a:r>
          </a:p>
        </p:txBody>
      </p:sp>
      <p:sp>
        <p:nvSpPr>
          <p:cNvPr id="380943" name="Text Box 15"/>
          <p:cNvSpPr txBox="1">
            <a:spLocks noChangeArrowheads="1"/>
          </p:cNvSpPr>
          <p:nvPr/>
        </p:nvSpPr>
        <p:spPr bwMode="auto">
          <a:xfrm>
            <a:off x="1689100" y="4071938"/>
            <a:ext cx="4883150" cy="5302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例</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10110.011)</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B</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p>
        </p:txBody>
      </p:sp>
      <p:sp>
        <p:nvSpPr>
          <p:cNvPr id="380944" name="Text Box 16"/>
          <p:cNvSpPr txBox="1">
            <a:spLocks noChangeArrowheads="1"/>
          </p:cNvSpPr>
          <p:nvPr/>
        </p:nvSpPr>
        <p:spPr bwMode="auto">
          <a:xfrm>
            <a:off x="1631950" y="5643563"/>
            <a:ext cx="5097463" cy="5302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例</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sym typeface="Wingdings" panose="05000000000000000000" pitchFamily="2" charset="2"/>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752.1)</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O</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p>
        </p:txBody>
      </p:sp>
      <p:sp>
        <p:nvSpPr>
          <p:cNvPr id="380945" name="Text Box 17"/>
          <p:cNvSpPr txBox="1">
            <a:spLocks noChangeArrowheads="1"/>
          </p:cNvSpPr>
          <p:nvPr/>
        </p:nvSpPr>
        <p:spPr bwMode="auto">
          <a:xfrm>
            <a:off x="4003675" y="4029075"/>
            <a:ext cx="1296988" cy="5302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(26.3)</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O</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a:t>
            </a:r>
          </a:p>
        </p:txBody>
      </p:sp>
      <p:sp>
        <p:nvSpPr>
          <p:cNvPr id="380946" name="Text Box 18"/>
          <p:cNvSpPr txBox="1">
            <a:spLocks noChangeArrowheads="1"/>
          </p:cNvSpPr>
          <p:nvPr/>
        </p:nvSpPr>
        <p:spPr bwMode="auto">
          <a:xfrm>
            <a:off x="3246438" y="5629275"/>
            <a:ext cx="3054350" cy="5302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(111 101 010.001)</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B</a:t>
            </a:r>
            <a:endPar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p:txBody>
      </p:sp>
    </p:spTree>
    <p:extLst>
      <p:ext uri="{BB962C8B-B14F-4D97-AF65-F5344CB8AC3E}">
        <p14:creationId xmlns:p14="http://schemas.microsoft.com/office/powerpoint/2010/main" val="3912288852"/>
      </p:ext>
    </p:extLst>
  </p:cSld>
  <p:clrMapOvr>
    <a:masterClrMapping/>
  </p:clrMapOvr>
  <p:transition>
    <p:wipe dir="r"/>
    <p:sndAc>
      <p:stSnd>
        <p:snd r:embed="rId2" name="PROJCTOR.WAV"/>
      </p:stSnd>
    </p:sndAc>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63" name="Rectangle 11"/>
          <p:cNvSpPr>
            <a:spLocks noChangeArrowheads="1"/>
          </p:cNvSpPr>
          <p:nvPr/>
        </p:nvSpPr>
        <p:spPr bwMode="auto">
          <a:xfrm>
            <a:off x="649288" y="620713"/>
            <a:ext cx="5465762"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5.</a:t>
            </a:r>
            <a:r>
              <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1" charset="-122"/>
                <a:cs typeface="+mn-cs"/>
              </a:rPr>
              <a:t>十六进制的</a:t>
            </a:r>
            <a:r>
              <a:rPr kumimoji="1" lang="zh-CN" altLang="en-US" sz="2400" b="1" i="0" u="none" strike="noStrike" kern="1200" cap="none" spc="0" normalizeH="0" baseline="0" noProof="0">
                <a:ln>
                  <a:noFill/>
                </a:ln>
                <a:solidFill>
                  <a:srgbClr val="CC0000"/>
                </a:solidFill>
                <a:effectLst>
                  <a:outerShdw blurRad="38100" dist="38100" dir="2700000" algn="tl">
                    <a:srgbClr val="C0C0C0"/>
                  </a:outerShdw>
                </a:effectLst>
                <a:uLnTx/>
                <a:uFillTx/>
                <a:latin typeface="Times New Roman" panose="02020603050405020304" pitchFamily="18" charset="0"/>
                <a:ea typeface="楷体_GB2312" pitchFamily="1" charset="-122"/>
                <a:cs typeface="+mn-cs"/>
              </a:rPr>
              <a:t>优点 ：</a:t>
            </a:r>
          </a:p>
        </p:txBody>
      </p:sp>
      <p:sp>
        <p:nvSpPr>
          <p:cNvPr id="381964" name="Rectangle 12"/>
          <p:cNvSpPr>
            <a:spLocks noChangeArrowheads="1"/>
          </p:cNvSpPr>
          <p:nvPr/>
        </p:nvSpPr>
        <p:spPr bwMode="auto">
          <a:xfrm>
            <a:off x="649288" y="1389063"/>
            <a:ext cx="7723187"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、）与二进制之间的转换容易；</a:t>
            </a:r>
          </a:p>
        </p:txBody>
      </p:sp>
      <p:sp>
        <p:nvSpPr>
          <p:cNvPr id="381965" name="Rectangle 13"/>
          <p:cNvSpPr>
            <a:spLocks noChangeArrowheads="1"/>
          </p:cNvSpPr>
          <p:nvPr/>
        </p:nvSpPr>
        <p:spPr bwMode="auto">
          <a:xfrm>
            <a:off x="650875" y="1943100"/>
            <a:ext cx="8677275" cy="3378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宋体-方正超大字符集" pitchFamily="1" charset="-122"/>
                <a:ea typeface="宋体-方正超大字符集" pitchFamily="1" charset="-122"/>
                <a:cs typeface="+mn-cs"/>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2</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、）计数容量较其它进制都大。假如同样采用四位数码，</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二进制最多可计至</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( 1111)</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B</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=( 15)</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D</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八进制可计至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(7777)</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O</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 (2800)</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D</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十进制可计至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(9999)</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D</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十六进制可计至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(FFFF)</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H</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 (65535)</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1" charset="-122"/>
                <a:cs typeface="+mn-cs"/>
              </a:rPr>
              <a:t>D</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，即</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64K</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。其容量最大。</a:t>
            </a:r>
          </a:p>
        </p:txBody>
      </p:sp>
      <p:sp>
        <p:nvSpPr>
          <p:cNvPr id="381966" name="Rectangle 14"/>
          <p:cNvSpPr>
            <a:spLocks noChangeArrowheads="1"/>
          </p:cNvSpPr>
          <p:nvPr/>
        </p:nvSpPr>
        <p:spPr bwMode="auto">
          <a:xfrm>
            <a:off x="673100" y="5405438"/>
            <a:ext cx="4643438"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    3</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1" charset="-122"/>
                <a:cs typeface="+mn-cs"/>
              </a:rPr>
              <a:t>、）书写简洁。</a:t>
            </a:r>
          </a:p>
        </p:txBody>
      </p:sp>
    </p:spTree>
    <p:extLst>
      <p:ext uri="{BB962C8B-B14F-4D97-AF65-F5344CB8AC3E}">
        <p14:creationId xmlns:p14="http://schemas.microsoft.com/office/powerpoint/2010/main" val="3121853650"/>
      </p:ext>
    </p:extLst>
  </p:cSld>
  <p:clrMapOvr>
    <a:masterClrMapping/>
  </p:clrMapOvr>
  <p:transition>
    <p:pull dir="d"/>
    <p:sndAc>
      <p:stSnd>
        <p:snd r:embed="rId2" name="PROJCTOR.WAV"/>
      </p:stSnd>
    </p:sndAc>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4" name="Text Box 4"/>
          <p:cNvSpPr txBox="1">
            <a:spLocks noChangeArrowheads="1"/>
          </p:cNvSpPr>
          <p:nvPr/>
        </p:nvSpPr>
        <p:spPr bwMode="auto">
          <a:xfrm>
            <a:off x="252413" y="1266825"/>
            <a:ext cx="94694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36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1.3</a:t>
            </a:r>
            <a:r>
              <a:rPr kumimoji="1" lang="zh-CN" altLang="en-US" sz="36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　二进制的算术运算（自学）</a:t>
            </a:r>
          </a:p>
        </p:txBody>
      </p:sp>
      <p:sp>
        <p:nvSpPr>
          <p:cNvPr id="430085" name="Text Box 5"/>
          <p:cNvSpPr txBox="1">
            <a:spLocks noChangeArrowheads="1"/>
          </p:cNvSpPr>
          <p:nvPr/>
        </p:nvSpPr>
        <p:spPr bwMode="auto">
          <a:xfrm>
            <a:off x="107950" y="2633663"/>
            <a:ext cx="88931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hlinkClick r:id="rId2" action="ppaction://hlinksldjump"/>
              </a:rPr>
              <a:t>1.3.1</a:t>
            </a:r>
            <a:r>
              <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hlinkClick r:id="rId2" action="ppaction://hlinksldjump"/>
              </a:rPr>
              <a:t>　无符号二进制的数算术运算</a:t>
            </a:r>
            <a:endPar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30089" name="Text Box 9"/>
          <p:cNvSpPr txBox="1">
            <a:spLocks noChangeArrowheads="1"/>
          </p:cNvSpPr>
          <p:nvPr/>
        </p:nvSpPr>
        <p:spPr bwMode="auto">
          <a:xfrm>
            <a:off x="107950" y="3570288"/>
            <a:ext cx="88931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hlinkClick r:id="rId3" action="ppaction://hlinksldjump"/>
              </a:rPr>
              <a:t>1.3.2</a:t>
            </a:r>
            <a:r>
              <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hlinkClick r:id="rId3" action="ppaction://hlinksldjump"/>
              </a:rPr>
              <a:t>　有符号二进制的数算术运算</a:t>
            </a:r>
            <a:endPar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Tree>
    <p:extLst>
      <p:ext uri="{BB962C8B-B14F-4D97-AF65-F5344CB8AC3E}">
        <p14:creationId xmlns:p14="http://schemas.microsoft.com/office/powerpoint/2010/main" val="26272248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8" name="Text Box 12"/>
          <p:cNvSpPr txBox="1">
            <a:spLocks noChangeArrowheads="1"/>
          </p:cNvSpPr>
          <p:nvPr/>
        </p:nvSpPr>
        <p:spPr bwMode="auto">
          <a:xfrm>
            <a:off x="0" y="404813"/>
            <a:ext cx="67786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3200" b="1" i="0" u="none" strike="noStrike" kern="1200" cap="none" spc="0" normalizeH="0" baseline="0" noProof="0">
                <a:ln>
                  <a:noFill/>
                </a:ln>
                <a:solidFill>
                  <a:srgbClr val="FF0000"/>
                </a:solidFill>
                <a:effectLst/>
                <a:uLnTx/>
                <a:uFillTx/>
                <a:latin typeface="Times New Roman" panose="02020603050405020304" pitchFamily="18" charset="0"/>
                <a:ea typeface="楷体_GB2312" pitchFamily="49" charset="-122"/>
                <a:cs typeface="+mn-cs"/>
              </a:rPr>
              <a:t>　</a:t>
            </a:r>
            <a:r>
              <a:rPr kumimoji="1" lang="en-US" altLang="zh-CN" sz="32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1.3</a:t>
            </a:r>
            <a:r>
              <a:rPr kumimoji="1" lang="zh-CN" altLang="en-US" sz="32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　二进制的算术运算</a:t>
            </a:r>
          </a:p>
        </p:txBody>
      </p:sp>
      <p:sp>
        <p:nvSpPr>
          <p:cNvPr id="382989" name="Text Box 13"/>
          <p:cNvSpPr txBox="1">
            <a:spLocks noChangeArrowheads="1"/>
          </p:cNvSpPr>
          <p:nvPr/>
        </p:nvSpPr>
        <p:spPr bwMode="auto">
          <a:xfrm>
            <a:off x="647700" y="1562100"/>
            <a:ext cx="35306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a:t>
            </a:r>
            <a:r>
              <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、二进制加法</a:t>
            </a:r>
          </a:p>
        </p:txBody>
      </p:sp>
      <p:sp>
        <p:nvSpPr>
          <p:cNvPr id="382990" name="Rectangle 14"/>
          <p:cNvSpPr>
            <a:spLocks noChangeArrowheads="1"/>
          </p:cNvSpPr>
          <p:nvPr/>
        </p:nvSpPr>
        <p:spPr bwMode="auto">
          <a:xfrm>
            <a:off x="0" y="2041525"/>
            <a:ext cx="7207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ctr" defTabSz="914400" rtl="0" eaLnBrk="1" fontAlgn="base" latinLnBrk="0" hangingPunct="1">
              <a:lnSpc>
                <a:spcPct val="15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无符号二进制的加法规则：</a:t>
            </a:r>
          </a:p>
          <a:p>
            <a:pPr marL="0" marR="0" lvl="0" indent="269875" algn="ctr" defTabSz="914400" rtl="0" eaLnBrk="1" fontAlgn="base" latinLnBrk="0" hangingPunct="1">
              <a:lnSpc>
                <a:spcPct val="15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0+0=0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0+1=1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1+1=10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p>
        </p:txBody>
      </p:sp>
      <p:sp>
        <p:nvSpPr>
          <p:cNvPr id="382991" name="Rectangle 15"/>
          <p:cNvSpPr>
            <a:spLocks noChangeArrowheads="1"/>
          </p:cNvSpPr>
          <p:nvPr/>
        </p:nvSpPr>
        <p:spPr bwMode="auto">
          <a:xfrm>
            <a:off x="900113" y="3470275"/>
            <a:ext cx="75898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例</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1.3.1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计算两个二进制数</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1010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和</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0101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的和。</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解：</a:t>
            </a:r>
            <a:r>
              <a:rPr kumimoji="1" lang="zh-CN" altLang="en-US" sz="24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	</a:t>
            </a:r>
            <a:endParaRPr kumimoji="1" lang="zh-CN" altLang="en-US" sz="24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graphicFrame>
        <p:nvGraphicFramePr>
          <p:cNvPr id="382992" name="Object 16"/>
          <p:cNvGraphicFramePr>
            <a:graphicFrameLocks noChangeAspect="1"/>
          </p:cNvGraphicFramePr>
          <p:nvPr/>
        </p:nvGraphicFramePr>
        <p:xfrm>
          <a:off x="3059113" y="4318000"/>
          <a:ext cx="2736850" cy="1841500"/>
        </p:xfrm>
        <a:graphic>
          <a:graphicData uri="http://schemas.openxmlformats.org/presentationml/2006/ole">
            <mc:AlternateContent xmlns:mc="http://schemas.openxmlformats.org/markup-compatibility/2006">
              <mc:Choice xmlns:v="urn:schemas-microsoft-com:vml" Requires="v">
                <p:oleObj spid="_x0000_s27656" name="公式" r:id="rId4" imgW="825480" imgH="558720" progId="Equation.3">
                  <p:embed/>
                </p:oleObj>
              </mc:Choice>
              <mc:Fallback>
                <p:oleObj name="公式" r:id="rId4" imgW="825480" imgH="558720" progId="Equation.3">
                  <p:embed/>
                  <p:pic>
                    <p:nvPicPr>
                      <p:cNvPr id="382992"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113" y="4318000"/>
                        <a:ext cx="2736850" cy="184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2995" name="Object 19"/>
          <p:cNvGraphicFramePr>
            <a:graphicFrameLocks noChangeAspect="1"/>
          </p:cNvGraphicFramePr>
          <p:nvPr/>
        </p:nvGraphicFramePr>
        <p:xfrm>
          <a:off x="4578350" y="3448050"/>
          <a:ext cx="101600" cy="190500"/>
        </p:xfrm>
        <a:graphic>
          <a:graphicData uri="http://schemas.openxmlformats.org/presentationml/2006/ole">
            <mc:AlternateContent xmlns:mc="http://schemas.openxmlformats.org/markup-compatibility/2006">
              <mc:Choice xmlns:v="urn:schemas-microsoft-com:vml" Requires="v">
                <p:oleObj spid="_x0000_s27657" name="公式" r:id="rId6" imgW="101520" imgH="190440" progId="Equation.3">
                  <p:embed/>
                </p:oleObj>
              </mc:Choice>
              <mc:Fallback>
                <p:oleObj name="公式" r:id="rId6" imgW="101520" imgH="190440" progId="Equation.3">
                  <p:embed/>
                  <p:pic>
                    <p:nvPicPr>
                      <p:cNvPr id="382995"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8350" y="3448050"/>
                        <a:ext cx="101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2998" name="Text Box 22"/>
          <p:cNvSpPr txBox="1">
            <a:spLocks noChangeArrowheads="1"/>
          </p:cNvSpPr>
          <p:nvPr/>
        </p:nvSpPr>
        <p:spPr bwMode="auto">
          <a:xfrm>
            <a:off x="0" y="1103313"/>
            <a:ext cx="67786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a:ln>
                  <a:noFill/>
                </a:ln>
                <a:solidFill>
                  <a:srgbClr val="FF0000"/>
                </a:solidFill>
                <a:effectLst/>
                <a:uLnTx/>
                <a:uFillTx/>
                <a:latin typeface="Times New Roman" panose="02020603050405020304" pitchFamily="18" charset="0"/>
                <a:ea typeface="楷体_GB2312" pitchFamily="49" charset="-122"/>
                <a:cs typeface="+mn-cs"/>
              </a:rPr>
              <a:t>　</a:t>
            </a:r>
            <a:r>
              <a:rPr kumimoji="1" lang="en-US" altLang="zh-CN" sz="32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1.3.1</a:t>
            </a:r>
            <a:r>
              <a:rPr kumimoji="1" lang="zh-CN" altLang="en-US" sz="32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　无符号数算术运算</a:t>
            </a:r>
          </a:p>
        </p:txBody>
      </p:sp>
    </p:spTree>
    <p:extLst>
      <p:ext uri="{BB962C8B-B14F-4D97-AF65-F5344CB8AC3E}">
        <p14:creationId xmlns:p14="http://schemas.microsoft.com/office/powerpoint/2010/main" val="1013491806"/>
      </p:ext>
    </p:extLst>
  </p:cSld>
  <p:clrMapOvr>
    <a:masterClrMapping/>
  </p:clrMapOvr>
  <p:transition>
    <p:wipe dir="r"/>
    <p:sndAc>
      <p:stSnd>
        <p:snd r:embed="rId3" name="PROJCTOR.WAV"/>
      </p:stSnd>
    </p:sndAc>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Rectangle 4"/>
          <p:cNvSpPr>
            <a:spLocks noChangeArrowheads="1"/>
          </p:cNvSpPr>
          <p:nvPr/>
        </p:nvSpPr>
        <p:spPr bwMode="auto">
          <a:xfrm>
            <a:off x="179388" y="1412875"/>
            <a:ext cx="6238875"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p>
            <a:pPr marL="0" marR="0" lvl="0" indent="0" algn="ctr" defTabSz="914400" rtl="0" eaLnBrk="1" fontAlgn="base" latinLnBrk="0" hangingPunct="1">
              <a:lnSpc>
                <a:spcPct val="13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无符号二进制数的减法规则：</a:t>
            </a:r>
          </a:p>
          <a:p>
            <a:pPr marL="0" marR="0" lvl="0" indent="0" algn="ctr" defTabSz="914400" rtl="0" eaLnBrk="1" fontAlgn="base" latinLnBrk="0" hangingPunct="1">
              <a:lnSpc>
                <a:spcPct val="135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1-1=0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1-0=1   0-1=11</a:t>
            </a:r>
          </a:p>
        </p:txBody>
      </p:sp>
      <p:sp>
        <p:nvSpPr>
          <p:cNvPr id="403461" name="Rectangle 5"/>
          <p:cNvSpPr>
            <a:spLocks noChangeArrowheads="1"/>
          </p:cNvSpPr>
          <p:nvPr/>
        </p:nvSpPr>
        <p:spPr bwMode="auto">
          <a:xfrm>
            <a:off x="971550" y="476250"/>
            <a:ext cx="2174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2</a:t>
            </a:r>
            <a:r>
              <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．二进制减法</a:t>
            </a:r>
          </a:p>
        </p:txBody>
      </p:sp>
      <p:sp>
        <p:nvSpPr>
          <p:cNvPr id="403462" name="Rectangle 6"/>
          <p:cNvSpPr>
            <a:spLocks noChangeArrowheads="1"/>
          </p:cNvSpPr>
          <p:nvPr/>
        </p:nvSpPr>
        <p:spPr bwMode="auto">
          <a:xfrm>
            <a:off x="1258888" y="2924175"/>
            <a:ext cx="61483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例</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1.3.2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计算两个二进制数</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1010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和</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0101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的差。</a:t>
            </a: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解：	</a:t>
            </a:r>
          </a:p>
        </p:txBody>
      </p:sp>
      <p:graphicFrame>
        <p:nvGraphicFramePr>
          <p:cNvPr id="403463" name="Object 7"/>
          <p:cNvGraphicFramePr>
            <a:graphicFrameLocks noChangeAspect="1"/>
          </p:cNvGraphicFramePr>
          <p:nvPr/>
        </p:nvGraphicFramePr>
        <p:xfrm>
          <a:off x="2771775" y="3789363"/>
          <a:ext cx="2520950" cy="1700212"/>
        </p:xfrm>
        <a:graphic>
          <a:graphicData uri="http://schemas.openxmlformats.org/presentationml/2006/ole">
            <mc:AlternateContent xmlns:mc="http://schemas.openxmlformats.org/markup-compatibility/2006">
              <mc:Choice xmlns:v="urn:schemas-microsoft-com:vml" Requires="v">
                <p:oleObj spid="_x0000_s28677" name="公式" r:id="rId3" imgW="825480" imgH="558720" progId="Equation.3">
                  <p:embed/>
                </p:oleObj>
              </mc:Choice>
              <mc:Fallback>
                <p:oleObj name="公式" r:id="rId3" imgW="825480" imgH="558720" progId="Equation.3">
                  <p:embed/>
                  <p:pic>
                    <p:nvPicPr>
                      <p:cNvPr id="403463"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3789363"/>
                        <a:ext cx="2520950" cy="1700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51599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27" name="Text Box 27"/>
          <p:cNvSpPr txBox="1">
            <a:spLocks noChangeArrowheads="1"/>
          </p:cNvSpPr>
          <p:nvPr/>
        </p:nvSpPr>
        <p:spPr bwMode="auto">
          <a:xfrm>
            <a:off x="684213" y="549275"/>
            <a:ext cx="35306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3</a:t>
            </a:r>
            <a:r>
              <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、乘法和除法</a:t>
            </a:r>
          </a:p>
        </p:txBody>
      </p:sp>
      <p:graphicFrame>
        <p:nvGraphicFramePr>
          <p:cNvPr id="384028" name="Object 28"/>
          <p:cNvGraphicFramePr>
            <a:graphicFrameLocks noChangeAspect="1"/>
          </p:cNvGraphicFramePr>
          <p:nvPr/>
        </p:nvGraphicFramePr>
        <p:xfrm>
          <a:off x="4521200" y="3048000"/>
          <a:ext cx="101600" cy="190500"/>
        </p:xfrm>
        <a:graphic>
          <a:graphicData uri="http://schemas.openxmlformats.org/presentationml/2006/ole">
            <mc:AlternateContent xmlns:mc="http://schemas.openxmlformats.org/markup-compatibility/2006">
              <mc:Choice xmlns:v="urn:schemas-microsoft-com:vml" Requires="v">
                <p:oleObj spid="_x0000_s29704" name="公式" r:id="rId4" imgW="101520" imgH="190440" progId="Equation.3">
                  <p:embed/>
                </p:oleObj>
              </mc:Choice>
              <mc:Fallback>
                <p:oleObj name="公式" r:id="rId4" imgW="101520" imgH="190440" progId="Equation.3">
                  <p:embed/>
                  <p:pic>
                    <p:nvPicPr>
                      <p:cNvPr id="384028"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1200" y="3048000"/>
                        <a:ext cx="10160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4029" name="Rectangle 29"/>
          <p:cNvSpPr>
            <a:spLocks noChangeArrowheads="1"/>
          </p:cNvSpPr>
          <p:nvPr/>
        </p:nvSpPr>
        <p:spPr bwMode="auto">
          <a:xfrm>
            <a:off x="971550" y="1341438"/>
            <a:ext cx="62245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例</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1.3.3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计算两个二进制数</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1010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和</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0101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的积。</a:t>
            </a: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解：</a:t>
            </a:r>
            <a:r>
              <a:rPr kumimoji="1" lang="zh-CN" altLang="en-US" sz="2400" b="0" i="0" u="none" strike="noStrike" kern="1200" cap="none" spc="0" normalizeH="0" baseline="0" noProof="0">
                <a:ln>
                  <a:noFill/>
                </a:ln>
                <a:solidFill>
                  <a:srgbClr val="000099"/>
                </a:solidFill>
                <a:effectLst/>
                <a:uLnTx/>
                <a:uFillTx/>
                <a:latin typeface="Times New Roman" panose="02020603050405020304" pitchFamily="18" charset="0"/>
                <a:ea typeface="华康简宋" charset="-122"/>
                <a:cs typeface="+mn-cs"/>
              </a:rPr>
              <a:t>	</a:t>
            </a:r>
            <a:endParaRPr kumimoji="1" lang="zh-CN" altLang="en-US" sz="2400" b="0"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endParaRPr>
          </a:p>
        </p:txBody>
      </p:sp>
      <p:graphicFrame>
        <p:nvGraphicFramePr>
          <p:cNvPr id="384030" name="Object 30"/>
          <p:cNvGraphicFramePr>
            <a:graphicFrameLocks noChangeAspect="1"/>
          </p:cNvGraphicFramePr>
          <p:nvPr/>
        </p:nvGraphicFramePr>
        <p:xfrm>
          <a:off x="1474788" y="1879600"/>
          <a:ext cx="5476875" cy="4146550"/>
        </p:xfrm>
        <a:graphic>
          <a:graphicData uri="http://schemas.openxmlformats.org/presentationml/2006/ole">
            <mc:AlternateContent xmlns:mc="http://schemas.openxmlformats.org/markup-compatibility/2006">
              <mc:Choice xmlns:v="urn:schemas-microsoft-com:vml" Requires="v">
                <p:oleObj spid="_x0000_s29705" name="公式" r:id="rId6" imgW="1841400" imgH="1612800" progId="Equation.3">
                  <p:embed/>
                </p:oleObj>
              </mc:Choice>
              <mc:Fallback>
                <p:oleObj name="公式" r:id="rId6" imgW="1841400" imgH="1612800" progId="Equation.3">
                  <p:embed/>
                  <p:pic>
                    <p:nvPicPr>
                      <p:cNvPr id="38403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4788" y="1879600"/>
                        <a:ext cx="5476875" cy="414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19525004"/>
      </p:ext>
    </p:extLst>
  </p:cSld>
  <p:clrMapOvr>
    <a:masterClrMapping/>
  </p:clrMapOvr>
  <p:transition>
    <p:wipe dir="r"/>
    <p:sndAc>
      <p:stSnd>
        <p:snd r:embed="rId3" name="PROJCTOR.WAV"/>
      </p:stSnd>
    </p:sndAc>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44" name="Rectangle 20"/>
          <p:cNvSpPr>
            <a:spLocks noChangeArrowheads="1"/>
          </p:cNvSpPr>
          <p:nvPr/>
        </p:nvSpPr>
        <p:spPr bwMode="auto">
          <a:xfrm>
            <a:off x="1042988" y="1268413"/>
            <a:ext cx="1098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解</a:t>
            </a:r>
            <a:r>
              <a:rPr kumimoji="1" lang="zh-CN" altLang="en-US" sz="2400" b="0" i="0" u="none" strike="noStrike" kern="1200" cap="none" spc="0" normalizeH="0" baseline="0" noProof="0">
                <a:ln>
                  <a:noFill/>
                </a:ln>
                <a:solidFill>
                  <a:srgbClr val="000066"/>
                </a:solidFill>
                <a:effectLst/>
                <a:uLnTx/>
                <a:uFillTx/>
                <a:latin typeface="Times New Roman" panose="02020603050405020304" pitchFamily="18" charset="0"/>
                <a:ea typeface="黑体" panose="02010609060101010101" pitchFamily="49" charset="-122"/>
                <a:cs typeface="Arial" panose="020B0604020202020204" pitchFamily="34" charset="0"/>
              </a:rPr>
              <a:t>：</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华康简宋" charset="-122"/>
                <a:cs typeface="Times New Roman" panose="02020603050405020304" pitchFamily="18" charset="0"/>
              </a:rPr>
              <a:t>	</a:t>
            </a:r>
            <a:endParaRPr kumimoji="1" lang="zh-CN" altLang="en-US" sz="2400" b="0"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mn-cs"/>
            </a:endParaRPr>
          </a:p>
        </p:txBody>
      </p:sp>
      <p:graphicFrame>
        <p:nvGraphicFramePr>
          <p:cNvPr id="385045" name="Object 21"/>
          <p:cNvGraphicFramePr>
            <a:graphicFrameLocks noChangeAspect="1"/>
          </p:cNvGraphicFramePr>
          <p:nvPr/>
        </p:nvGraphicFramePr>
        <p:xfrm>
          <a:off x="1457325" y="1787525"/>
          <a:ext cx="5743575" cy="4746625"/>
        </p:xfrm>
        <a:graphic>
          <a:graphicData uri="http://schemas.openxmlformats.org/presentationml/2006/ole">
            <mc:AlternateContent xmlns:mc="http://schemas.openxmlformats.org/markup-compatibility/2006">
              <mc:Choice xmlns:v="urn:schemas-microsoft-com:vml" Requires="v">
                <p:oleObj spid="_x0000_s30725" name="公式" r:id="rId5" imgW="2311200" imgH="1917360" progId="Equation.3">
                  <p:embed/>
                </p:oleObj>
              </mc:Choice>
              <mc:Fallback>
                <p:oleObj name="公式" r:id="rId5" imgW="2311200" imgH="1917360" progId="Equation.3">
                  <p:embed/>
                  <p:pic>
                    <p:nvPicPr>
                      <p:cNvPr id="385045"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7325" y="1787525"/>
                        <a:ext cx="5743575" cy="474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5046" name="Rectangle 22"/>
          <p:cNvSpPr>
            <a:spLocks noChangeArrowheads="1"/>
          </p:cNvSpPr>
          <p:nvPr/>
        </p:nvSpPr>
        <p:spPr bwMode="auto">
          <a:xfrm>
            <a:off x="2670175" y="2474913"/>
            <a:ext cx="22225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1100" b="1" i="0" u="none" strike="noStrike" kern="1200" cap="none" spc="0" normalizeH="0" baseline="0" noProof="0">
                <a:ln>
                  <a:noFill/>
                </a:ln>
                <a:solidFill>
                  <a:srgbClr val="000000"/>
                </a:solidFill>
                <a:effectLst/>
                <a:uLnTx/>
                <a:uFillTx/>
                <a:latin typeface="Arial" panose="020B0604020202020204" pitchFamily="34" charset="0"/>
                <a:ea typeface="楷体_GB2312" pitchFamily="49" charset="-122"/>
                <a:cs typeface="+mn-cs"/>
              </a:rPr>
              <a:t> </a:t>
            </a:r>
            <a:endParaRPr kumimoji="1" lang="en-US" altLang="zh-CN" sz="2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385047" name="Rectangle 23"/>
          <p:cNvSpPr>
            <a:spLocks noChangeArrowheads="1"/>
          </p:cNvSpPr>
          <p:nvPr/>
        </p:nvSpPr>
        <p:spPr bwMode="auto">
          <a:xfrm>
            <a:off x="971550" y="404813"/>
            <a:ext cx="69611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例</a:t>
            </a:r>
            <a:r>
              <a:rPr kumimoji="1"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1.3.4  </a:t>
            </a: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计算两个二进制数</a:t>
            </a:r>
            <a:r>
              <a:rPr kumimoji="1"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1010</a:t>
            </a: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和</a:t>
            </a:r>
            <a:r>
              <a:rPr kumimoji="1"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111</a:t>
            </a:r>
            <a:r>
              <a:rPr kumimoji="1" lang="zh-CN" altLang="en-US"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之商。</a:t>
            </a:r>
            <a:endParaRPr kumimoji="1" lang="zh-CN" altLang="en-US" sz="2800" b="0" i="0" u="none" strike="noStrike" kern="1200" cap="none" spc="0" normalizeH="0" baseline="0" noProof="0">
              <a:ln>
                <a:noFill/>
              </a:ln>
              <a:solidFill>
                <a:srgbClr val="000066"/>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34561771"/>
      </p:ext>
    </p:extLst>
  </p:cSld>
  <p:clrMapOvr>
    <a:masterClrMapping/>
  </p:clrMapOvr>
  <p:transition>
    <p:wipe dir="r"/>
    <p:sndAc>
      <p:stSnd>
        <p:snd r:embed="rId4" name="PROJCTOR.WAV"/>
      </p:stSnd>
    </p:sndAc>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103" name="Text Box 31"/>
          <p:cNvSpPr txBox="1">
            <a:spLocks noChangeArrowheads="1"/>
          </p:cNvSpPr>
          <p:nvPr/>
        </p:nvSpPr>
        <p:spPr bwMode="auto">
          <a:xfrm>
            <a:off x="323850" y="461963"/>
            <a:ext cx="763262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8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楷体_GB2312" pitchFamily="49" charset="-122"/>
                <a:cs typeface="+mn-cs"/>
              </a:rPr>
              <a:t>　</a:t>
            </a:r>
            <a:r>
              <a:rPr kumimoji="1" lang="en-US" altLang="zh-CN" sz="32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1.3.2</a:t>
            </a:r>
            <a:r>
              <a:rPr kumimoji="1" lang="zh-CN" altLang="en-US" sz="32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　带符号二进制的加减法运算</a:t>
            </a:r>
          </a:p>
        </p:txBody>
      </p:sp>
      <p:sp>
        <p:nvSpPr>
          <p:cNvPr id="387104" name="Rectangle 32"/>
          <p:cNvSpPr>
            <a:spLocks noChangeArrowheads="1"/>
          </p:cNvSpPr>
          <p:nvPr/>
        </p:nvSpPr>
        <p:spPr bwMode="auto">
          <a:xfrm>
            <a:off x="495300" y="1824038"/>
            <a:ext cx="859155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25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二进制数的最高位表示符号位，且用</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0</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表示正数，用</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表示负数。其余部分</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sym typeface="Symbol" panose="05050102010706020507" pitchFamily="18" charset="2"/>
              </a:rPr>
              <a:t>用原码的形式表示</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数值位。</a:t>
            </a:r>
            <a:endParaRPr kumimoji="1" lang="zh-CN" altLang="en-US"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387105" name="Rectangle 33"/>
          <p:cNvSpPr>
            <a:spLocks noChangeArrowheads="1"/>
          </p:cNvSpPr>
          <p:nvPr/>
        </p:nvSpPr>
        <p:spPr bwMode="auto">
          <a:xfrm>
            <a:off x="392113" y="1341438"/>
            <a:ext cx="355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有符号的二进制数表示 </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p>
        </p:txBody>
      </p:sp>
      <p:sp>
        <p:nvSpPr>
          <p:cNvPr id="387106" name="Rectangle 34"/>
          <p:cNvSpPr>
            <a:spLocks noChangeArrowheads="1"/>
          </p:cNvSpPr>
          <p:nvPr/>
        </p:nvSpPr>
        <p:spPr bwMode="auto">
          <a:xfrm>
            <a:off x="566738" y="3860800"/>
            <a:ext cx="34036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1.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二进制数的补码表示</a:t>
            </a:r>
          </a:p>
        </p:txBody>
      </p:sp>
      <p:sp>
        <p:nvSpPr>
          <p:cNvPr id="387107" name="Rectangle 35"/>
          <p:cNvSpPr>
            <a:spLocks noChangeArrowheads="1"/>
          </p:cNvSpPr>
          <p:nvPr/>
        </p:nvSpPr>
        <p:spPr bwMode="auto">
          <a:xfrm>
            <a:off x="228600" y="4354513"/>
            <a:ext cx="8764588"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25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补码或反码的最高位为符号位，正数为</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0</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，负数为</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p>
          <a:p>
            <a:pPr marL="0" marR="0" lvl="0" indent="266700" algn="l" defTabSz="914400" rtl="0" eaLnBrk="1" fontAlgn="base" latinLnBrk="0" hangingPunct="1">
              <a:lnSpc>
                <a:spcPct val="125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当二进制数为正数时，其补码、反码与原码相同。</a:t>
            </a:r>
          </a:p>
          <a:p>
            <a:pPr marL="0" marR="0" lvl="0" indent="266700" algn="l" defTabSz="914400" rtl="0" eaLnBrk="1" fontAlgn="base" latinLnBrk="0" hangingPunct="1">
              <a:lnSpc>
                <a:spcPct val="125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当二进制数为负数时，将原码的数值位逐位求反，然后在最低位加</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得到补码。</a:t>
            </a:r>
          </a:p>
        </p:txBody>
      </p:sp>
      <p:sp>
        <p:nvSpPr>
          <p:cNvPr id="387108" name="Rectangle 36"/>
          <p:cNvSpPr>
            <a:spLocks noChangeArrowheads="1"/>
          </p:cNvSpPr>
          <p:nvPr/>
        </p:nvSpPr>
        <p:spPr bwMode="auto">
          <a:xfrm>
            <a:off x="755470" y="2884636"/>
            <a:ext cx="48466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(+11)</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rPr>
              <a:t>D</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=(0 1011) </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rPr>
              <a:t>B</a:t>
            </a:r>
          </a:p>
          <a:p>
            <a:pPr marL="0" marR="0" lvl="0" indent="269875"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11)</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D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=(1 1011) </a:t>
            </a:r>
            <a:r>
              <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B</a:t>
            </a:r>
          </a:p>
        </p:txBody>
      </p:sp>
      <p:sp>
        <p:nvSpPr>
          <p:cNvPr id="5" name="矩形 4"/>
          <p:cNvSpPr/>
          <p:nvPr/>
        </p:nvSpPr>
        <p:spPr>
          <a:xfrm>
            <a:off x="3948113" y="3056236"/>
            <a:ext cx="4441825" cy="46166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66"/>
                </a:solidFill>
                <a:effectLst/>
                <a:uLnTx/>
                <a:uFillTx/>
                <a:latin typeface="Arial Narrow" panose="020B0606020202030204" pitchFamily="34" charset="0"/>
                <a:ea typeface="楷体_GB2312" pitchFamily="49" charset="-122"/>
                <a:cs typeface="+mn-cs"/>
              </a:rPr>
              <a:t>(0 1011) </a:t>
            </a:r>
            <a:r>
              <a:rPr kumimoji="0" lang="en-US" altLang="zh-CN" sz="2400" b="1" i="0" u="none" strike="noStrike" kern="1200" cap="none" spc="0" normalizeH="0" baseline="-25000" noProof="0" dirty="0">
                <a:ln>
                  <a:noFill/>
                </a:ln>
                <a:solidFill>
                  <a:srgbClr val="000066"/>
                </a:solidFill>
                <a:effectLst/>
                <a:uLnTx/>
                <a:uFillTx/>
                <a:latin typeface="Arial Narrow" panose="020B0606020202030204" pitchFamily="34" charset="0"/>
                <a:ea typeface="楷体_GB2312" pitchFamily="49" charset="-122"/>
                <a:cs typeface="+mn-cs"/>
              </a:rPr>
              <a:t>B</a:t>
            </a:r>
            <a:r>
              <a:rPr kumimoji="0" lang="en-US" altLang="zh-CN" sz="2400" b="1" i="0" u="none" strike="noStrike" kern="1200" cap="none" spc="0" normalizeH="0" baseline="0" noProof="0" dirty="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+(1 1011) </a:t>
            </a:r>
            <a:r>
              <a:rPr kumimoji="0" lang="en-US" altLang="zh-CN" sz="2400" b="1" i="0" u="none" strike="noStrike" kern="1200" cap="none" spc="0" normalizeH="0" baseline="-25000" noProof="0" dirty="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B</a:t>
            </a:r>
            <a:r>
              <a:rPr kumimoji="0" lang="en-US" altLang="zh-CN" sz="2400" b="1" i="0" u="none" strike="noStrike" kern="1200" cap="none" spc="0" normalizeH="0" baseline="0" noProof="0" dirty="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 +(1 00110) </a:t>
            </a:r>
            <a:r>
              <a:rPr kumimoji="0" lang="en-US" altLang="zh-CN" sz="2400" b="1" i="0" u="none" strike="noStrike" kern="1200" cap="none" spc="0" normalizeH="0" baseline="-25000" noProof="0" dirty="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B</a:t>
            </a:r>
          </a:p>
        </p:txBody>
      </p:sp>
    </p:spTree>
    <p:custDataLst>
      <p:tags r:id="rId1"/>
    </p:custDataLst>
    <p:extLst>
      <p:ext uri="{BB962C8B-B14F-4D97-AF65-F5344CB8AC3E}">
        <p14:creationId xmlns:p14="http://schemas.microsoft.com/office/powerpoint/2010/main" val="3615920441"/>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7105"/>
                                        </p:tgtEl>
                                        <p:attrNameLst>
                                          <p:attrName>style.visibility</p:attrName>
                                        </p:attrNameLst>
                                      </p:cBhvr>
                                      <p:to>
                                        <p:strVal val="visible"/>
                                      </p:to>
                                    </p:set>
                                    <p:animEffect transition="in" filter="strips(downRight)">
                                      <p:cBhvr>
                                        <p:cTn id="7" dur="500"/>
                                        <p:tgtEl>
                                          <p:spTgt spid="3871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7104"/>
                                        </p:tgtEl>
                                        <p:attrNameLst>
                                          <p:attrName>style.visibility</p:attrName>
                                        </p:attrNameLst>
                                      </p:cBhvr>
                                      <p:to>
                                        <p:strVal val="visible"/>
                                      </p:to>
                                    </p:set>
                                    <p:animEffect transition="in" filter="wipe(up)">
                                      <p:cBhvr>
                                        <p:cTn id="12" dur="500"/>
                                        <p:tgtEl>
                                          <p:spTgt spid="3871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7108"/>
                                        </p:tgtEl>
                                        <p:attrNameLst>
                                          <p:attrName>style.visibility</p:attrName>
                                        </p:attrNameLst>
                                      </p:cBhvr>
                                      <p:to>
                                        <p:strVal val="visible"/>
                                      </p:to>
                                    </p:set>
                                    <p:animEffect transition="in" filter="wipe(up)">
                                      <p:cBhvr>
                                        <p:cTn id="17" dur="500"/>
                                        <p:tgtEl>
                                          <p:spTgt spid="38710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87106"/>
                                        </p:tgtEl>
                                        <p:attrNameLst>
                                          <p:attrName>style.visibility</p:attrName>
                                        </p:attrNameLst>
                                      </p:cBhvr>
                                      <p:to>
                                        <p:strVal val="visible"/>
                                      </p:to>
                                    </p:set>
                                    <p:animEffect transition="in" filter="strips(downRight)">
                                      <p:cBhvr>
                                        <p:cTn id="27" dur="500"/>
                                        <p:tgtEl>
                                          <p:spTgt spid="38710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87107"/>
                                        </p:tgtEl>
                                        <p:attrNameLst>
                                          <p:attrName>style.visibility</p:attrName>
                                        </p:attrNameLst>
                                      </p:cBhvr>
                                      <p:to>
                                        <p:strVal val="visible"/>
                                      </p:to>
                                    </p:set>
                                    <p:animEffect transition="in" filter="wipe(up)">
                                      <p:cBhvr>
                                        <p:cTn id="32" dur="500"/>
                                        <p:tgtEl>
                                          <p:spTgt spid="38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104" grpId="0"/>
      <p:bldP spid="387105" grpId="0"/>
      <p:bldP spid="387106" grpId="0"/>
      <p:bldP spid="387107" grpId="0"/>
      <p:bldP spid="387108" grpId="0"/>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Text Box 2"/>
          <p:cNvSpPr txBox="1">
            <a:spLocks noChangeArrowheads="1"/>
          </p:cNvSpPr>
          <p:nvPr/>
        </p:nvSpPr>
        <p:spPr bwMode="auto">
          <a:xfrm>
            <a:off x="0" y="476250"/>
            <a:ext cx="4752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4</a:t>
            </a:r>
            <a:r>
              <a:rPr kumimoji="1" lang="zh-CN" altLang="en-US" sz="20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位二进制原码、反码、补码对照表</a:t>
            </a:r>
          </a:p>
        </p:txBody>
      </p:sp>
      <p:graphicFrame>
        <p:nvGraphicFramePr>
          <p:cNvPr id="433655" name="Group 503"/>
          <p:cNvGraphicFramePr>
            <a:graphicFrameLocks noGrp="1"/>
          </p:cNvGraphicFramePr>
          <p:nvPr/>
        </p:nvGraphicFramePr>
        <p:xfrm>
          <a:off x="4103688" y="260350"/>
          <a:ext cx="4789487" cy="6370320"/>
        </p:xfrm>
        <a:graphic>
          <a:graphicData uri="http://schemas.openxmlformats.org/drawingml/2006/table">
            <a:tbl>
              <a:tblPr/>
              <a:tblGrid>
                <a:gridCol w="1090612">
                  <a:extLst>
                    <a:ext uri="{9D8B030D-6E8A-4147-A177-3AD203B41FA5}">
                      <a16:colId xmlns:a16="http://schemas.microsoft.com/office/drawing/2014/main" val="2012541018"/>
                    </a:ext>
                  </a:extLst>
                </a:gridCol>
                <a:gridCol w="1233488">
                  <a:extLst>
                    <a:ext uri="{9D8B030D-6E8A-4147-A177-3AD203B41FA5}">
                      <a16:colId xmlns:a16="http://schemas.microsoft.com/office/drawing/2014/main" val="2061412194"/>
                    </a:ext>
                  </a:extLst>
                </a:gridCol>
                <a:gridCol w="1231900">
                  <a:extLst>
                    <a:ext uri="{9D8B030D-6E8A-4147-A177-3AD203B41FA5}">
                      <a16:colId xmlns:a16="http://schemas.microsoft.com/office/drawing/2014/main" val="2692929942"/>
                    </a:ext>
                  </a:extLst>
                </a:gridCol>
                <a:gridCol w="1233487">
                  <a:extLst>
                    <a:ext uri="{9D8B030D-6E8A-4147-A177-3AD203B41FA5}">
                      <a16:colId xmlns:a16="http://schemas.microsoft.com/office/drawing/2014/main" val="3570916087"/>
                    </a:ext>
                  </a:extLst>
                </a:gridCol>
              </a:tblGrid>
              <a:tr h="180975">
                <a:tc rowSpan="2">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zh-CN" altLang="en-US"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十进制数</a:t>
                      </a:r>
                      <a:endParaRPr kumimoji="1" lang="zh-CN" altLang="en-US"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3">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zh-CN" altLang="en-US"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二进制数</a:t>
                      </a:r>
                      <a:endParaRPr kumimoji="1" lang="zh-CN" altLang="en-US"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270614062"/>
                  </a:ext>
                </a:extLst>
              </a:tr>
              <a:tr h="234950">
                <a:tc v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zh-CN" altLang="en-US"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原码</a:t>
                      </a:r>
                      <a:endParaRPr kumimoji="1" lang="zh-CN" altLang="en-US"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zh-CN" altLang="en-US"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反码</a:t>
                      </a:r>
                      <a:endParaRPr kumimoji="1" lang="zh-CN" altLang="en-US"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zh-CN" altLang="en-US"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补码</a:t>
                      </a:r>
                      <a:endParaRPr kumimoji="1" lang="zh-CN" altLang="en-US"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69538869"/>
                  </a:ext>
                </a:extLst>
              </a:tr>
              <a:tr h="257175">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8</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宋体" panose="02010600030101010101" pitchFamily="2" charset="-122"/>
                          <a:ea typeface="宋体" panose="02010600030101010101" pitchFamily="2" charset="-122"/>
                          <a:cs typeface="Times New Roman" panose="02020603050405020304" pitchFamily="18" charset="0"/>
                          <a:sym typeface="Symbol" panose="05050102010706020507" pitchFamily="18" charset="2"/>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宋体" panose="02010600030101010101" pitchFamily="2" charset="-122"/>
                          <a:ea typeface="宋体" panose="02010600030101010101" pitchFamily="2" charset="-122"/>
                          <a:cs typeface="Times New Roman" panose="02020603050405020304" pitchFamily="18" charset="0"/>
                          <a:sym typeface="Symbol" panose="05050102010706020507" pitchFamily="18" charset="2"/>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5619869"/>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7</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1 1 1 1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1 0 0 1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21602933"/>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6</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1 1 1 0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1 0 0 1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1 0 1 0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04770049"/>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5</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1 1 0 1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1 0 1 0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1 0 1 1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60101061"/>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4</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1 1 0 0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1 0 1 1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88088755"/>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3</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1 0 1 1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1 1 0 1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22632121"/>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2</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1 0 1 0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1 1 0 1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1 1 1 0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33084839"/>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1 0 0 1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1 1 1 0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1 1 1 1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12867271"/>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sym typeface="Symbol" panose="05050102010706020507" pitchFamily="18" charset="2"/>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1 0 0 0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1 1 1 1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41542912"/>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89323848"/>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0 0 0 1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22904719"/>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+2</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0 0 1 0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0 0 1 0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0 0 1 0</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2745388"/>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+3</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0 0 1 1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0 0 1 1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0 0 1 1</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45026634"/>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+4</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0 1 0 0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0 1 0 0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0 1 0 0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43284618"/>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+5</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0 1 0 1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0 1 0 1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0 1 0 1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97025892"/>
                  </a:ext>
                </a:extLst>
              </a:tr>
              <a:tr h="236538">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+6</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0 1 1 0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0 1 1 0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0 1 1 0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34628489"/>
                  </a:ext>
                </a:extLst>
              </a:tr>
              <a:tr h="234950">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+7</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0 1 1 1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0 1 1 1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2339975" algn="l"/>
                          <a:tab pos="4968875" algn="r"/>
                          <a:tab pos="5221288" algn="l"/>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2339975" algn="l"/>
                          <a:tab pos="4968875" algn="r"/>
                          <a:tab pos="5221288" algn="l"/>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2339975" algn="l"/>
                          <a:tab pos="4968875" algn="r"/>
                          <a:tab pos="5221288" algn="l"/>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2339975" algn="l"/>
                          <a:tab pos="4968875" algn="r"/>
                          <a:tab pos="5221288" algn="l"/>
                        </a:tabLst>
                      </a:pPr>
                      <a:r>
                        <a:rPr kumimoji="1" lang="en-US" altLang="zh-CN" sz="16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0 1 1 1 </a:t>
                      </a:r>
                      <a:endParaRPr kumimoji="1" lang="en-US" altLang="zh-CN" sz="16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48765702"/>
                  </a:ext>
                </a:extLst>
              </a:tr>
            </a:tbl>
          </a:graphicData>
        </a:graphic>
      </p:graphicFrame>
      <p:sp>
        <p:nvSpPr>
          <p:cNvPr id="433651" name="Rectangle 499"/>
          <p:cNvSpPr>
            <a:spLocks noChangeArrowheads="1"/>
          </p:cNvSpPr>
          <p:nvPr/>
        </p:nvSpPr>
        <p:spPr bwMode="auto">
          <a:xfrm>
            <a:off x="250825" y="1341438"/>
            <a:ext cx="40338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n</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位带符号二进制数的原码、反码和补码的数值范围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a:t>
            </a:r>
          </a:p>
        </p:txBody>
      </p:sp>
      <p:sp>
        <p:nvSpPr>
          <p:cNvPr id="433653" name="Rectangle 501"/>
          <p:cNvSpPr>
            <a:spLocks noChangeArrowheads="1"/>
          </p:cNvSpPr>
          <p:nvPr/>
        </p:nvSpPr>
        <p:spPr bwMode="auto">
          <a:xfrm>
            <a:off x="577850" y="2492375"/>
            <a:ext cx="339566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原码    </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(2</a:t>
            </a:r>
            <a:r>
              <a:rPr kumimoji="1" lang="en-US" altLang="zh-CN" sz="2400" b="1" i="0" u="none" strike="noStrike" kern="1200" cap="none" spc="0" normalizeH="0" baseline="3000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n-1</a:t>
            </a:r>
            <a:r>
              <a:rPr kumimoji="1" lang="en-US" altLang="zh-CN" sz="2400" b="1" i="1"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1)~+(2</a:t>
            </a:r>
            <a:r>
              <a:rPr kumimoji="1" lang="en-US" altLang="zh-CN" sz="2400" b="1" i="0" u="none" strike="noStrike" kern="1200" cap="none" spc="0" normalizeH="0" baseline="3000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n-1</a:t>
            </a:r>
            <a:r>
              <a:rPr kumimoji="1" lang="en-US" altLang="zh-CN" sz="2400" b="1" i="1"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a:t>
            </a:r>
            <a:endPar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endParaRPr>
          </a:p>
          <a:p>
            <a:pPr marL="0" marR="0" lvl="0" indent="26670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反码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(2</a:t>
            </a:r>
            <a:r>
              <a:rPr kumimoji="1" lang="en-US" altLang="zh-CN" sz="2400" b="1" i="0" u="none" strike="noStrike" kern="1200" cap="none" spc="0" normalizeH="0" baseline="3000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n-1</a:t>
            </a:r>
            <a:r>
              <a:rPr kumimoji="1" lang="en-US" altLang="zh-CN" sz="2400" b="1" i="1"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1)~+(2</a:t>
            </a:r>
            <a:r>
              <a:rPr kumimoji="1" lang="en-US" altLang="zh-CN" sz="2400" b="1" i="0" u="none" strike="noStrike" kern="1200" cap="none" spc="0" normalizeH="0" baseline="3000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n-1</a:t>
            </a:r>
            <a:r>
              <a:rPr kumimoji="1" lang="en-US" altLang="zh-CN" sz="2400" b="1" i="1"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a:t>
            </a:r>
            <a:endPar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endParaRPr>
          </a:p>
          <a:p>
            <a:pPr marL="0" marR="0" lvl="0" indent="26670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补码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2</a:t>
            </a:r>
            <a:r>
              <a:rPr kumimoji="1" lang="en-US" altLang="zh-CN" sz="2400" b="1" i="0" u="none" strike="noStrike" kern="1200" cap="none" spc="0" normalizeH="0" baseline="3000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n-1</a:t>
            </a:r>
            <a:r>
              <a:rPr kumimoji="1" lang="en-US" altLang="zh-CN" sz="2400" b="1" i="1"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~+(2</a:t>
            </a:r>
            <a:r>
              <a:rPr kumimoji="1" lang="en-US" altLang="zh-CN" sz="2400" b="1" i="0" u="none" strike="noStrike" kern="1200" cap="none" spc="0" normalizeH="0" baseline="3000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n-1 </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a:t>
            </a:r>
          </a:p>
        </p:txBody>
      </p:sp>
    </p:spTree>
    <p:extLst>
      <p:ext uri="{BB962C8B-B14F-4D97-AF65-F5344CB8AC3E}">
        <p14:creationId xmlns:p14="http://schemas.microsoft.com/office/powerpoint/2010/main" val="392457107"/>
      </p:ext>
    </p:extLst>
  </p:cSld>
  <p:clrMapOvr>
    <a:masterClrMapping/>
  </p:clrMapOvr>
  <p:transition>
    <p:wipe dir="r"/>
    <p:sndAc>
      <p:stSnd>
        <p:snd r:embed="rId2" name="PROJCTOR.WAV"/>
      </p:stSnd>
    </p:sndAc>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117" name="Rectangle 21"/>
          <p:cNvSpPr>
            <a:spLocks noChangeArrowheads="1"/>
          </p:cNvSpPr>
          <p:nvPr/>
        </p:nvSpPr>
        <p:spPr bwMode="auto">
          <a:xfrm>
            <a:off x="571500" y="1268413"/>
            <a:ext cx="7696200" cy="1214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ctr" defTabSz="914400" rtl="0" eaLnBrk="1" fontAlgn="base" latinLnBrk="0" hangingPunct="1">
              <a:lnSpc>
                <a:spcPct val="16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减法运算的原理</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减去一个正数相当于加上一个负数</a:t>
            </a: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，对</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sym typeface="Symbol" panose="05050102010706020507" pitchFamily="18" charset="2"/>
              </a:rPr>
              <a:t>求补码，然后进行加法运算。</a:t>
            </a:r>
          </a:p>
        </p:txBody>
      </p:sp>
      <p:sp>
        <p:nvSpPr>
          <p:cNvPr id="388118" name="Rectangle 22"/>
          <p:cNvSpPr>
            <a:spLocks noChangeArrowheads="1"/>
          </p:cNvSpPr>
          <p:nvPr/>
        </p:nvSpPr>
        <p:spPr bwMode="auto">
          <a:xfrm>
            <a:off x="900113" y="476250"/>
            <a:ext cx="3709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2.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二进制补码的减法运算</a:t>
            </a:r>
          </a:p>
        </p:txBody>
      </p:sp>
      <p:sp>
        <p:nvSpPr>
          <p:cNvPr id="388119" name="Rectangle 23"/>
          <p:cNvSpPr>
            <a:spLocks noChangeArrowheads="1"/>
          </p:cNvSpPr>
          <p:nvPr/>
        </p:nvSpPr>
        <p:spPr bwMode="auto">
          <a:xfrm>
            <a:off x="631825" y="2708275"/>
            <a:ext cx="548163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540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5400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例</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1.3.7</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试用</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4</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位二进制补码计算</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5</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2</a:t>
            </a:r>
            <a:r>
              <a:rPr kumimoji="1" lang="zh-CN" altLang="en-US" sz="1000" b="0" i="0" u="none" strike="noStrike" kern="1200" cap="none" spc="0" normalizeH="0" baseline="0" noProof="0">
                <a:ln>
                  <a:noFill/>
                </a:ln>
                <a:solidFill>
                  <a:srgbClr val="000000"/>
                </a:solidFill>
                <a:effectLst/>
                <a:uLnTx/>
                <a:uFillTx/>
                <a:latin typeface="Times New Roman" panose="02020603050405020304" pitchFamily="18" charset="0"/>
                <a:ea typeface="华康简宋" charset="-122"/>
                <a:cs typeface="Times New Roman" panose="02020603050405020304" pitchFamily="18" charset="0"/>
                <a:sym typeface="Symbol" panose="05050102010706020507" pitchFamily="18" charset="2"/>
              </a:rPr>
              <a:t>。</a:t>
            </a:r>
            <a:endParaRPr kumimoji="1" lang="zh-CN" altLang="en-US" sz="1100" b="0" i="0" u="none" strike="noStrike" kern="1200" cap="none" spc="0" normalizeH="0" baseline="0" noProof="0">
              <a:ln>
                <a:noFill/>
              </a:ln>
              <a:solidFill>
                <a:srgbClr val="000000"/>
              </a:solidFill>
              <a:effectLst/>
              <a:uLnTx/>
              <a:uFillTx/>
              <a:latin typeface="Verdana" panose="020B0604030504040204" pitchFamily="34" charset="0"/>
              <a:ea typeface="楷体_GB2312" pitchFamily="49" charset="-122"/>
              <a:cs typeface="+mn-cs"/>
              <a:sym typeface="Symbol" panose="05050102010706020507" pitchFamily="18" charset="2"/>
            </a:endParaRPr>
          </a:p>
          <a:p>
            <a:pPr marL="0" marR="0" lvl="0" indent="254000" algn="l" defTabSz="914400" rtl="0" eaLnBrk="0" fontAlgn="base" latinLnBrk="0" hangingPunct="0">
              <a:lnSpc>
                <a:spcPct val="100000"/>
              </a:lnSpc>
              <a:spcBef>
                <a:spcPct val="0"/>
              </a:spcBef>
              <a:spcAft>
                <a:spcPct val="0"/>
              </a:spcAft>
              <a:buClrTx/>
              <a:buSzTx/>
              <a:buFontTx/>
              <a:buNone/>
              <a:tabLst/>
              <a:defRPr/>
            </a:pPr>
            <a:endParaRPr kumimoji="1" lang="en-US" altLang="zh-CN" sz="1000" b="0" i="0" u="none" strike="noStrike" kern="1200" cap="none" spc="0" normalizeH="0" baseline="0" noProof="0">
              <a:ln>
                <a:noFill/>
              </a:ln>
              <a:solidFill>
                <a:srgbClr val="000000"/>
              </a:solidFill>
              <a:effectLst/>
              <a:uLnTx/>
              <a:uFillTx/>
              <a:latin typeface="Times New Roman" panose="02020603050405020304" pitchFamily="18" charset="0"/>
              <a:ea typeface="华康简宋" charset="-122"/>
              <a:cs typeface="+mn-cs"/>
              <a:sym typeface="Symbol" panose="05050102010706020507" pitchFamily="18" charset="2"/>
            </a:endParaRPr>
          </a:p>
        </p:txBody>
      </p:sp>
      <p:grpSp>
        <p:nvGrpSpPr>
          <p:cNvPr id="388120" name="Group 24"/>
          <p:cNvGrpSpPr>
            <a:grpSpLocks/>
          </p:cNvGrpSpPr>
          <p:nvPr/>
        </p:nvGrpSpPr>
        <p:grpSpPr bwMode="auto">
          <a:xfrm>
            <a:off x="5364163" y="3254375"/>
            <a:ext cx="3305175" cy="3559175"/>
            <a:chOff x="6647" y="3832"/>
            <a:chExt cx="2653" cy="2102"/>
          </a:xfrm>
        </p:grpSpPr>
        <p:graphicFrame>
          <p:nvGraphicFramePr>
            <p:cNvPr id="388121" name="Object 25"/>
            <p:cNvGraphicFramePr>
              <a:graphicFrameLocks noChangeAspect="1"/>
            </p:cNvGraphicFramePr>
            <p:nvPr/>
          </p:nvGraphicFramePr>
          <p:xfrm>
            <a:off x="7250" y="3832"/>
            <a:ext cx="2050" cy="2102"/>
          </p:xfrm>
          <a:graphic>
            <a:graphicData uri="http://schemas.openxmlformats.org/presentationml/2006/ole">
              <mc:AlternateContent xmlns:mc="http://schemas.openxmlformats.org/markup-compatibility/2006">
                <mc:Choice xmlns:v="urn:schemas-microsoft-com:vml" Requires="v">
                  <p:oleObj spid="_x0000_s31749" name="公式" r:id="rId5" imgW="1206360" imgH="1117440" progId="Equation.3">
                    <p:embed/>
                  </p:oleObj>
                </mc:Choice>
                <mc:Fallback>
                  <p:oleObj name="公式" r:id="rId5" imgW="1206360" imgH="1117440" progId="Equation.3">
                    <p:embed/>
                    <p:pic>
                      <p:nvPicPr>
                        <p:cNvPr id="388121"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0" y="3832"/>
                          <a:ext cx="2050" cy="21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8122" name="Text Box 26"/>
            <p:cNvSpPr txBox="1">
              <a:spLocks noChangeArrowheads="1"/>
            </p:cNvSpPr>
            <p:nvPr/>
          </p:nvSpPr>
          <p:spPr bwMode="auto">
            <a:xfrm>
              <a:off x="6647" y="5100"/>
              <a:ext cx="144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zh-CN" sz="18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1800" b="1" i="0" u="none" strike="noStrike" kern="1200" cap="none" spc="0" normalizeH="0" baseline="0" noProof="0">
                  <a:ln>
                    <a:noFill/>
                  </a:ln>
                  <a:solidFill>
                    <a:srgbClr val="000000"/>
                  </a:solidFill>
                  <a:effectLst/>
                  <a:uLnTx/>
                  <a:uFillTx/>
                  <a:latin typeface="Times New Roman" panose="02020603050405020304" pitchFamily="18" charset="0"/>
                  <a:ea typeface="楷体_GB2312" pitchFamily="49" charset="-122"/>
                  <a:cs typeface="Times New Roman" panose="02020603050405020304" pitchFamily="18" charset="0"/>
                </a:rPr>
                <a:t>自动丢弃</a:t>
              </a:r>
            </a:p>
          </p:txBody>
        </p:sp>
      </p:grpSp>
      <p:sp>
        <p:nvSpPr>
          <p:cNvPr id="388123" name="Rectangle 27"/>
          <p:cNvSpPr>
            <a:spLocks noChangeArrowheads="1"/>
          </p:cNvSpPr>
          <p:nvPr/>
        </p:nvSpPr>
        <p:spPr bwMode="auto">
          <a:xfrm>
            <a:off x="684213" y="3500438"/>
            <a:ext cx="5011737"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endParaRPr kumimoji="1" lang="en-US" altLang="zh-CN" sz="10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pitchFamily="49"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解：因为</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(5</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2)</a:t>
            </a:r>
            <a:r>
              <a:rPr kumimoji="1" lang="zh-CN" altLang="en-US" sz="2400" b="1" i="0" u="none" strike="noStrike" kern="1200" cap="none" spc="0" normalizeH="0" baseline="-30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补</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=(5)</a:t>
            </a:r>
            <a:r>
              <a:rPr kumimoji="1" lang="zh-CN" altLang="en-US" sz="2400" b="1" i="0" u="none" strike="noStrike" kern="1200" cap="none" spc="0" normalizeH="0" baseline="-30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补</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2)</a:t>
            </a:r>
            <a:r>
              <a:rPr kumimoji="1" lang="en-US" altLang="zh-CN" sz="2400" b="1" i="0" u="none" strike="noStrike" kern="1200" cap="none" spc="0" normalizeH="0" baseline="-30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kumimoji="1" lang="zh-CN" altLang="en-US" sz="2400" b="1" i="0" u="none" strike="noStrike" kern="1200" cap="none" spc="0" normalizeH="0" baseline="-3000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补</a:t>
            </a: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a:p>
            <a:pPr marL="0" marR="0" lvl="0" indent="266700" algn="l" defTabSz="914400" rtl="0" eaLnBrk="0" fontAlgn="base" latinLnBrk="0" hangingPunct="0">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=0101+1110</a:t>
            </a:r>
          </a:p>
          <a:p>
            <a:pPr marL="0" marR="0" lvl="0" indent="266700" algn="l" defTabSz="914400" rtl="0" eaLnBrk="0" fontAlgn="base" latinLnBrk="0" hangingPunct="0">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=0011</a:t>
            </a:r>
          </a:p>
          <a:p>
            <a:pPr marL="0" marR="0" lvl="0" indent="266700" algn="l" defTabSz="914400" rtl="0" eaLnBrk="0" fontAlgn="base" latinLnBrk="0" hangingPunct="0">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所以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5</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2=3</a:t>
            </a:r>
            <a:endPar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Tree>
    <p:custDataLst>
      <p:tags r:id="rId2"/>
    </p:custDataLst>
    <p:extLst>
      <p:ext uri="{BB962C8B-B14F-4D97-AF65-F5344CB8AC3E}">
        <p14:creationId xmlns:p14="http://schemas.microsoft.com/office/powerpoint/2010/main" val="2971587079"/>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8117"/>
                                        </p:tgtEl>
                                        <p:attrNameLst>
                                          <p:attrName>style.visibility</p:attrName>
                                        </p:attrNameLst>
                                      </p:cBhvr>
                                      <p:to>
                                        <p:strVal val="visible"/>
                                      </p:to>
                                    </p:set>
                                    <p:animEffect transition="in" filter="wipe(up)">
                                      <p:cBhvr>
                                        <p:cTn id="7" dur="500"/>
                                        <p:tgtEl>
                                          <p:spTgt spid="3881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8119"/>
                                        </p:tgtEl>
                                        <p:attrNameLst>
                                          <p:attrName>style.visibility</p:attrName>
                                        </p:attrNameLst>
                                      </p:cBhvr>
                                      <p:to>
                                        <p:strVal val="visible"/>
                                      </p:to>
                                    </p:set>
                                    <p:animEffect transition="in" filter="strips(downRight)">
                                      <p:cBhvr>
                                        <p:cTn id="12" dur="500"/>
                                        <p:tgtEl>
                                          <p:spTgt spid="3881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8120"/>
                                        </p:tgtEl>
                                        <p:attrNameLst>
                                          <p:attrName>style.visibility</p:attrName>
                                        </p:attrNameLst>
                                      </p:cBhvr>
                                      <p:to>
                                        <p:strVal val="visible"/>
                                      </p:to>
                                    </p:set>
                                    <p:animEffect transition="in" filter="wipe(up)">
                                      <p:cBhvr>
                                        <p:cTn id="17" dur="500"/>
                                        <p:tgtEl>
                                          <p:spTgt spid="3881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88123"/>
                                        </p:tgtEl>
                                        <p:attrNameLst>
                                          <p:attrName>style.visibility</p:attrName>
                                        </p:attrNameLst>
                                      </p:cBhvr>
                                      <p:to>
                                        <p:strVal val="visible"/>
                                      </p:to>
                                    </p:set>
                                    <p:animEffect transition="in" filter="wipe(up)">
                                      <p:cBhvr>
                                        <p:cTn id="22" dur="500"/>
                                        <p:tgtEl>
                                          <p:spTgt spid="388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17" grpId="0"/>
      <p:bldP spid="388119" grpId="0"/>
      <p:bldP spid="38812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4" name="Object 24"/>
          <p:cNvGraphicFramePr>
            <a:graphicFrameLocks noChangeAspect="1"/>
          </p:cNvGraphicFramePr>
          <p:nvPr/>
        </p:nvGraphicFramePr>
        <p:xfrm>
          <a:off x="5614988" y="2193925"/>
          <a:ext cx="2643187" cy="2143125"/>
        </p:xfrm>
        <a:graphic>
          <a:graphicData uri="http://schemas.openxmlformats.org/presentationml/2006/ole">
            <mc:AlternateContent xmlns:mc="http://schemas.openxmlformats.org/markup-compatibility/2006">
              <mc:Choice xmlns:v="urn:schemas-microsoft-com:vml" Requires="v">
                <p:oleObj spid="_x0000_s32773" name="公式" r:id="rId5" imgW="1015920" imgH="698400" progId="Equation.3">
                  <p:embed/>
                </p:oleObj>
              </mc:Choice>
              <mc:Fallback>
                <p:oleObj name="公式" r:id="rId5" imgW="1015920" imgH="698400" progId="Equation.3">
                  <p:embed/>
                  <p:pic>
                    <p:nvPicPr>
                      <p:cNvPr id="389144"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4988" y="2193925"/>
                        <a:ext cx="2643187" cy="21431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145" name="Text Box 25"/>
          <p:cNvSpPr txBox="1">
            <a:spLocks noChangeArrowheads="1"/>
          </p:cNvSpPr>
          <p:nvPr/>
        </p:nvSpPr>
        <p:spPr bwMode="auto">
          <a:xfrm>
            <a:off x="3657600" y="2241550"/>
            <a:ext cx="137160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1000" b="0" i="0" u="none" strike="noStrike" kern="1200" cap="none" spc="0" normalizeH="0" baseline="0" noProof="0">
                <a:ln>
                  <a:noFill/>
                </a:ln>
                <a:solidFill>
                  <a:srgbClr val="000000"/>
                </a:solidFill>
                <a:effectLst/>
                <a:uLnTx/>
                <a:uFillTx/>
                <a:latin typeface="Times New Roman" panose="02020603050405020304" pitchFamily="18" charset="0"/>
                <a:ea typeface="华康简宋" charset="-122"/>
                <a:cs typeface="Times New Roman" panose="02020603050405020304" pitchFamily="18" charset="0"/>
              </a:rPr>
              <a:t>  </a:t>
            </a:r>
            <a:endParaRPr kumimoji="1" lang="en-US" altLang="zh-CN" sz="2400" b="0" i="0" u="none" strike="noStrike" kern="1200" cap="none" spc="0" normalizeH="0" baseline="0" noProof="0">
              <a:ln>
                <a:noFill/>
              </a:ln>
              <a:solidFill>
                <a:srgbClr val="000000"/>
              </a:solidFill>
              <a:effectLst/>
              <a:uLnTx/>
              <a:uFillTx/>
              <a:latin typeface="Times New Roman" panose="02020603050405020304" pitchFamily="18" charset="0"/>
              <a:ea typeface="华康简宋" charset="-122"/>
              <a:cs typeface="Times New Roman" panose="02020603050405020304" pitchFamily="18" charset="0"/>
            </a:endParaRPr>
          </a:p>
        </p:txBody>
      </p:sp>
      <p:sp>
        <p:nvSpPr>
          <p:cNvPr id="389146" name="Rectangle 26"/>
          <p:cNvSpPr>
            <a:spLocks noChangeArrowheads="1"/>
          </p:cNvSpPr>
          <p:nvPr/>
        </p:nvSpPr>
        <p:spPr bwMode="auto">
          <a:xfrm>
            <a:off x="0" y="2027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389147" name="Rectangle 27"/>
          <p:cNvSpPr>
            <a:spLocks noChangeArrowheads="1"/>
          </p:cNvSpPr>
          <p:nvPr/>
        </p:nvSpPr>
        <p:spPr bwMode="auto">
          <a:xfrm>
            <a:off x="0" y="2027238"/>
            <a:ext cx="0" cy="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389148" name="Rectangle 28"/>
          <p:cNvSpPr>
            <a:spLocks noChangeArrowheads="1"/>
          </p:cNvSpPr>
          <p:nvPr/>
        </p:nvSpPr>
        <p:spPr bwMode="auto">
          <a:xfrm>
            <a:off x="334963" y="1341438"/>
            <a:ext cx="6065837"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endParaRPr kumimoji="1" lang="en-US" altLang="zh-CN" sz="1000" b="0"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266700" algn="l" defTabSz="914400" rtl="0" eaLnBrk="0" fontAlgn="base" latinLnBrk="0" hangingPunct="0">
              <a:lnSpc>
                <a:spcPct val="16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Arial" panose="020B0604020202020204" pitchFamily="34" charset="0"/>
              </a:rPr>
              <a:t>例</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1.3.8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试用</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4</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位二进制补码计算</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5+7</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a:t>
            </a:r>
            <a:endPar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389149" name="Rectangle 29"/>
          <p:cNvSpPr>
            <a:spLocks noChangeArrowheads="1"/>
          </p:cNvSpPr>
          <p:nvPr/>
        </p:nvSpPr>
        <p:spPr bwMode="auto">
          <a:xfrm>
            <a:off x="900113" y="476250"/>
            <a:ext cx="113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3.</a:t>
            </a:r>
            <a:r>
              <a:rPr kumimoji="1" lang="en-US" altLang="zh-CN" sz="2400" b="1" i="0" u="none" strike="noStrike" kern="1200" cap="none" spc="0" normalizeH="0" baseline="0" noProof="0">
                <a:ln>
                  <a:noFill/>
                </a:ln>
                <a:solidFill>
                  <a:srgbClr val="000000"/>
                </a:solidFill>
                <a:effectLst/>
                <a:uLnTx/>
                <a:uFillTx/>
                <a:latin typeface="Verdana" panose="020B0604030504040204" pitchFamily="34" charset="0"/>
                <a:ea typeface="楷体_GB2312" pitchFamily="49" charset="-122"/>
                <a:cs typeface="+mn-cs"/>
              </a:rPr>
              <a:t> </a:t>
            </a:r>
            <a:r>
              <a:rPr kumimoji="1" lang="zh-CN" altLang="en-US" sz="2400" b="1" i="0" u="none" strike="noStrike" kern="1200" cap="none" spc="0" normalizeH="0" baseline="0" noProof="0">
                <a:ln>
                  <a:noFill/>
                </a:ln>
                <a:solidFill>
                  <a:srgbClr val="000000"/>
                </a:solidFill>
                <a:effectLst/>
                <a:uLnTx/>
                <a:uFillTx/>
                <a:latin typeface="Verdana" panose="020B0604030504040204" pitchFamily="34" charset="0"/>
                <a:ea typeface="楷体_GB2312" pitchFamily="49" charset="-122"/>
                <a:cs typeface="+mn-cs"/>
              </a:rPr>
              <a:t>溢出</a:t>
            </a:r>
          </a:p>
        </p:txBody>
      </p:sp>
      <p:sp>
        <p:nvSpPr>
          <p:cNvPr id="389150" name="Rectangle 30"/>
          <p:cNvSpPr>
            <a:spLocks noChangeArrowheads="1"/>
          </p:cNvSpPr>
          <p:nvPr/>
        </p:nvSpPr>
        <p:spPr bwMode="auto">
          <a:xfrm>
            <a:off x="900113" y="4692650"/>
            <a:ext cx="4251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Symbol" panose="05050102010706020507" pitchFamily="18" charset="2"/>
              </a:rPr>
              <a:t>解决溢出的办法</a:t>
            </a:r>
            <a:r>
              <a:rPr kumimoji="1" lang="en-US" altLang="zh-CN"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Symbol" panose="05050102010706020507" pitchFamily="18" charset="2"/>
              </a:rPr>
              <a:t>:</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Symbol" panose="05050102010706020507" pitchFamily="18" charset="2"/>
              </a:rPr>
              <a:t>进行位扩展</a:t>
            </a:r>
            <a:r>
              <a:rPr kumimoji="1" lang="en-US" altLang="zh-CN"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Symbol" panose="05050102010706020507" pitchFamily="18" charset="2"/>
              </a:rPr>
              <a:t>.</a:t>
            </a:r>
          </a:p>
        </p:txBody>
      </p:sp>
      <p:sp>
        <p:nvSpPr>
          <p:cNvPr id="389151" name="Rectangle 31"/>
          <p:cNvSpPr>
            <a:spLocks noChangeArrowheads="1"/>
          </p:cNvSpPr>
          <p:nvPr/>
        </p:nvSpPr>
        <p:spPr bwMode="auto">
          <a:xfrm>
            <a:off x="842963" y="2598738"/>
            <a:ext cx="4657725"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解：因为</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(5+7)</a:t>
            </a:r>
            <a:r>
              <a:rPr kumimoji="1" lang="zh-CN" altLang="en-US"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mn-cs"/>
              </a:rPr>
              <a:t>补</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=(5)</a:t>
            </a:r>
            <a:r>
              <a:rPr kumimoji="1" lang="zh-CN" altLang="en-US"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mn-cs"/>
              </a:rPr>
              <a:t>补</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+(7)</a:t>
            </a:r>
            <a:r>
              <a:rPr kumimoji="1" lang="en-US" altLang="zh-CN"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30000" noProof="0" dirty="0">
                <a:ln>
                  <a:noFill/>
                </a:ln>
                <a:solidFill>
                  <a:srgbClr val="000066"/>
                </a:solidFill>
                <a:effectLst/>
                <a:uLnTx/>
                <a:uFillTx/>
                <a:latin typeface="Times New Roman" panose="02020603050405020304" pitchFamily="18" charset="0"/>
                <a:ea typeface="楷体_GB2312" pitchFamily="49" charset="-122"/>
                <a:cs typeface="+mn-cs"/>
              </a:rPr>
              <a:t>补</a:t>
            </a:r>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endParaRPr>
          </a:p>
          <a:p>
            <a:pPr marL="0" marR="0" lvl="0" indent="266700" algn="l" defTabSz="914400" rtl="0" eaLnBrk="0" fontAlgn="base" latinLnBrk="0" hangingPunct="0">
              <a:lnSpc>
                <a:spcPct val="16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=0101+0111</a:t>
            </a:r>
          </a:p>
          <a:p>
            <a:pPr marL="0" marR="0" lvl="0" indent="266700" algn="l" defTabSz="914400" rtl="0" eaLnBrk="0" fontAlgn="base" latinLnBrk="0" hangingPunct="0">
              <a:lnSpc>
                <a:spcPct val="16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=1100</a:t>
            </a:r>
          </a:p>
        </p:txBody>
      </p:sp>
    </p:spTree>
    <p:custDataLst>
      <p:tags r:id="rId2"/>
    </p:custDataLst>
    <p:extLst>
      <p:ext uri="{BB962C8B-B14F-4D97-AF65-F5344CB8AC3E}">
        <p14:creationId xmlns:p14="http://schemas.microsoft.com/office/powerpoint/2010/main" val="2788833006"/>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9151"/>
                                        </p:tgtEl>
                                        <p:attrNameLst>
                                          <p:attrName>style.visibility</p:attrName>
                                        </p:attrNameLst>
                                      </p:cBhvr>
                                      <p:to>
                                        <p:strVal val="visible"/>
                                      </p:to>
                                    </p:set>
                                    <p:animEffect transition="in" filter="wipe(up)">
                                      <p:cBhvr>
                                        <p:cTn id="7" dur="500"/>
                                        <p:tgtEl>
                                          <p:spTgt spid="3891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9144"/>
                                        </p:tgtEl>
                                        <p:attrNameLst>
                                          <p:attrName>style.visibility</p:attrName>
                                        </p:attrNameLst>
                                      </p:cBhvr>
                                      <p:to>
                                        <p:strVal val="visible"/>
                                      </p:to>
                                    </p:set>
                                    <p:animEffect transition="in" filter="wipe(up)">
                                      <p:cBhvr>
                                        <p:cTn id="12" dur="500"/>
                                        <p:tgtEl>
                                          <p:spTgt spid="3891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9150"/>
                                        </p:tgtEl>
                                        <p:attrNameLst>
                                          <p:attrName>style.visibility</p:attrName>
                                        </p:attrNameLst>
                                      </p:cBhvr>
                                      <p:to>
                                        <p:strVal val="visible"/>
                                      </p:to>
                                    </p:set>
                                    <p:animEffect transition="in" filter="wipe(up)">
                                      <p:cBhvr>
                                        <p:cTn id="17" dur="500"/>
                                        <p:tgtEl>
                                          <p:spTgt spid="389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0" grpId="0"/>
      <p:bldP spid="38915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61" name="Rectangle 17"/>
          <p:cNvSpPr>
            <a:spLocks noChangeArrowheads="1"/>
          </p:cNvSpPr>
          <p:nvPr/>
        </p:nvSpPr>
        <p:spPr bwMode="auto">
          <a:xfrm>
            <a:off x="684213" y="476250"/>
            <a:ext cx="24479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4.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溢出的判别</a:t>
            </a:r>
          </a:p>
        </p:txBody>
      </p:sp>
      <p:sp>
        <p:nvSpPr>
          <p:cNvPr id="390162" name="Rectangle 18"/>
          <p:cNvSpPr>
            <a:spLocks noChangeArrowheads="1"/>
          </p:cNvSpPr>
          <p:nvPr/>
        </p:nvSpPr>
        <p:spPr bwMode="auto">
          <a:xfrm>
            <a:off x="739775" y="5127625"/>
            <a:ext cx="78644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9875"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sym typeface="Symbol" panose="05050102010706020507" pitchFamily="18" charset="2"/>
              </a:rPr>
              <a:t>当方框中的进位位与和数的符号位（即</a:t>
            </a:r>
            <a:r>
              <a:rPr kumimoji="1" lang="en-US" altLang="zh-CN" sz="24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sym typeface="Symbol" panose="05050102010706020507" pitchFamily="18" charset="2"/>
              </a:rPr>
              <a:t>b</a:t>
            </a:r>
            <a:r>
              <a:rPr kumimoji="1" lang="en-US" altLang="zh-CN" sz="2400" b="1" i="0" u="none" strike="noStrike" kern="1200" cap="none" spc="0" normalizeH="0" baseline="-30000" noProof="0">
                <a:ln>
                  <a:noFill/>
                </a:ln>
                <a:solidFill>
                  <a:srgbClr val="000066"/>
                </a:solidFill>
                <a:effectLst/>
                <a:uLnTx/>
                <a:uFillTx/>
                <a:latin typeface="楷体_GB2312" pitchFamily="49" charset="-122"/>
                <a:ea typeface="楷体_GB2312" pitchFamily="49" charset="-122"/>
                <a:cs typeface="Times New Roman" panose="02020603050405020304" pitchFamily="18" charset="0"/>
                <a:sym typeface="Symbol" panose="05050102010706020507" pitchFamily="18" charset="2"/>
              </a:rPr>
              <a:t>3</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sym typeface="Symbol" panose="05050102010706020507" pitchFamily="18" charset="2"/>
              </a:rPr>
              <a:t>位）相反时，则运算结果是错误的，产生溢出。</a:t>
            </a:r>
          </a:p>
        </p:txBody>
      </p:sp>
      <p:sp>
        <p:nvSpPr>
          <p:cNvPr id="390163" name="Rectangle 19"/>
          <p:cNvSpPr>
            <a:spLocks noChangeArrowheads="1"/>
          </p:cNvSpPr>
          <p:nvPr/>
        </p:nvSpPr>
        <p:spPr bwMode="auto">
          <a:xfrm>
            <a:off x="608013" y="1490663"/>
            <a:ext cx="5038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rPr>
              <a:t>如何判断是否产生溢出？</a:t>
            </a:r>
            <a:endPar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endParaRPr>
          </a:p>
        </p:txBody>
      </p:sp>
      <p:sp>
        <p:nvSpPr>
          <p:cNvPr id="390164" name="Rectangle 20"/>
          <p:cNvSpPr>
            <a:spLocks noChangeArrowheads="1"/>
          </p:cNvSpPr>
          <p:nvPr/>
        </p:nvSpPr>
        <p:spPr bwMode="auto">
          <a:xfrm>
            <a:off x="0" y="1179513"/>
            <a:ext cx="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390165" name="Rectangle 21"/>
          <p:cNvSpPr>
            <a:spLocks noChangeArrowheads="1"/>
          </p:cNvSpPr>
          <p:nvPr/>
        </p:nvSpPr>
        <p:spPr bwMode="auto">
          <a:xfrm>
            <a:off x="0" y="1341438"/>
            <a:ext cx="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nvGrpSpPr>
          <p:cNvPr id="390166" name="Group 22"/>
          <p:cNvGrpSpPr>
            <a:grpSpLocks/>
          </p:cNvGrpSpPr>
          <p:nvPr/>
        </p:nvGrpSpPr>
        <p:grpSpPr bwMode="auto">
          <a:xfrm>
            <a:off x="0" y="1949450"/>
            <a:ext cx="7934325" cy="2857500"/>
            <a:chOff x="0" y="1531"/>
            <a:chExt cx="4998" cy="1800"/>
          </a:xfrm>
        </p:grpSpPr>
        <p:grpSp>
          <p:nvGrpSpPr>
            <p:cNvPr id="390167" name="Group 23"/>
            <p:cNvGrpSpPr>
              <a:grpSpLocks/>
            </p:cNvGrpSpPr>
            <p:nvPr/>
          </p:nvGrpSpPr>
          <p:grpSpPr bwMode="auto">
            <a:xfrm>
              <a:off x="3126" y="1531"/>
              <a:ext cx="1853" cy="779"/>
              <a:chOff x="3455" y="1531"/>
              <a:chExt cx="1853" cy="779"/>
            </a:xfrm>
          </p:grpSpPr>
          <p:graphicFrame>
            <p:nvGraphicFramePr>
              <p:cNvPr id="390168" name="Object 24"/>
              <p:cNvGraphicFramePr>
                <a:graphicFrameLocks noChangeAspect="1"/>
              </p:cNvGraphicFramePr>
              <p:nvPr/>
            </p:nvGraphicFramePr>
            <p:xfrm>
              <a:off x="4345" y="1531"/>
              <a:ext cx="963" cy="778"/>
            </p:xfrm>
            <a:graphic>
              <a:graphicData uri="http://schemas.openxmlformats.org/presentationml/2006/ole">
                <mc:AlternateContent xmlns:mc="http://schemas.openxmlformats.org/markup-compatibility/2006">
                  <mc:Choice xmlns:v="urn:schemas-microsoft-com:vml" Requires="v">
                    <p:oleObj spid="_x0000_s33818" name="公式" r:id="rId5" imgW="876240" imgH="596880" progId="Equation.3">
                      <p:embed/>
                    </p:oleObj>
                  </mc:Choice>
                  <mc:Fallback>
                    <p:oleObj name="公式" r:id="rId5" imgW="876240" imgH="596880" progId="Equation.3">
                      <p:embed/>
                      <p:pic>
                        <p:nvPicPr>
                          <p:cNvPr id="390168"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5" y="1531"/>
                            <a:ext cx="963" cy="7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0169" name="Object 25"/>
              <p:cNvGraphicFramePr>
                <a:graphicFrameLocks noChangeAspect="1"/>
              </p:cNvGraphicFramePr>
              <p:nvPr/>
            </p:nvGraphicFramePr>
            <p:xfrm>
              <a:off x="3455" y="1583"/>
              <a:ext cx="566" cy="727"/>
            </p:xfrm>
            <a:graphic>
              <a:graphicData uri="http://schemas.openxmlformats.org/presentationml/2006/ole">
                <mc:AlternateContent xmlns:mc="http://schemas.openxmlformats.org/markup-compatibility/2006">
                  <mc:Choice xmlns:v="urn:schemas-microsoft-com:vml" Requires="v">
                    <p:oleObj spid="_x0000_s33819" name="公式" r:id="rId7" imgW="545760" imgH="596880" progId="Equation.3">
                      <p:embed/>
                    </p:oleObj>
                  </mc:Choice>
                  <mc:Fallback>
                    <p:oleObj name="公式" r:id="rId7" imgW="545760" imgH="596880" progId="Equation.3">
                      <p:embed/>
                      <p:pic>
                        <p:nvPicPr>
                          <p:cNvPr id="390169"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5" y="1583"/>
                            <a:ext cx="566" cy="72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90170" name="Group 26"/>
            <p:cNvGrpSpPr>
              <a:grpSpLocks/>
            </p:cNvGrpSpPr>
            <p:nvPr/>
          </p:nvGrpSpPr>
          <p:grpSpPr bwMode="auto">
            <a:xfrm>
              <a:off x="487" y="1609"/>
              <a:ext cx="1807" cy="820"/>
              <a:chOff x="487" y="1609"/>
              <a:chExt cx="1807" cy="820"/>
            </a:xfrm>
          </p:grpSpPr>
          <p:graphicFrame>
            <p:nvGraphicFramePr>
              <p:cNvPr id="390171" name="Object 27"/>
              <p:cNvGraphicFramePr>
                <a:graphicFrameLocks noChangeAspect="1"/>
              </p:cNvGraphicFramePr>
              <p:nvPr/>
            </p:nvGraphicFramePr>
            <p:xfrm>
              <a:off x="487" y="1609"/>
              <a:ext cx="637" cy="820"/>
            </p:xfrm>
            <a:graphic>
              <a:graphicData uri="http://schemas.openxmlformats.org/presentationml/2006/ole">
                <mc:AlternateContent xmlns:mc="http://schemas.openxmlformats.org/markup-compatibility/2006">
                  <mc:Choice xmlns:v="urn:schemas-microsoft-com:vml" Requires="v">
                    <p:oleObj spid="_x0000_s33820" name="公式" r:id="rId9" imgW="545760" imgH="596880" progId="Equation.3">
                      <p:embed/>
                    </p:oleObj>
                  </mc:Choice>
                  <mc:Fallback>
                    <p:oleObj name="公式" r:id="rId9" imgW="545760" imgH="596880" progId="Equation.3">
                      <p:embed/>
                      <p:pic>
                        <p:nvPicPr>
                          <p:cNvPr id="390171"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 y="1609"/>
                            <a:ext cx="637" cy="8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0172" name="Object 28"/>
              <p:cNvGraphicFramePr>
                <a:graphicFrameLocks noChangeAspect="1"/>
              </p:cNvGraphicFramePr>
              <p:nvPr/>
            </p:nvGraphicFramePr>
            <p:xfrm>
              <a:off x="1326" y="1647"/>
              <a:ext cx="968" cy="734"/>
            </p:xfrm>
            <a:graphic>
              <a:graphicData uri="http://schemas.openxmlformats.org/presentationml/2006/ole">
                <mc:AlternateContent xmlns:mc="http://schemas.openxmlformats.org/markup-compatibility/2006">
                  <mc:Choice xmlns:v="urn:schemas-microsoft-com:vml" Requires="v">
                    <p:oleObj spid="_x0000_s33821" name="公式" r:id="rId11" imgW="927000" imgH="596880" progId="Equation.3">
                      <p:embed/>
                    </p:oleObj>
                  </mc:Choice>
                  <mc:Fallback>
                    <p:oleObj name="公式" r:id="rId11" imgW="927000" imgH="596880" progId="Equation.3">
                      <p:embed/>
                      <p:pic>
                        <p:nvPicPr>
                          <p:cNvPr id="390172"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26" y="1647"/>
                            <a:ext cx="968" cy="7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90173" name="Group 29"/>
            <p:cNvGrpSpPr>
              <a:grpSpLocks/>
            </p:cNvGrpSpPr>
            <p:nvPr/>
          </p:nvGrpSpPr>
          <p:grpSpPr bwMode="auto">
            <a:xfrm>
              <a:off x="3002" y="2505"/>
              <a:ext cx="1996" cy="822"/>
              <a:chOff x="3002" y="2577"/>
              <a:chExt cx="1996" cy="822"/>
            </a:xfrm>
          </p:grpSpPr>
          <p:graphicFrame>
            <p:nvGraphicFramePr>
              <p:cNvPr id="390174" name="Object 30"/>
              <p:cNvGraphicFramePr>
                <a:graphicFrameLocks noChangeAspect="1"/>
              </p:cNvGraphicFramePr>
              <p:nvPr/>
            </p:nvGraphicFramePr>
            <p:xfrm>
              <a:off x="3002" y="2577"/>
              <a:ext cx="637" cy="822"/>
            </p:xfrm>
            <a:graphic>
              <a:graphicData uri="http://schemas.openxmlformats.org/presentationml/2006/ole">
                <mc:AlternateContent xmlns:mc="http://schemas.openxmlformats.org/markup-compatibility/2006">
                  <mc:Choice xmlns:v="urn:schemas-microsoft-com:vml" Requires="v">
                    <p:oleObj spid="_x0000_s33822" name="公式" r:id="rId13" imgW="545760" imgH="596880" progId="Equation.3">
                      <p:embed/>
                    </p:oleObj>
                  </mc:Choice>
                  <mc:Fallback>
                    <p:oleObj name="公式" r:id="rId13" imgW="545760" imgH="596880" progId="Equation.3">
                      <p:embed/>
                      <p:pic>
                        <p:nvPicPr>
                          <p:cNvPr id="390174" name="Object 3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02" y="2577"/>
                            <a:ext cx="637" cy="8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0175" name="Object 31"/>
              <p:cNvGraphicFramePr>
                <a:graphicFrameLocks noChangeAspect="1"/>
              </p:cNvGraphicFramePr>
              <p:nvPr/>
            </p:nvGraphicFramePr>
            <p:xfrm>
              <a:off x="4003" y="2598"/>
              <a:ext cx="995" cy="793"/>
            </p:xfrm>
            <a:graphic>
              <a:graphicData uri="http://schemas.openxmlformats.org/presentationml/2006/ole">
                <mc:AlternateContent xmlns:mc="http://schemas.openxmlformats.org/markup-compatibility/2006">
                  <mc:Choice xmlns:v="urn:schemas-microsoft-com:vml" Requires="v">
                    <p:oleObj spid="_x0000_s33823" name="公式" r:id="rId15" imgW="888840" imgH="596880" progId="Equation.3">
                      <p:embed/>
                    </p:oleObj>
                  </mc:Choice>
                  <mc:Fallback>
                    <p:oleObj name="公式" r:id="rId15" imgW="888840" imgH="596880" progId="Equation.3">
                      <p:embed/>
                      <p:pic>
                        <p:nvPicPr>
                          <p:cNvPr id="390175" name="Object 3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03" y="2598"/>
                            <a:ext cx="995" cy="7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90176" name="Group 32"/>
            <p:cNvGrpSpPr>
              <a:grpSpLocks/>
            </p:cNvGrpSpPr>
            <p:nvPr/>
          </p:nvGrpSpPr>
          <p:grpSpPr bwMode="auto">
            <a:xfrm>
              <a:off x="0" y="2558"/>
              <a:ext cx="2392" cy="773"/>
              <a:chOff x="0" y="2558"/>
              <a:chExt cx="2392" cy="773"/>
            </a:xfrm>
          </p:grpSpPr>
          <p:graphicFrame>
            <p:nvGraphicFramePr>
              <p:cNvPr id="390177" name="Object 33"/>
              <p:cNvGraphicFramePr>
                <a:graphicFrameLocks noChangeAspect="1"/>
              </p:cNvGraphicFramePr>
              <p:nvPr/>
            </p:nvGraphicFramePr>
            <p:xfrm>
              <a:off x="543" y="2558"/>
              <a:ext cx="600" cy="773"/>
            </p:xfrm>
            <a:graphic>
              <a:graphicData uri="http://schemas.openxmlformats.org/presentationml/2006/ole">
                <mc:AlternateContent xmlns:mc="http://schemas.openxmlformats.org/markup-compatibility/2006">
                  <mc:Choice xmlns:v="urn:schemas-microsoft-com:vml" Requires="v">
                    <p:oleObj spid="_x0000_s33824" name="公式" r:id="rId17" imgW="545760" imgH="596880" progId="Equation.3">
                      <p:embed/>
                    </p:oleObj>
                  </mc:Choice>
                  <mc:Fallback>
                    <p:oleObj name="公式" r:id="rId17" imgW="545760" imgH="596880" progId="Equation.3">
                      <p:embed/>
                      <p:pic>
                        <p:nvPicPr>
                          <p:cNvPr id="390177" name="Object 3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43" y="2558"/>
                            <a:ext cx="600" cy="7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0178" name="Object 34"/>
              <p:cNvGraphicFramePr>
                <a:graphicFrameLocks noChangeAspect="1"/>
              </p:cNvGraphicFramePr>
              <p:nvPr/>
            </p:nvGraphicFramePr>
            <p:xfrm>
              <a:off x="1495" y="2583"/>
              <a:ext cx="897" cy="712"/>
            </p:xfrm>
            <a:graphic>
              <a:graphicData uri="http://schemas.openxmlformats.org/presentationml/2006/ole">
                <mc:AlternateContent xmlns:mc="http://schemas.openxmlformats.org/markup-compatibility/2006">
                  <mc:Choice xmlns:v="urn:schemas-microsoft-com:vml" Requires="v">
                    <p:oleObj spid="_x0000_s33825" name="公式" r:id="rId19" imgW="888840" imgH="596880" progId="Equation.3">
                      <p:embed/>
                    </p:oleObj>
                  </mc:Choice>
                  <mc:Fallback>
                    <p:oleObj name="公式" r:id="rId19" imgW="888840" imgH="596880" progId="Equation.3">
                      <p:embed/>
                      <p:pic>
                        <p:nvPicPr>
                          <p:cNvPr id="390178" name="Object 3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495" y="2583"/>
                            <a:ext cx="897" cy="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0179" name="Rectangle 35"/>
              <p:cNvSpPr>
                <a:spLocks noChangeArrowheads="1"/>
              </p:cNvSpPr>
              <p:nvPr/>
            </p:nvSpPr>
            <p:spPr bwMode="auto">
              <a:xfrm>
                <a:off x="0" y="2759"/>
                <a:ext cx="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spTree>
    <p:custDataLst>
      <p:tags r:id="rId2"/>
    </p:custDataLst>
    <p:extLst>
      <p:ext uri="{BB962C8B-B14F-4D97-AF65-F5344CB8AC3E}">
        <p14:creationId xmlns:p14="http://schemas.microsoft.com/office/powerpoint/2010/main" val="2863886393"/>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0163"/>
                                        </p:tgtEl>
                                        <p:attrNameLst>
                                          <p:attrName>style.visibility</p:attrName>
                                        </p:attrNameLst>
                                      </p:cBhvr>
                                      <p:to>
                                        <p:strVal val="visible"/>
                                      </p:to>
                                    </p:set>
                                    <p:animEffect transition="in" filter="strips(downRight)">
                                      <p:cBhvr>
                                        <p:cTn id="7" dur="500"/>
                                        <p:tgtEl>
                                          <p:spTgt spid="3901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0166"/>
                                        </p:tgtEl>
                                        <p:attrNameLst>
                                          <p:attrName>style.visibility</p:attrName>
                                        </p:attrNameLst>
                                      </p:cBhvr>
                                      <p:to>
                                        <p:strVal val="visible"/>
                                      </p:to>
                                    </p:set>
                                    <p:animEffect transition="in" filter="wipe(up)">
                                      <p:cBhvr>
                                        <p:cTn id="12" dur="500"/>
                                        <p:tgtEl>
                                          <p:spTgt spid="3901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0162"/>
                                        </p:tgtEl>
                                        <p:attrNameLst>
                                          <p:attrName>style.visibility</p:attrName>
                                        </p:attrNameLst>
                                      </p:cBhvr>
                                      <p:to>
                                        <p:strVal val="visible"/>
                                      </p:to>
                                    </p:set>
                                    <p:animEffect transition="in" filter="wipe(up)">
                                      <p:cBhvr>
                                        <p:cTn id="17" dur="500"/>
                                        <p:tgtEl>
                                          <p:spTgt spid="390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62" grpId="0"/>
      <p:bldP spid="39016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0" name="Text Box 4"/>
          <p:cNvSpPr txBox="1">
            <a:spLocks noChangeArrowheads="1"/>
          </p:cNvSpPr>
          <p:nvPr/>
        </p:nvSpPr>
        <p:spPr bwMode="auto">
          <a:xfrm>
            <a:off x="-107950" y="1241425"/>
            <a:ext cx="65532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4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4800" b="1" i="0" u="none" strike="noStrike" kern="1200" cap="none" spc="0" normalizeH="0" baseline="0" noProof="0">
                <a:ln>
                  <a:noFill/>
                </a:ln>
                <a:solidFill>
                  <a:srgbClr val="FF0000"/>
                </a:solidFill>
                <a:effectLst/>
                <a:uLnTx/>
                <a:uFillTx/>
                <a:latin typeface="Times New Roman" panose="02020603050405020304" pitchFamily="18" charset="0"/>
                <a:ea typeface="楷体_GB2312" pitchFamily="49" charset="-122"/>
                <a:cs typeface="+mn-cs"/>
              </a:rPr>
              <a:t>　</a:t>
            </a:r>
            <a:r>
              <a:rPr kumimoji="1" lang="en-US" altLang="zh-CN" sz="36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1.4</a:t>
            </a:r>
            <a:r>
              <a:rPr kumimoji="1" lang="zh-CN" altLang="en-US" sz="36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　二进制代码</a:t>
            </a:r>
          </a:p>
        </p:txBody>
      </p:sp>
      <p:sp>
        <p:nvSpPr>
          <p:cNvPr id="429061" name="Rectangle 5"/>
          <p:cNvSpPr>
            <a:spLocks noChangeArrowheads="1"/>
          </p:cNvSpPr>
          <p:nvPr/>
        </p:nvSpPr>
        <p:spPr bwMode="auto">
          <a:xfrm>
            <a:off x="1116013" y="2465388"/>
            <a:ext cx="386238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32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hlinkClick r:id="rId2" action="ppaction://hlinksldjump"/>
              </a:rPr>
              <a:t>1.4.1  </a:t>
            </a:r>
            <a:r>
              <a:rPr kumimoji="1" lang="zh-CN" altLang="en-US" sz="32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hlinkClick r:id="rId2" action="ppaction://hlinksldjump"/>
              </a:rPr>
              <a:t>二</a:t>
            </a:r>
            <a:r>
              <a:rPr kumimoji="1" lang="en-US" altLang="zh-CN" sz="32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hlinkClick r:id="rId2" action="ppaction://hlinksldjump"/>
              </a:rPr>
              <a:t>-</a:t>
            </a:r>
            <a:r>
              <a:rPr kumimoji="1" lang="zh-CN" altLang="en-US" sz="32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hlinkClick r:id="rId2" action="ppaction://hlinksldjump"/>
              </a:rPr>
              <a:t>十进制码</a:t>
            </a:r>
            <a:endPar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9062" name="Rectangle 6"/>
          <p:cNvSpPr>
            <a:spLocks noChangeArrowheads="1"/>
          </p:cNvSpPr>
          <p:nvPr/>
        </p:nvSpPr>
        <p:spPr bwMode="auto">
          <a:xfrm>
            <a:off x="1116013" y="3402013"/>
            <a:ext cx="386238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3200" b="1" i="0" u="none" strike="noStrike" kern="1200" cap="none" spc="0" normalizeH="0" baseline="0" noProof="0" dirty="0">
                <a:ln>
                  <a:noFill/>
                </a:ln>
                <a:solidFill>
                  <a:srgbClr val="000066"/>
                </a:solidFill>
                <a:effectLst/>
                <a:uLnTx/>
                <a:uFillTx/>
                <a:latin typeface="Garamond" panose="02020404030301010803" pitchFamily="18" charset="0"/>
                <a:ea typeface="宋体-方正超大字符集" pitchFamily="65" charset="-122"/>
                <a:cs typeface="+mn-cs"/>
                <a:hlinkClick r:id="rId3" action="ppaction://hlinksldjump"/>
              </a:rPr>
              <a:t>1.4.2  </a:t>
            </a:r>
            <a:r>
              <a:rPr kumimoji="1" lang="zh-CN" altLang="en-US" sz="32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hlinkClick r:id="rId3" action="ppaction://hlinksldjump"/>
              </a:rPr>
              <a:t>格雷码</a:t>
            </a:r>
            <a:endParaRPr kumimoji="1" lang="zh-CN" altLang="en-US" sz="32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9063" name="Rectangle 7"/>
          <p:cNvSpPr>
            <a:spLocks noChangeArrowheads="1"/>
          </p:cNvSpPr>
          <p:nvPr/>
        </p:nvSpPr>
        <p:spPr bwMode="auto">
          <a:xfrm>
            <a:off x="1116013" y="4338638"/>
            <a:ext cx="386238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3200" b="1" i="0" u="none" strike="noStrike" kern="1200" cap="none" spc="0" normalizeH="0" baseline="0" noProof="0">
                <a:ln>
                  <a:noFill/>
                </a:ln>
                <a:solidFill>
                  <a:srgbClr val="000066"/>
                </a:solidFill>
                <a:effectLst/>
                <a:uLnTx/>
                <a:uFillTx/>
                <a:latin typeface="Times New Roman" panose="02020603050405020304" pitchFamily="18" charset="0"/>
                <a:ea typeface="宋体-方正超大字符集" pitchFamily="65" charset="-122"/>
                <a:cs typeface="+mn-cs"/>
                <a:hlinkClick r:id="rId4" action="ppaction://hlinksldjump"/>
              </a:rPr>
              <a:t>1.4.3 </a:t>
            </a:r>
            <a:r>
              <a:rPr kumimoji="1" lang="en-US" altLang="zh-CN"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hlinkClick r:id="rId4" action="ppaction://hlinksldjump"/>
              </a:rPr>
              <a:t>ASCII</a:t>
            </a:r>
            <a:r>
              <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hlinkClick r:id="rId4" action="ppaction://hlinksldjump"/>
              </a:rPr>
              <a:t>码</a:t>
            </a:r>
            <a:endParaRPr kumimoji="1" lang="zh-CN" altLang="en-US" sz="32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Tree>
    <p:extLst>
      <p:ext uri="{BB962C8B-B14F-4D97-AF65-F5344CB8AC3E}">
        <p14:creationId xmlns:p14="http://schemas.microsoft.com/office/powerpoint/2010/main" val="10891009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Text Box 5"/>
          <p:cNvSpPr txBox="1">
            <a:spLocks noChangeArrowheads="1"/>
          </p:cNvSpPr>
          <p:nvPr/>
        </p:nvSpPr>
        <p:spPr bwMode="auto">
          <a:xfrm>
            <a:off x="128588" y="1989138"/>
            <a:ext cx="8593137" cy="97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　　二进制代码的位数</a:t>
            </a:r>
            <a:r>
              <a:rPr kumimoji="1" lang="en-US" altLang="zh-CN" sz="2400" b="1" i="0" u="none" strike="noStrike" kern="1200" cap="none" spc="0" normalizeH="0" baseline="0" noProof="0">
                <a:ln>
                  <a:noFill/>
                </a:ln>
                <a:solidFill>
                  <a:srgbClr val="000066"/>
                </a:solidFill>
                <a:effectLst/>
                <a:uLnTx/>
                <a:uFillTx/>
                <a:latin typeface="+mn-ea"/>
                <a:cs typeface="+mn-cs"/>
              </a:rPr>
              <a:t>(n),</a:t>
            </a:r>
            <a:r>
              <a:rPr kumimoji="1" lang="zh-CN" altLang="en-US" sz="2400" b="1" i="0" u="none" strike="noStrike" kern="1200" cap="none" spc="0" normalizeH="0" baseline="0" noProof="0">
                <a:ln>
                  <a:noFill/>
                </a:ln>
                <a:solidFill>
                  <a:srgbClr val="000066"/>
                </a:solidFill>
                <a:effectLst/>
                <a:uLnTx/>
                <a:uFillTx/>
                <a:latin typeface="+mn-ea"/>
                <a:cs typeface="+mn-cs"/>
              </a:rPr>
              <a:t>与需要编码的事件（或信息）的个   数</a:t>
            </a:r>
            <a:r>
              <a:rPr kumimoji="1" lang="en-US" altLang="zh-CN" sz="2400" b="1" i="0" u="none" strike="noStrike" kern="1200" cap="none" spc="0" normalizeH="0" baseline="0" noProof="0">
                <a:ln>
                  <a:noFill/>
                </a:ln>
                <a:solidFill>
                  <a:srgbClr val="000066"/>
                </a:solidFill>
                <a:effectLst/>
                <a:uLnTx/>
                <a:uFillTx/>
                <a:latin typeface="+mn-ea"/>
                <a:cs typeface="+mn-cs"/>
              </a:rPr>
              <a:t>(N)</a:t>
            </a:r>
            <a:r>
              <a:rPr kumimoji="1" lang="zh-CN" altLang="en-US" sz="2400" b="1" i="0" u="none" strike="noStrike" kern="1200" cap="none" spc="0" normalizeH="0" baseline="0" noProof="0">
                <a:ln>
                  <a:noFill/>
                </a:ln>
                <a:solidFill>
                  <a:srgbClr val="000066"/>
                </a:solidFill>
                <a:effectLst/>
                <a:uLnTx/>
                <a:uFillTx/>
                <a:latin typeface="+mn-ea"/>
                <a:cs typeface="+mn-cs"/>
              </a:rPr>
              <a:t>之间应满足以下关系：</a:t>
            </a:r>
          </a:p>
        </p:txBody>
      </p:sp>
      <p:sp>
        <p:nvSpPr>
          <p:cNvPr id="404486" name="Text Box 6"/>
          <p:cNvSpPr txBox="1">
            <a:spLocks noChangeArrowheads="1"/>
          </p:cNvSpPr>
          <p:nvPr/>
        </p:nvSpPr>
        <p:spPr bwMode="auto">
          <a:xfrm>
            <a:off x="5845569" y="2498847"/>
            <a:ext cx="2082800" cy="49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en-US" altLang="zh-CN" sz="2400" b="1" i="1" u="none" strike="noStrike" kern="1200" cap="none" spc="0" normalizeH="0" baseline="0" noProof="0" dirty="0">
                <a:ln>
                  <a:noFill/>
                </a:ln>
                <a:solidFill>
                  <a:srgbClr val="000066"/>
                </a:solidFill>
                <a:effectLst/>
                <a:uLnTx/>
                <a:uFillTx/>
                <a:latin typeface="+mn-ea"/>
                <a:cs typeface="+mn-cs"/>
              </a:rPr>
              <a:t>N</a:t>
            </a:r>
            <a:r>
              <a:rPr kumimoji="1" lang="en-US" altLang="zh-CN" sz="2400" b="1" i="0" u="none" strike="noStrike" kern="1200" cap="none" spc="0" normalizeH="0" baseline="0" noProof="0" dirty="0">
                <a:ln>
                  <a:noFill/>
                </a:ln>
                <a:solidFill>
                  <a:srgbClr val="000066"/>
                </a:solidFill>
                <a:effectLst/>
                <a:uLnTx/>
                <a:uFillTx/>
                <a:latin typeface="+mn-ea"/>
                <a:cs typeface="+mn-cs"/>
              </a:rPr>
              <a:t>≤2</a:t>
            </a:r>
            <a:r>
              <a:rPr kumimoji="1" lang="en-US" altLang="zh-CN" sz="2400" b="1" i="1" u="none" strike="noStrike" kern="1200" cap="none" spc="0" normalizeH="0" baseline="42000" noProof="0" dirty="0">
                <a:ln>
                  <a:noFill/>
                </a:ln>
                <a:solidFill>
                  <a:srgbClr val="000066"/>
                </a:solidFill>
                <a:effectLst/>
                <a:uLnTx/>
                <a:uFillTx/>
                <a:latin typeface="+mn-ea"/>
                <a:cs typeface="+mn-cs"/>
              </a:rPr>
              <a:t>n</a:t>
            </a:r>
          </a:p>
        </p:txBody>
      </p:sp>
      <p:sp>
        <p:nvSpPr>
          <p:cNvPr id="404487" name="Rectangle 7"/>
          <p:cNvSpPr>
            <a:spLocks noChangeArrowheads="1"/>
          </p:cNvSpPr>
          <p:nvPr/>
        </p:nvSpPr>
        <p:spPr bwMode="auto">
          <a:xfrm>
            <a:off x="841375" y="3119438"/>
            <a:ext cx="6669088" cy="117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6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1. </a:t>
            </a:r>
            <a:r>
              <a:rPr kumimoji="1" lang="zh-CN" altLang="en-US" sz="2400" b="1" i="0" u="none" strike="noStrike" kern="1200" cap="none" spc="0" normalizeH="0" baseline="0" noProof="0" dirty="0">
                <a:ln>
                  <a:noFill/>
                </a:ln>
                <a:solidFill>
                  <a:srgbClr val="000066"/>
                </a:solidFill>
                <a:effectLst/>
                <a:uLnTx/>
                <a:uFillTx/>
                <a:latin typeface="+mn-ea"/>
                <a:cs typeface="+mn-cs"/>
              </a:rPr>
              <a:t>二</a:t>
            </a:r>
            <a:r>
              <a:rPr kumimoji="1" lang="en-US" altLang="zh-CN" sz="2400" b="1" i="0" u="none" strike="noStrike" kern="1200" cap="none" spc="0" normalizeH="0" baseline="0" noProof="0" dirty="0">
                <a:ln>
                  <a:noFill/>
                </a:ln>
                <a:solidFill>
                  <a:srgbClr val="000066"/>
                </a:solidFill>
                <a:effectLst/>
                <a:uLnTx/>
                <a:uFillTx/>
                <a:latin typeface="+mn-ea"/>
                <a:cs typeface="+mn-cs"/>
              </a:rPr>
              <a:t>—</a:t>
            </a:r>
            <a:r>
              <a:rPr kumimoji="1" lang="zh-CN" altLang="en-US" sz="2400" b="1" i="0" u="none" strike="noStrike" kern="1200" cap="none" spc="0" normalizeH="0" baseline="0" noProof="0" dirty="0">
                <a:ln>
                  <a:noFill/>
                </a:ln>
                <a:solidFill>
                  <a:srgbClr val="000066"/>
                </a:solidFill>
                <a:effectLst/>
                <a:uLnTx/>
                <a:uFillTx/>
                <a:latin typeface="+mn-ea"/>
                <a:cs typeface="+mn-cs"/>
              </a:rPr>
              <a:t>十进制码 </a:t>
            </a:r>
            <a:r>
              <a:rPr kumimoji="1" lang="en-US" altLang="zh-CN" sz="2400" b="1" i="0" u="none" strike="noStrike" kern="1200" cap="none" spc="0" normalizeH="0" baseline="0" noProof="0" dirty="0">
                <a:ln>
                  <a:noFill/>
                </a:ln>
                <a:solidFill>
                  <a:srgbClr val="000066"/>
                </a:solidFill>
                <a:effectLst/>
                <a:uLnTx/>
                <a:uFillTx/>
                <a:latin typeface="+mn-ea"/>
                <a:cs typeface="+mn-cs"/>
              </a:rPr>
              <a:t>(</a:t>
            </a:r>
            <a:r>
              <a:rPr kumimoji="1" lang="zh-CN" altLang="en-US" sz="2400" b="1" i="0" u="none" strike="noStrike" kern="1200" cap="none" spc="0" normalizeH="0" baseline="0" noProof="0" dirty="0">
                <a:ln>
                  <a:noFill/>
                </a:ln>
                <a:solidFill>
                  <a:srgbClr val="000066"/>
                </a:solidFill>
                <a:effectLst/>
                <a:uLnTx/>
                <a:uFillTx/>
                <a:latin typeface="+mn-ea"/>
                <a:cs typeface="+mn-cs"/>
              </a:rPr>
              <a:t>数值编码</a:t>
            </a:r>
            <a:r>
              <a:rPr kumimoji="1" lang="en-US" altLang="zh-CN" sz="2400" b="1" i="0" u="none" strike="noStrike" kern="1200" cap="none" spc="0" normalizeH="0" baseline="0" noProof="0" dirty="0">
                <a:ln>
                  <a:noFill/>
                </a:ln>
                <a:solidFill>
                  <a:srgbClr val="000066"/>
                </a:solidFill>
                <a:effectLst/>
                <a:uLnTx/>
                <a:uFillTx/>
                <a:latin typeface="+mn-ea"/>
                <a:cs typeface="+mn-cs"/>
              </a:rPr>
              <a:t>)</a:t>
            </a:r>
          </a:p>
          <a:p>
            <a:pPr marL="0" marR="0" lvl="0" indent="0" algn="l" defTabSz="914400" rtl="0" eaLnBrk="1" fontAlgn="base" latinLnBrk="0" hangingPunct="1">
              <a:lnSpc>
                <a:spcPct val="16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(BCD</a:t>
            </a:r>
            <a:r>
              <a:rPr kumimoji="1" lang="zh-CN" altLang="en-US" sz="2400" b="1" i="0" u="none" strike="noStrike" kern="1200" cap="none" spc="0" normalizeH="0" baseline="0" noProof="0" dirty="0">
                <a:ln>
                  <a:noFill/>
                </a:ln>
                <a:solidFill>
                  <a:srgbClr val="000066"/>
                </a:solidFill>
                <a:effectLst/>
                <a:uLnTx/>
                <a:uFillTx/>
                <a:latin typeface="+mn-ea"/>
                <a:cs typeface="+mn-cs"/>
              </a:rPr>
              <a:t>码</a:t>
            </a:r>
            <a:r>
              <a:rPr kumimoji="1" lang="en-US" altLang="zh-CN" sz="2400" b="1" i="0" u="none" strike="noStrike" kern="1200" cap="none" spc="0" normalizeH="0" baseline="0" noProof="0" dirty="0">
                <a:ln>
                  <a:noFill/>
                </a:ln>
                <a:solidFill>
                  <a:srgbClr val="000066"/>
                </a:solidFill>
                <a:effectLst/>
                <a:uLnTx/>
                <a:uFillTx/>
                <a:latin typeface="+mn-ea"/>
                <a:cs typeface="+mn-cs"/>
              </a:rPr>
              <a:t>----- Binary Code Decimal</a:t>
            </a:r>
            <a:r>
              <a:rPr kumimoji="1" lang="zh-CN" altLang="en-US" sz="2400" b="1" i="0" u="none" strike="noStrike" kern="1200" cap="none" spc="0" normalizeH="0" baseline="0" noProof="0" dirty="0">
                <a:ln>
                  <a:noFill/>
                </a:ln>
                <a:solidFill>
                  <a:srgbClr val="000066"/>
                </a:solidFill>
                <a:effectLst/>
                <a:uLnTx/>
                <a:uFillTx/>
                <a:latin typeface="+mn-ea"/>
                <a:cs typeface="+mn-cs"/>
              </a:rPr>
              <a:t>）</a:t>
            </a:r>
          </a:p>
        </p:txBody>
      </p:sp>
      <p:sp>
        <p:nvSpPr>
          <p:cNvPr id="404488" name="Rectangle 8"/>
          <p:cNvSpPr>
            <a:spLocks noChangeArrowheads="1"/>
          </p:cNvSpPr>
          <p:nvPr/>
        </p:nvSpPr>
        <p:spPr bwMode="auto">
          <a:xfrm>
            <a:off x="354013" y="4549775"/>
            <a:ext cx="800090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　用</a:t>
            </a:r>
            <a:r>
              <a:rPr kumimoji="1" lang="en-US" altLang="zh-CN" sz="2400" b="1" i="0" u="none" strike="noStrike" kern="1200" cap="none" spc="0" normalizeH="0" baseline="0" noProof="0">
                <a:ln>
                  <a:noFill/>
                </a:ln>
                <a:solidFill>
                  <a:srgbClr val="000066"/>
                </a:solidFill>
                <a:effectLst/>
                <a:uLnTx/>
                <a:uFillTx/>
                <a:latin typeface="+mn-ea"/>
                <a:cs typeface="+mn-cs"/>
              </a:rPr>
              <a:t>4</a:t>
            </a:r>
            <a:r>
              <a:rPr kumimoji="1" lang="zh-CN" altLang="en-US" sz="2400" b="1" i="0" u="none" strike="noStrike" kern="1200" cap="none" spc="0" normalizeH="0" baseline="0" noProof="0">
                <a:ln>
                  <a:noFill/>
                </a:ln>
                <a:solidFill>
                  <a:srgbClr val="000066"/>
                </a:solidFill>
                <a:effectLst/>
                <a:uLnTx/>
                <a:uFillTx/>
                <a:latin typeface="+mn-ea"/>
                <a:cs typeface="+mn-cs"/>
              </a:rPr>
              <a:t>位二进制数来表示一位十进制数中的</a:t>
            </a:r>
            <a:r>
              <a:rPr kumimoji="1" lang="en-US" altLang="zh-CN" sz="2400" b="1" i="0" u="none" strike="noStrike" kern="1200" cap="none" spc="0" normalizeH="0" baseline="0" noProof="0">
                <a:ln>
                  <a:noFill/>
                </a:ln>
                <a:solidFill>
                  <a:srgbClr val="000066"/>
                </a:solidFill>
                <a:effectLst/>
                <a:uLnTx/>
                <a:uFillTx/>
                <a:latin typeface="+mn-ea"/>
                <a:cs typeface="+mn-cs"/>
              </a:rPr>
              <a:t>0~9</a:t>
            </a:r>
            <a:r>
              <a:rPr kumimoji="1" lang="zh-CN" altLang="en-US" sz="2400" b="1" i="0" u="none" strike="noStrike" kern="1200" cap="none" spc="0" normalizeH="0" baseline="0" noProof="0">
                <a:ln>
                  <a:noFill/>
                </a:ln>
                <a:solidFill>
                  <a:srgbClr val="000066"/>
                </a:solidFill>
                <a:effectLst/>
                <a:uLnTx/>
                <a:uFillTx/>
                <a:latin typeface="+mn-ea"/>
                <a:cs typeface="+mn-cs"/>
              </a:rPr>
              <a:t>十个数码。 </a:t>
            </a:r>
            <a:br>
              <a:rPr kumimoji="1" lang="zh-CN" altLang="en-US" sz="2400" b="1" i="0" u="none" strike="noStrike" kern="1200" cap="none" spc="0" normalizeH="0" baseline="0" noProof="0">
                <a:ln>
                  <a:noFill/>
                </a:ln>
                <a:solidFill>
                  <a:srgbClr val="000066"/>
                </a:solidFill>
                <a:effectLst/>
                <a:uLnTx/>
                <a:uFillTx/>
                <a:latin typeface="+mn-ea"/>
                <a:cs typeface="+mn-cs"/>
              </a:rPr>
            </a:br>
            <a:endParaRPr kumimoji="1" lang="zh-CN" altLang="en-US" sz="2400" b="1" i="0" u="none" strike="noStrike" kern="1200" cap="none" spc="0" normalizeH="0" baseline="0" noProof="0">
              <a:ln>
                <a:noFill/>
              </a:ln>
              <a:solidFill>
                <a:srgbClr val="000066"/>
              </a:solidFill>
              <a:effectLst/>
              <a:uLnTx/>
              <a:uFillTx/>
              <a:latin typeface="+mn-ea"/>
              <a:cs typeface="+mn-cs"/>
            </a:endParaRPr>
          </a:p>
        </p:txBody>
      </p:sp>
      <p:sp>
        <p:nvSpPr>
          <p:cNvPr id="404489" name="Rectangle 9"/>
          <p:cNvSpPr>
            <a:spLocks noChangeArrowheads="1"/>
          </p:cNvSpPr>
          <p:nvPr/>
        </p:nvSpPr>
        <p:spPr bwMode="auto">
          <a:xfrm>
            <a:off x="784225" y="5180432"/>
            <a:ext cx="7853363" cy="107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4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从</a:t>
            </a:r>
            <a:r>
              <a:rPr kumimoji="1" lang="en-US" altLang="zh-CN" sz="2400" b="1" i="0" u="none" strike="noStrike" kern="1200" cap="none" spc="0" normalizeH="0" baseline="0" noProof="0">
                <a:ln>
                  <a:noFill/>
                </a:ln>
                <a:solidFill>
                  <a:srgbClr val="000066"/>
                </a:solidFill>
                <a:effectLst/>
                <a:uLnTx/>
                <a:uFillTx/>
                <a:latin typeface="+mn-ea"/>
                <a:cs typeface="+mn-cs"/>
              </a:rPr>
              <a:t>4 </a:t>
            </a:r>
            <a:r>
              <a:rPr kumimoji="1" lang="zh-CN" altLang="en-US" sz="2400" b="1" i="0" u="none" strike="noStrike" kern="1200" cap="none" spc="0" normalizeH="0" baseline="0" noProof="0">
                <a:ln>
                  <a:noFill/>
                </a:ln>
                <a:solidFill>
                  <a:srgbClr val="000066"/>
                </a:solidFill>
                <a:effectLst/>
                <a:uLnTx/>
                <a:uFillTx/>
                <a:latin typeface="+mn-ea"/>
                <a:cs typeface="+mn-cs"/>
              </a:rPr>
              <a:t>位二进制数</a:t>
            </a:r>
            <a:r>
              <a:rPr kumimoji="1" lang="en-US" altLang="zh-CN" sz="2400" b="1" i="0" u="none" strike="noStrike" kern="1200" cap="none" spc="0" normalizeH="0" baseline="0" noProof="0">
                <a:ln>
                  <a:noFill/>
                </a:ln>
                <a:solidFill>
                  <a:srgbClr val="000066"/>
                </a:solidFill>
                <a:effectLst/>
                <a:uLnTx/>
                <a:uFillTx/>
                <a:latin typeface="+mn-ea"/>
                <a:cs typeface="+mn-cs"/>
              </a:rPr>
              <a:t>16</a:t>
            </a:r>
            <a:r>
              <a:rPr kumimoji="1" lang="zh-CN" altLang="en-US" sz="2400" b="1" i="0" u="none" strike="noStrike" kern="1200" cap="none" spc="0" normalizeH="0" baseline="0" noProof="0">
                <a:ln>
                  <a:noFill/>
                </a:ln>
                <a:solidFill>
                  <a:srgbClr val="000066"/>
                </a:solidFill>
                <a:effectLst/>
                <a:uLnTx/>
                <a:uFillTx/>
                <a:latin typeface="+mn-ea"/>
                <a:cs typeface="+mn-cs"/>
              </a:rPr>
              <a:t>种代码中</a:t>
            </a:r>
            <a:r>
              <a:rPr kumimoji="1" lang="en-US" altLang="zh-CN" sz="2400" b="1" i="0" u="none" strike="noStrike" kern="1200" cap="none" spc="0" normalizeH="0" baseline="0" noProof="0">
                <a:ln>
                  <a:noFill/>
                </a:ln>
                <a:solidFill>
                  <a:srgbClr val="000066"/>
                </a:solidFill>
                <a:effectLst/>
                <a:uLnTx/>
                <a:uFillTx/>
                <a:latin typeface="+mn-ea"/>
                <a:cs typeface="+mn-cs"/>
              </a:rPr>
              <a:t>,</a:t>
            </a:r>
            <a:r>
              <a:rPr kumimoji="1" lang="zh-CN" altLang="en-US" sz="2400" b="1" i="0" u="none" strike="noStrike" kern="1200" cap="none" spc="0" normalizeH="0" baseline="0" noProof="0">
                <a:ln>
                  <a:noFill/>
                </a:ln>
                <a:solidFill>
                  <a:srgbClr val="000066"/>
                </a:solidFill>
                <a:effectLst/>
                <a:uLnTx/>
                <a:uFillTx/>
                <a:latin typeface="+mn-ea"/>
                <a:cs typeface="+mn-cs"/>
              </a:rPr>
              <a:t>选择</a:t>
            </a:r>
            <a:r>
              <a:rPr kumimoji="1" lang="en-US" altLang="zh-CN" sz="2400" b="1" i="0" u="none" strike="noStrike" kern="1200" cap="none" spc="0" normalizeH="0" baseline="0" noProof="0">
                <a:ln>
                  <a:noFill/>
                </a:ln>
                <a:solidFill>
                  <a:srgbClr val="000066"/>
                </a:solidFill>
                <a:effectLst/>
                <a:uLnTx/>
                <a:uFillTx/>
                <a:latin typeface="+mn-ea"/>
                <a:cs typeface="+mn-cs"/>
              </a:rPr>
              <a:t>10</a:t>
            </a:r>
            <a:r>
              <a:rPr kumimoji="1" lang="zh-CN" altLang="en-US" sz="2400" b="1" i="0" u="none" strike="noStrike" kern="1200" cap="none" spc="0" normalizeH="0" baseline="0" noProof="0">
                <a:ln>
                  <a:noFill/>
                </a:ln>
                <a:solidFill>
                  <a:srgbClr val="000066"/>
                </a:solidFill>
                <a:effectLst/>
                <a:uLnTx/>
                <a:uFillTx/>
                <a:latin typeface="+mn-ea"/>
                <a:cs typeface="+mn-cs"/>
              </a:rPr>
              <a:t>种来表示</a:t>
            </a:r>
            <a:r>
              <a:rPr kumimoji="1" lang="en-US" altLang="zh-CN" sz="2400" b="1" i="0" u="none" strike="noStrike" kern="1200" cap="none" spc="0" normalizeH="0" baseline="0" noProof="0">
                <a:ln>
                  <a:noFill/>
                </a:ln>
                <a:solidFill>
                  <a:srgbClr val="000066"/>
                </a:solidFill>
                <a:effectLst/>
                <a:uLnTx/>
                <a:uFillTx/>
                <a:latin typeface="+mn-ea"/>
                <a:cs typeface="+mn-cs"/>
              </a:rPr>
              <a:t>0~9</a:t>
            </a:r>
            <a:r>
              <a:rPr kumimoji="1" lang="zh-CN" altLang="en-US" sz="2400" b="1" i="0" u="none" strike="noStrike" kern="1200" cap="none" spc="0" normalizeH="0" baseline="0" noProof="0">
                <a:ln>
                  <a:noFill/>
                </a:ln>
                <a:solidFill>
                  <a:srgbClr val="000066"/>
                </a:solidFill>
                <a:effectLst/>
                <a:uLnTx/>
                <a:uFillTx/>
                <a:latin typeface="+mn-ea"/>
                <a:cs typeface="+mn-cs"/>
              </a:rPr>
              <a:t>个数码的方案有很多种。每种方案产生一种</a:t>
            </a:r>
            <a:r>
              <a:rPr kumimoji="1" lang="en-US" altLang="zh-CN" sz="2400" b="1" i="0" u="none" strike="noStrike" kern="1200" cap="none" spc="0" normalizeH="0" baseline="0" noProof="0">
                <a:ln>
                  <a:noFill/>
                </a:ln>
                <a:solidFill>
                  <a:srgbClr val="000066"/>
                </a:solidFill>
                <a:effectLst/>
                <a:uLnTx/>
                <a:uFillTx/>
                <a:latin typeface="+mn-ea"/>
                <a:cs typeface="+mn-cs"/>
              </a:rPr>
              <a:t>BCD</a:t>
            </a:r>
            <a:r>
              <a:rPr kumimoji="1" lang="zh-CN" altLang="en-US" sz="2400" b="1" i="0" u="none" strike="noStrike" kern="1200" cap="none" spc="0" normalizeH="0" baseline="0" noProof="0">
                <a:ln>
                  <a:noFill/>
                </a:ln>
                <a:solidFill>
                  <a:srgbClr val="000066"/>
                </a:solidFill>
                <a:effectLst/>
                <a:uLnTx/>
                <a:uFillTx/>
                <a:latin typeface="+mn-ea"/>
                <a:cs typeface="+mn-cs"/>
              </a:rPr>
              <a:t>码。 </a:t>
            </a:r>
          </a:p>
        </p:txBody>
      </p:sp>
      <p:sp>
        <p:nvSpPr>
          <p:cNvPr id="404490" name="Text Box 10"/>
          <p:cNvSpPr txBox="1">
            <a:spLocks noChangeArrowheads="1"/>
          </p:cNvSpPr>
          <p:nvPr/>
        </p:nvSpPr>
        <p:spPr bwMode="auto">
          <a:xfrm>
            <a:off x="207963" y="1341438"/>
            <a:ext cx="8593137" cy="49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　　码制</a:t>
            </a:r>
            <a:r>
              <a:rPr kumimoji="1" lang="en-US" altLang="zh-CN" sz="2400" b="1" i="0" u="none" strike="noStrike" kern="1200" cap="none" spc="0" normalizeH="0" baseline="0" noProof="0">
                <a:ln>
                  <a:noFill/>
                </a:ln>
                <a:solidFill>
                  <a:srgbClr val="000066"/>
                </a:solidFill>
                <a:effectLst/>
                <a:uLnTx/>
                <a:uFillTx/>
                <a:latin typeface="+mn-ea"/>
                <a:cs typeface="+mn-cs"/>
              </a:rPr>
              <a:t>:</a:t>
            </a:r>
            <a:r>
              <a:rPr kumimoji="1" lang="zh-CN" altLang="en-US" sz="2400" b="1" i="0" u="none" strike="noStrike" kern="1200" cap="none" spc="0" normalizeH="0" baseline="0" noProof="0">
                <a:ln>
                  <a:noFill/>
                </a:ln>
                <a:solidFill>
                  <a:srgbClr val="000066"/>
                </a:solidFill>
                <a:effectLst/>
                <a:uLnTx/>
                <a:uFillTx/>
                <a:latin typeface="+mn-ea"/>
                <a:cs typeface="+mn-cs"/>
              </a:rPr>
              <a:t>编制代码所要遵循的规则</a:t>
            </a:r>
          </a:p>
        </p:txBody>
      </p:sp>
      <p:sp>
        <p:nvSpPr>
          <p:cNvPr id="4" name="矩形 3"/>
          <p:cNvSpPr/>
          <p:nvPr/>
        </p:nvSpPr>
        <p:spPr>
          <a:xfrm>
            <a:off x="5016824" y="2550636"/>
            <a:ext cx="962123" cy="46166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2</a:t>
            </a:r>
            <a:r>
              <a:rPr kumimoji="1" lang="en-US" altLang="zh-CN" sz="2400" b="1" i="1" u="none" strike="noStrike" kern="1200" cap="none" spc="0" normalizeH="0" baseline="42000" noProof="0" dirty="0">
                <a:ln>
                  <a:noFill/>
                </a:ln>
                <a:solidFill>
                  <a:srgbClr val="000066"/>
                </a:solidFill>
                <a:effectLst/>
                <a:uLnTx/>
                <a:uFillTx/>
                <a:latin typeface="+mn-ea"/>
                <a:cs typeface="+mn-cs"/>
              </a:rPr>
              <a:t>n</a:t>
            </a:r>
            <a:r>
              <a:rPr kumimoji="1" lang="en-US" altLang="zh-CN" sz="2400" b="1" i="0" u="none" strike="noStrike" kern="1200" cap="none" spc="0" normalizeH="0" baseline="42000" noProof="0" dirty="0">
                <a:ln>
                  <a:noFill/>
                </a:ln>
                <a:solidFill>
                  <a:srgbClr val="000066"/>
                </a:solidFill>
                <a:effectLst/>
                <a:uLnTx/>
                <a:uFillTx/>
                <a:latin typeface="+mn-ea"/>
                <a:cs typeface="+mn-cs"/>
              </a:rPr>
              <a:t>-1</a:t>
            </a:r>
            <a:r>
              <a:rPr kumimoji="1" lang="en-US" altLang="zh-CN" sz="2400" b="1" i="0" u="none" strike="noStrike" kern="1200" cap="none" spc="0" normalizeH="0" baseline="0" noProof="0" dirty="0">
                <a:ln>
                  <a:noFill/>
                </a:ln>
                <a:solidFill>
                  <a:srgbClr val="000066"/>
                </a:solidFill>
                <a:effectLst/>
                <a:uLnTx/>
                <a:uFillTx/>
                <a:latin typeface="+mn-ea"/>
                <a:cs typeface="+mn-cs"/>
              </a:rPr>
              <a:t>≤</a:t>
            </a:r>
            <a:endParaRPr kumimoji="0" lang="zh-CN" altLang="en-US" sz="2400" b="1" i="0" u="none" strike="noStrike" kern="1200" cap="none" spc="0" normalizeH="0" baseline="0" noProof="0" dirty="0">
              <a:ln>
                <a:noFill/>
              </a:ln>
              <a:solidFill>
                <a:srgbClr val="000000"/>
              </a:solidFill>
              <a:effectLst/>
              <a:uLnTx/>
              <a:uFillTx/>
              <a:latin typeface="+mn-ea"/>
              <a:cs typeface="+mn-cs"/>
            </a:endParaRPr>
          </a:p>
        </p:txBody>
      </p:sp>
      <p:sp>
        <p:nvSpPr>
          <p:cNvPr id="2" name="标题 1">
            <a:extLst>
              <a:ext uri="{FF2B5EF4-FFF2-40B4-BE49-F238E27FC236}">
                <a16:creationId xmlns:a16="http://schemas.microsoft.com/office/drawing/2014/main" id="{67EBEDA5-6DF5-42B1-94B2-98EE543D4A0C}"/>
              </a:ext>
            </a:extLst>
          </p:cNvPr>
          <p:cNvSpPr>
            <a:spLocks noGrp="1"/>
          </p:cNvSpPr>
          <p:nvPr>
            <p:ph type="title"/>
          </p:nvPr>
        </p:nvSpPr>
        <p:spPr>
          <a:xfrm>
            <a:off x="685800" y="484632"/>
            <a:ext cx="7772400" cy="751315"/>
          </a:xfrm>
        </p:spPr>
        <p:txBody>
          <a:bodyPr/>
          <a:lstStyle/>
          <a:p>
            <a:r>
              <a:rPr kumimoji="1" lang="en-US" altLang="zh-CN" sz="4400" b="1" i="0" u="none" strike="noStrike" kern="1200" cap="none" spc="0" normalizeH="0" baseline="0" noProof="0" dirty="0">
                <a:ln>
                  <a:noFill/>
                </a:ln>
                <a:solidFill>
                  <a:srgbClr val="CC0000"/>
                </a:solidFill>
                <a:effectLst/>
                <a:uLnTx/>
                <a:uFillTx/>
                <a:latin typeface="+mn-ea"/>
                <a:ea typeface="+mn-ea"/>
                <a:cs typeface="+mn-cs"/>
              </a:rPr>
              <a:t>1.4</a:t>
            </a:r>
            <a:r>
              <a:rPr kumimoji="1" lang="zh-CN" altLang="en-US" sz="4400" b="1" i="0" u="none" strike="noStrike" kern="1200" cap="none" spc="0" normalizeH="0" baseline="0" noProof="0" dirty="0">
                <a:ln>
                  <a:noFill/>
                </a:ln>
                <a:solidFill>
                  <a:srgbClr val="CC0000"/>
                </a:solidFill>
                <a:effectLst/>
                <a:uLnTx/>
                <a:uFillTx/>
                <a:latin typeface="+mn-ea"/>
                <a:ea typeface="+mn-ea"/>
                <a:cs typeface="+mn-cs"/>
              </a:rPr>
              <a:t>　二进制代码</a:t>
            </a:r>
            <a:endParaRPr lang="zh-CN" altLang="en-US" dirty="0">
              <a:latin typeface="+mn-ea"/>
              <a:ea typeface="+mn-ea"/>
            </a:endParaRPr>
          </a:p>
        </p:txBody>
      </p:sp>
    </p:spTree>
    <p:custDataLst>
      <p:tags r:id="rId1"/>
    </p:custDataLst>
    <p:extLst>
      <p:ext uri="{BB962C8B-B14F-4D97-AF65-F5344CB8AC3E}">
        <p14:creationId xmlns:p14="http://schemas.microsoft.com/office/powerpoint/2010/main" val="875579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4490"/>
                                        </p:tgtEl>
                                        <p:attrNameLst>
                                          <p:attrName>style.visibility</p:attrName>
                                        </p:attrNameLst>
                                      </p:cBhvr>
                                      <p:to>
                                        <p:strVal val="visible"/>
                                      </p:to>
                                    </p:set>
                                    <p:animEffect transition="in" filter="wipe(up)">
                                      <p:cBhvr>
                                        <p:cTn id="7" dur="500"/>
                                        <p:tgtEl>
                                          <p:spTgt spid="404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4485"/>
                                        </p:tgtEl>
                                        <p:attrNameLst>
                                          <p:attrName>style.visibility</p:attrName>
                                        </p:attrNameLst>
                                      </p:cBhvr>
                                      <p:to>
                                        <p:strVal val="visible"/>
                                      </p:to>
                                    </p:set>
                                    <p:animEffect transition="in" filter="wipe(up)">
                                      <p:cBhvr>
                                        <p:cTn id="12" dur="500"/>
                                        <p:tgtEl>
                                          <p:spTgt spid="4044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4486"/>
                                        </p:tgtEl>
                                        <p:attrNameLst>
                                          <p:attrName>style.visibility</p:attrName>
                                        </p:attrNameLst>
                                      </p:cBhvr>
                                      <p:to>
                                        <p:strVal val="visible"/>
                                      </p:to>
                                    </p:set>
                                    <p:animEffect transition="in" filter="strips(downRight)">
                                      <p:cBhvr>
                                        <p:cTn id="17" dur="1000"/>
                                        <p:tgtEl>
                                          <p:spTgt spid="40448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xit" presetSubtype="32" fill="hold" grpId="1" nodeType="clickEffect">
                                  <p:stCondLst>
                                    <p:cond delay="0"/>
                                  </p:stCondLst>
                                  <p:childTnLst>
                                    <p:animEffect transition="out" filter="circle(out)">
                                      <p:cBhvr>
                                        <p:cTn id="24" dur="2000"/>
                                        <p:tgtEl>
                                          <p:spTgt spid="4"/>
                                        </p:tgtEl>
                                      </p:cBhvr>
                                    </p:animEffect>
                                    <p:set>
                                      <p:cBhvr>
                                        <p:cTn id="25" dur="1" fill="hold">
                                          <p:stCondLst>
                                            <p:cond delay="1999"/>
                                          </p:stCondLst>
                                        </p:cTn>
                                        <p:tgtEl>
                                          <p:spTgt spid="4"/>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404487">
                                            <p:txEl>
                                              <p:pRg st="0" end="0"/>
                                            </p:txEl>
                                          </p:spTgt>
                                        </p:tgtEl>
                                        <p:attrNameLst>
                                          <p:attrName>style.visibility</p:attrName>
                                        </p:attrNameLst>
                                      </p:cBhvr>
                                      <p:to>
                                        <p:strVal val="visible"/>
                                      </p:to>
                                    </p:set>
                                    <p:animEffect transition="in" filter="strips(downRight)">
                                      <p:cBhvr>
                                        <p:cTn id="30" dur="1000"/>
                                        <p:tgtEl>
                                          <p:spTgt spid="404487">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404487">
                                            <p:txEl>
                                              <p:pRg st="1" end="1"/>
                                            </p:txEl>
                                          </p:spTgt>
                                        </p:tgtEl>
                                        <p:attrNameLst>
                                          <p:attrName>style.visibility</p:attrName>
                                        </p:attrNameLst>
                                      </p:cBhvr>
                                      <p:to>
                                        <p:strVal val="visible"/>
                                      </p:to>
                                    </p:set>
                                    <p:animEffect transition="in" filter="strips(downRight)">
                                      <p:cBhvr>
                                        <p:cTn id="35" dur="1000"/>
                                        <p:tgtEl>
                                          <p:spTgt spid="404487">
                                            <p:txEl>
                                              <p:pRg st="1" end="1"/>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404488">
                                            <p:txEl>
                                              <p:pRg st="0" end="0"/>
                                            </p:txEl>
                                          </p:spTgt>
                                        </p:tgtEl>
                                        <p:attrNameLst>
                                          <p:attrName>style.visibility</p:attrName>
                                        </p:attrNameLst>
                                      </p:cBhvr>
                                      <p:to>
                                        <p:strVal val="visible"/>
                                      </p:to>
                                    </p:set>
                                    <p:animEffect transition="in" filter="strips(downRight)">
                                      <p:cBhvr>
                                        <p:cTn id="40" dur="1000"/>
                                        <p:tgtEl>
                                          <p:spTgt spid="404488">
                                            <p:txEl>
                                              <p:pRg st="0" end="0"/>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404489"/>
                                        </p:tgtEl>
                                        <p:attrNameLst>
                                          <p:attrName>style.visibility</p:attrName>
                                        </p:attrNameLst>
                                      </p:cBhvr>
                                      <p:to>
                                        <p:strVal val="visible"/>
                                      </p:to>
                                    </p:set>
                                    <p:animEffect transition="in" filter="strips(downRight)">
                                      <p:cBhvr>
                                        <p:cTn id="45" dur="1000"/>
                                        <p:tgtEl>
                                          <p:spTgt spid="404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5" grpId="0" autoUpdateAnimBg="0"/>
      <p:bldP spid="404486" grpId="0"/>
      <p:bldP spid="404489" grpId="0"/>
      <p:bldP spid="404490" grpId="0" autoUpdateAnimBg="0"/>
      <p:bldP spid="4" grpId="0"/>
      <p:bldP spid="4"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5508" name="Group 4"/>
          <p:cNvGraphicFramePr>
            <a:graphicFrameLocks noGrp="1"/>
          </p:cNvGraphicFramePr>
          <p:nvPr>
            <p:extLst>
              <p:ext uri="{D42A27DB-BD31-4B8C-83A1-F6EECF244321}">
                <p14:modId xmlns:p14="http://schemas.microsoft.com/office/powerpoint/2010/main" val="689909814"/>
              </p:ext>
            </p:extLst>
          </p:nvPr>
        </p:nvGraphicFramePr>
        <p:xfrm>
          <a:off x="1116013" y="1519238"/>
          <a:ext cx="7089775" cy="4681223"/>
        </p:xfrm>
        <a:graphic>
          <a:graphicData uri="http://schemas.openxmlformats.org/drawingml/2006/table">
            <a:tbl>
              <a:tblPr/>
              <a:tblGrid>
                <a:gridCol w="1316037">
                  <a:extLst>
                    <a:ext uri="{9D8B030D-6E8A-4147-A177-3AD203B41FA5}">
                      <a16:colId xmlns:a16="http://schemas.microsoft.com/office/drawing/2014/main" val="497256679"/>
                    </a:ext>
                  </a:extLst>
                </a:gridCol>
                <a:gridCol w="1304925">
                  <a:extLst>
                    <a:ext uri="{9D8B030D-6E8A-4147-A177-3AD203B41FA5}">
                      <a16:colId xmlns:a16="http://schemas.microsoft.com/office/drawing/2014/main" val="1081367503"/>
                    </a:ext>
                  </a:extLst>
                </a:gridCol>
                <a:gridCol w="1236663">
                  <a:extLst>
                    <a:ext uri="{9D8B030D-6E8A-4147-A177-3AD203B41FA5}">
                      <a16:colId xmlns:a16="http://schemas.microsoft.com/office/drawing/2014/main" val="2766647434"/>
                    </a:ext>
                  </a:extLst>
                </a:gridCol>
                <a:gridCol w="1219200">
                  <a:extLst>
                    <a:ext uri="{9D8B030D-6E8A-4147-A177-3AD203B41FA5}">
                      <a16:colId xmlns:a16="http://schemas.microsoft.com/office/drawing/2014/main" val="638453110"/>
                    </a:ext>
                  </a:extLst>
                </a:gridCol>
                <a:gridCol w="1201737">
                  <a:extLst>
                    <a:ext uri="{9D8B030D-6E8A-4147-A177-3AD203B41FA5}">
                      <a16:colId xmlns:a16="http://schemas.microsoft.com/office/drawing/2014/main" val="2793633442"/>
                    </a:ext>
                  </a:extLst>
                </a:gridCol>
                <a:gridCol w="811213">
                  <a:extLst>
                    <a:ext uri="{9D8B030D-6E8A-4147-A177-3AD203B41FA5}">
                      <a16:colId xmlns:a16="http://schemas.microsoft.com/office/drawing/2014/main" val="368372786"/>
                    </a:ext>
                  </a:extLst>
                </a:gridCol>
              </a:tblGrid>
              <a:tr h="94456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1" i="0" u="none" strike="noStrike" cap="none" normalizeH="0" baseline="0" dirty="0">
                          <a:ln>
                            <a:noFill/>
                          </a:ln>
                          <a:solidFill>
                            <a:srgbClr val="000099"/>
                          </a:solidFill>
                          <a:effectLst/>
                          <a:latin typeface="+mn-ea"/>
                          <a:ea typeface="+mn-ea"/>
                        </a:rPr>
                        <a:t>BCD</a:t>
                      </a:r>
                      <a:r>
                        <a:rPr kumimoji="0" lang="zh-CN" altLang="en-US" sz="2000" b="1" i="0" u="none" strike="noStrike" cap="none" normalizeH="0" baseline="0" dirty="0">
                          <a:ln>
                            <a:noFill/>
                          </a:ln>
                          <a:solidFill>
                            <a:srgbClr val="000099"/>
                          </a:solidFill>
                          <a:effectLst/>
                          <a:latin typeface="+mn-ea"/>
                          <a:ea typeface="+mn-ea"/>
                        </a:rPr>
                        <a:t>码十进制数码</a:t>
                      </a:r>
                    </a:p>
                  </a:txBody>
                  <a:tcPr anchor="ct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1" i="0" u="none" strike="noStrike" cap="none" normalizeH="0" baseline="0" dirty="0">
                          <a:ln>
                            <a:noFill/>
                          </a:ln>
                          <a:solidFill>
                            <a:srgbClr val="000099"/>
                          </a:solidFill>
                          <a:effectLst/>
                          <a:latin typeface="+mn-ea"/>
                          <a:ea typeface="+mn-ea"/>
                        </a:rPr>
                        <a:t>8421</a:t>
                      </a:r>
                      <a:r>
                        <a:rPr kumimoji="0" lang="zh-CN" altLang="en-US" sz="2000" b="1" i="0" u="none" strike="noStrike" cap="none" normalizeH="0" baseline="0" dirty="0">
                          <a:ln>
                            <a:noFill/>
                          </a:ln>
                          <a:solidFill>
                            <a:srgbClr val="000099"/>
                          </a:solidFill>
                          <a:effectLst/>
                          <a:latin typeface="+mn-ea"/>
                          <a:ea typeface="+mn-ea"/>
                        </a:rPr>
                        <a:t>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1" i="0" u="none" strike="noStrike" cap="none" normalizeH="0" baseline="0" dirty="0">
                          <a:ln>
                            <a:noFill/>
                          </a:ln>
                          <a:solidFill>
                            <a:srgbClr val="000099"/>
                          </a:solidFill>
                          <a:effectLst/>
                          <a:latin typeface="+mn-ea"/>
                          <a:ea typeface="+mn-ea"/>
                        </a:rPr>
                        <a:t>2421 </a:t>
                      </a:r>
                      <a:r>
                        <a:rPr kumimoji="0" lang="zh-CN" altLang="en-US" sz="2000" b="1" i="0" u="none" strike="noStrike" cap="none" normalizeH="0" baseline="0" dirty="0">
                          <a:ln>
                            <a:noFill/>
                          </a:ln>
                          <a:solidFill>
                            <a:srgbClr val="000099"/>
                          </a:solidFill>
                          <a:effectLst/>
                          <a:latin typeface="+mn-ea"/>
                          <a:ea typeface="+mn-ea"/>
                        </a:rPr>
                        <a:t>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2000" b="1" i="0" u="none" strike="noStrike" cap="none" normalizeH="0" baseline="0" dirty="0">
                          <a:ln>
                            <a:noFill/>
                          </a:ln>
                          <a:solidFill>
                            <a:srgbClr val="000099"/>
                          </a:solidFill>
                          <a:effectLst/>
                          <a:latin typeface="+mn-ea"/>
                          <a:ea typeface="+mn-ea"/>
                        </a:rPr>
                        <a:t>5421 </a:t>
                      </a:r>
                      <a:r>
                        <a:rPr kumimoji="0" lang="zh-CN" altLang="en-US" sz="2000" b="1" i="0" u="none" strike="noStrike" cap="none" normalizeH="0" baseline="0" dirty="0">
                          <a:ln>
                            <a:noFill/>
                          </a:ln>
                          <a:solidFill>
                            <a:srgbClr val="000099"/>
                          </a:solidFill>
                          <a:effectLst/>
                          <a:latin typeface="+mn-ea"/>
                          <a:ea typeface="+mn-ea"/>
                        </a:rPr>
                        <a:t>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zh-CN" altLang="en-US" sz="2000" b="1" i="0" u="none" strike="noStrike" cap="none" normalizeH="0" baseline="0" dirty="0">
                          <a:ln>
                            <a:noFill/>
                          </a:ln>
                          <a:solidFill>
                            <a:srgbClr val="000099"/>
                          </a:solidFill>
                          <a:effectLst/>
                          <a:latin typeface="+mn-ea"/>
                          <a:ea typeface="+mn-ea"/>
                        </a:rPr>
                        <a:t>余</a:t>
                      </a:r>
                      <a:r>
                        <a:rPr kumimoji="0" lang="en-US" altLang="zh-CN" sz="2000" b="1" i="0" u="none" strike="noStrike" cap="none" normalizeH="0" baseline="0" dirty="0">
                          <a:ln>
                            <a:noFill/>
                          </a:ln>
                          <a:solidFill>
                            <a:srgbClr val="000099"/>
                          </a:solidFill>
                          <a:effectLst/>
                          <a:latin typeface="+mn-ea"/>
                          <a:ea typeface="+mn-ea"/>
                        </a:rPr>
                        <a:t>3</a:t>
                      </a:r>
                      <a:r>
                        <a:rPr kumimoji="0" lang="zh-CN" altLang="en-US" sz="2000" b="1" i="0" u="none" strike="noStrike" cap="none" normalizeH="0" baseline="0" dirty="0">
                          <a:ln>
                            <a:noFill/>
                          </a:ln>
                          <a:solidFill>
                            <a:srgbClr val="000099"/>
                          </a:solidFill>
                          <a:effectLst/>
                          <a:latin typeface="+mn-ea"/>
                          <a:ea typeface="+mn-ea"/>
                        </a:rPr>
                        <a:t>码</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zh-CN" altLang="en-US" sz="2000" b="1" i="0" u="none" strike="noStrike" cap="none" normalizeH="0" baseline="0" dirty="0">
                          <a:ln>
                            <a:noFill/>
                          </a:ln>
                          <a:solidFill>
                            <a:srgbClr val="000099"/>
                          </a:solidFill>
                          <a:effectLst/>
                          <a:latin typeface="+mn-ea"/>
                          <a:ea typeface="+mn-ea"/>
                        </a:rPr>
                        <a:t>余</a:t>
                      </a:r>
                      <a:r>
                        <a:rPr kumimoji="0" lang="en-US" altLang="zh-CN" sz="2000" b="1" i="0" u="none" strike="noStrike" cap="none" normalizeH="0" baseline="0" dirty="0">
                          <a:ln>
                            <a:noFill/>
                          </a:ln>
                          <a:solidFill>
                            <a:srgbClr val="000099"/>
                          </a:solidFill>
                          <a:effectLst/>
                          <a:latin typeface="+mn-ea"/>
                          <a:ea typeface="+mn-ea"/>
                        </a:rPr>
                        <a:t>3</a:t>
                      </a:r>
                      <a:r>
                        <a:rPr kumimoji="0" lang="zh-CN" altLang="en-US" sz="1700" b="1" i="0" u="none" strike="noStrike" cap="none" normalizeH="0" baseline="0" dirty="0">
                          <a:ln>
                            <a:noFill/>
                          </a:ln>
                          <a:solidFill>
                            <a:srgbClr val="000099"/>
                          </a:solidFill>
                          <a:effectLst/>
                          <a:latin typeface="+mn-ea"/>
                          <a:ea typeface="+mn-ea"/>
                        </a:rPr>
                        <a:t>循环码</a:t>
                      </a:r>
                    </a:p>
                  </a:txBody>
                  <a:tcPr anchor="ct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13888284"/>
                  </a:ext>
                </a:extLst>
              </a:tr>
              <a:tr h="3683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rgbClr val="FF0000"/>
                          </a:solidFill>
                          <a:effectLst/>
                          <a:latin typeface="Arial Narrow" panose="020B0606020202030204" pitchFamily="34" charset="0"/>
                          <a:ea typeface="宋体" panose="02010600030101010101" pitchFamily="2" charset="-122"/>
                        </a:rPr>
                        <a:t>0011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0179422"/>
                  </a:ext>
                </a:extLst>
              </a:tr>
              <a:tr h="4397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rgbClr val="009900"/>
                          </a:solidFill>
                          <a:effectLst/>
                          <a:latin typeface="Arial Narrow" panose="020B0606020202030204" pitchFamily="34" charset="0"/>
                          <a:ea typeface="宋体" panose="02010600030101010101" pitchFamily="2" charset="-122"/>
                        </a:rPr>
                        <a:t>0100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0110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05263282"/>
                  </a:ext>
                </a:extLst>
              </a:tr>
              <a:tr h="3698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2</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hlink"/>
                          </a:solidFill>
                          <a:effectLst/>
                          <a:latin typeface="Arial Narrow" panose="020B0606020202030204" pitchFamily="34" charset="0"/>
                          <a:ea typeface="宋体" panose="02010600030101010101" pitchFamily="2" charset="-122"/>
                        </a:rPr>
                        <a:t>0101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0111</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678647"/>
                  </a:ext>
                </a:extLst>
              </a:tr>
              <a:tr h="3698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3</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0101</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80672635"/>
                  </a:ext>
                </a:extLst>
              </a:tr>
              <a:tr h="3683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4</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13799997"/>
                  </a:ext>
                </a:extLst>
              </a:tr>
              <a:tr h="36195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5</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00568990"/>
                  </a:ext>
                </a:extLst>
              </a:tr>
              <a:tr h="3698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6</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1101</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84978467"/>
                  </a:ext>
                </a:extLst>
              </a:tr>
              <a:tr h="3698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7</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0111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hlink"/>
                          </a:solidFill>
                          <a:effectLst/>
                          <a:latin typeface="Arial Narrow" panose="020B0606020202030204" pitchFamily="34" charset="0"/>
                          <a:ea typeface="宋体" panose="02010600030101010101" pitchFamily="2" charset="-122"/>
                        </a:rPr>
                        <a:t>1010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1111</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6304023"/>
                  </a:ext>
                </a:extLst>
              </a:tr>
              <a:tr h="3683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8</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rgbClr val="009900"/>
                          </a:solidFill>
                          <a:effectLst/>
                          <a:latin typeface="Arial Narrow" panose="020B0606020202030204" pitchFamily="34" charset="0"/>
                          <a:ea typeface="宋体" panose="02010600030101010101" pitchFamily="2" charset="-122"/>
                        </a:rPr>
                        <a:t>1011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1110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7310417"/>
                  </a:ext>
                </a:extLst>
              </a:tr>
              <a:tr h="33972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9</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chemeClr val="tx1"/>
                          </a:solidFill>
                          <a:effectLst/>
                          <a:latin typeface="Arial Narrow" panose="020B0606020202030204" pitchFamily="34" charset="0"/>
                          <a:ea typeface="宋体" panose="02010600030101010101" pitchFamily="2" charset="-122"/>
                        </a:rPr>
                        <a:t>1100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a:ln>
                            <a:noFill/>
                          </a:ln>
                          <a:solidFill>
                            <a:srgbClr val="FF0000"/>
                          </a:solidFill>
                          <a:effectLst/>
                          <a:latin typeface="Arial Narrow" panose="020B0606020202030204" pitchFamily="34" charset="0"/>
                          <a:ea typeface="宋体" panose="02010600030101010101" pitchFamily="2" charset="-122"/>
                        </a:rPr>
                        <a:t>1100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700" b="1" i="0" u="none" strike="noStrike" cap="none" normalizeH="0" baseline="0" dirty="0">
                          <a:ln>
                            <a:noFill/>
                          </a:ln>
                          <a:solidFill>
                            <a:schemeClr val="tx1"/>
                          </a:solidFill>
                          <a:effectLst/>
                          <a:latin typeface="Arial Narrow" panose="020B0606020202030204" pitchFamily="34" charset="0"/>
                          <a:ea typeface="宋体" panose="02010600030101010101" pitchFamily="2" charset="-122"/>
                        </a:rPr>
                        <a:t>1010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29914477"/>
                  </a:ext>
                </a:extLst>
              </a:tr>
            </a:tbl>
          </a:graphicData>
        </a:graphic>
      </p:graphicFrame>
      <p:sp>
        <p:nvSpPr>
          <p:cNvPr id="405663" name="Rectangle 159"/>
          <p:cNvSpPr>
            <a:spLocks noChangeArrowheads="1"/>
          </p:cNvSpPr>
          <p:nvPr/>
        </p:nvSpPr>
        <p:spPr bwMode="auto">
          <a:xfrm>
            <a:off x="2682875" y="1763713"/>
            <a:ext cx="909638" cy="4351337"/>
          </a:xfrm>
          <a:prstGeom prst="rect">
            <a:avLst/>
          </a:prstGeom>
          <a:noFill/>
          <a:ln w="28575">
            <a:solidFill>
              <a:srgbClr val="FFFF00"/>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05667" name="Rectangle 163"/>
          <p:cNvSpPr>
            <a:spLocks noChangeArrowheads="1"/>
          </p:cNvSpPr>
          <p:nvPr/>
        </p:nvSpPr>
        <p:spPr bwMode="auto">
          <a:xfrm>
            <a:off x="3895725" y="1779588"/>
            <a:ext cx="852488" cy="4376737"/>
          </a:xfrm>
          <a:prstGeom prst="rect">
            <a:avLst/>
          </a:prstGeom>
          <a:noFill/>
          <a:ln w="28575">
            <a:solidFill>
              <a:schemeClr val="accent2"/>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05668" name="Rectangle 164"/>
          <p:cNvSpPr>
            <a:spLocks noChangeArrowheads="1"/>
          </p:cNvSpPr>
          <p:nvPr/>
        </p:nvSpPr>
        <p:spPr bwMode="auto">
          <a:xfrm>
            <a:off x="5135563" y="1814513"/>
            <a:ext cx="852487" cy="4319587"/>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05672" name="Rectangle 168"/>
          <p:cNvSpPr>
            <a:spLocks noChangeArrowheads="1"/>
          </p:cNvSpPr>
          <p:nvPr/>
        </p:nvSpPr>
        <p:spPr bwMode="auto">
          <a:xfrm>
            <a:off x="2749550" y="1047750"/>
            <a:ext cx="3862388"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99"/>
                </a:solidFill>
                <a:effectLst/>
                <a:uLnTx/>
                <a:uFillTx/>
                <a:latin typeface="+mn-ea"/>
                <a:cs typeface="+mn-cs"/>
              </a:rPr>
              <a:t>（</a:t>
            </a:r>
            <a:r>
              <a:rPr kumimoji="1" lang="en-US" altLang="zh-CN" sz="2400" b="1" i="0" u="none" strike="noStrike" kern="1200" cap="none" spc="0" normalizeH="0" baseline="0" noProof="0" dirty="0">
                <a:ln>
                  <a:noFill/>
                </a:ln>
                <a:solidFill>
                  <a:srgbClr val="000099"/>
                </a:solidFill>
                <a:effectLst/>
                <a:uLnTx/>
                <a:uFillTx/>
                <a:latin typeface="+mn-ea"/>
                <a:cs typeface="+mn-cs"/>
              </a:rPr>
              <a:t>1</a:t>
            </a:r>
            <a:r>
              <a:rPr kumimoji="1" lang="zh-CN" altLang="en-US" sz="2400" b="1" i="0" u="none" strike="noStrike" kern="1200" cap="none" spc="0" normalizeH="0" baseline="0" noProof="0" dirty="0">
                <a:ln>
                  <a:noFill/>
                </a:ln>
                <a:solidFill>
                  <a:srgbClr val="000099"/>
                </a:solidFill>
                <a:effectLst/>
                <a:uLnTx/>
                <a:uFillTx/>
                <a:latin typeface="+mn-ea"/>
                <a:cs typeface="+mn-cs"/>
              </a:rPr>
              <a:t>）几种常用的</a:t>
            </a:r>
            <a:r>
              <a:rPr kumimoji="1" lang="en-US" altLang="zh-CN" sz="2400" b="1" i="0" u="none" strike="noStrike" kern="1200" cap="none" spc="0" normalizeH="0" baseline="0" noProof="0" dirty="0">
                <a:ln>
                  <a:noFill/>
                </a:ln>
                <a:solidFill>
                  <a:srgbClr val="000099"/>
                </a:solidFill>
                <a:effectLst/>
                <a:uLnTx/>
                <a:uFillTx/>
                <a:latin typeface="+mn-ea"/>
                <a:cs typeface="+mn-cs"/>
              </a:rPr>
              <a:t>BCD</a:t>
            </a:r>
            <a:r>
              <a:rPr kumimoji="1" lang="zh-CN" altLang="en-US" sz="2400" b="1" i="0" u="none" strike="noStrike" kern="1200" cap="none" spc="0" normalizeH="0" baseline="0" noProof="0" dirty="0">
                <a:ln>
                  <a:noFill/>
                </a:ln>
                <a:solidFill>
                  <a:srgbClr val="000099"/>
                </a:solidFill>
                <a:effectLst/>
                <a:uLnTx/>
                <a:uFillTx/>
                <a:latin typeface="+mn-ea"/>
                <a:cs typeface="+mn-cs"/>
              </a:rPr>
              <a:t>代码</a:t>
            </a:r>
          </a:p>
        </p:txBody>
      </p:sp>
      <p:sp>
        <p:nvSpPr>
          <p:cNvPr id="405674" name="Rectangle 170"/>
          <p:cNvSpPr>
            <a:spLocks noChangeArrowheads="1"/>
          </p:cNvSpPr>
          <p:nvPr/>
        </p:nvSpPr>
        <p:spPr bwMode="auto">
          <a:xfrm>
            <a:off x="6343650" y="1781175"/>
            <a:ext cx="838200" cy="4360863"/>
          </a:xfrm>
          <a:prstGeom prst="rect">
            <a:avLst/>
          </a:prstGeom>
          <a:noFill/>
          <a:ln w="28575">
            <a:solidFill>
              <a:srgbClr val="009900"/>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2" name="标题 1">
            <a:extLst>
              <a:ext uri="{FF2B5EF4-FFF2-40B4-BE49-F238E27FC236}">
                <a16:creationId xmlns:a16="http://schemas.microsoft.com/office/drawing/2014/main" id="{37987008-CC64-43F5-810B-B94C705FD5A1}"/>
              </a:ext>
            </a:extLst>
          </p:cNvPr>
          <p:cNvSpPr>
            <a:spLocks noGrp="1"/>
          </p:cNvSpPr>
          <p:nvPr>
            <p:ph type="title"/>
          </p:nvPr>
        </p:nvSpPr>
        <p:spPr>
          <a:xfrm>
            <a:off x="685800" y="484632"/>
            <a:ext cx="7772400" cy="656781"/>
          </a:xfrm>
        </p:spPr>
        <p:txBody>
          <a:bodyPr>
            <a:normAutofit fontScale="90000"/>
          </a:bodyPr>
          <a:lstStyle/>
          <a:p>
            <a:r>
              <a:rPr kumimoji="1" lang="en-US" altLang="zh-CN" sz="4400" b="1" i="0" u="none" strike="noStrike" kern="1200" cap="none" spc="0" normalizeH="0" baseline="0" noProof="0" dirty="0">
                <a:ln>
                  <a:noFill/>
                </a:ln>
                <a:solidFill>
                  <a:srgbClr val="CC0000"/>
                </a:solidFill>
                <a:effectLst/>
                <a:uLnTx/>
                <a:uFillTx/>
                <a:latin typeface="+mn-ea"/>
                <a:cs typeface="+mn-cs"/>
              </a:rPr>
              <a:t>1.4.1</a:t>
            </a:r>
            <a:r>
              <a:rPr kumimoji="1" lang="zh-CN" altLang="en-US" sz="4400" b="1" i="0" u="none" strike="noStrike" kern="1200" cap="none" spc="0" normalizeH="0" baseline="0" noProof="0" dirty="0">
                <a:ln>
                  <a:noFill/>
                </a:ln>
                <a:solidFill>
                  <a:srgbClr val="CC0000"/>
                </a:solidFill>
                <a:effectLst/>
                <a:uLnTx/>
                <a:uFillTx/>
                <a:latin typeface="+mn-ea"/>
                <a:cs typeface="+mn-cs"/>
              </a:rPr>
              <a:t>二</a:t>
            </a:r>
            <a:r>
              <a:rPr kumimoji="1" lang="en-US" altLang="zh-CN" sz="4400" b="1" i="0" u="none" strike="noStrike" kern="1200" cap="none" spc="0" normalizeH="0" baseline="0" noProof="0" dirty="0">
                <a:ln>
                  <a:noFill/>
                </a:ln>
                <a:solidFill>
                  <a:srgbClr val="CC0000"/>
                </a:solidFill>
                <a:effectLst/>
                <a:uLnTx/>
                <a:uFillTx/>
                <a:latin typeface="+mn-ea"/>
                <a:cs typeface="+mn-cs"/>
              </a:rPr>
              <a:t>-</a:t>
            </a:r>
            <a:r>
              <a:rPr kumimoji="1" lang="zh-CN" altLang="en-US" sz="4400" b="1" i="0" u="none" strike="noStrike" kern="1200" cap="none" spc="0" normalizeH="0" baseline="0" noProof="0" dirty="0">
                <a:ln>
                  <a:noFill/>
                </a:ln>
                <a:solidFill>
                  <a:srgbClr val="CC0000"/>
                </a:solidFill>
                <a:effectLst/>
                <a:uLnTx/>
                <a:uFillTx/>
                <a:latin typeface="+mn-ea"/>
                <a:cs typeface="+mn-cs"/>
              </a:rPr>
              <a:t>十进制码</a:t>
            </a:r>
            <a:endParaRPr lang="zh-CN" altLang="en-US" dirty="0"/>
          </a:p>
        </p:txBody>
      </p:sp>
    </p:spTree>
    <p:custDataLst>
      <p:tags r:id="rId1"/>
    </p:custDataLst>
    <p:extLst>
      <p:ext uri="{BB962C8B-B14F-4D97-AF65-F5344CB8AC3E}">
        <p14:creationId xmlns:p14="http://schemas.microsoft.com/office/powerpoint/2010/main" val="1344399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5508"/>
                                        </p:tgtEl>
                                        <p:attrNameLst>
                                          <p:attrName>style.visibility</p:attrName>
                                        </p:attrNameLst>
                                      </p:cBhvr>
                                      <p:to>
                                        <p:strVal val="visible"/>
                                      </p:to>
                                    </p:set>
                                    <p:animEffect transition="in" filter="wipe(up)">
                                      <p:cBhvr>
                                        <p:cTn id="7" dur="500"/>
                                        <p:tgtEl>
                                          <p:spTgt spid="4055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5663"/>
                                        </p:tgtEl>
                                        <p:attrNameLst>
                                          <p:attrName>style.visibility</p:attrName>
                                        </p:attrNameLst>
                                      </p:cBhvr>
                                      <p:to>
                                        <p:strVal val="visible"/>
                                      </p:to>
                                    </p:set>
                                    <p:animEffect transition="in" filter="wipe(up)">
                                      <p:cBhvr>
                                        <p:cTn id="12" dur="500"/>
                                        <p:tgtEl>
                                          <p:spTgt spid="4056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05667"/>
                                        </p:tgtEl>
                                        <p:attrNameLst>
                                          <p:attrName>style.visibility</p:attrName>
                                        </p:attrNameLst>
                                      </p:cBhvr>
                                      <p:to>
                                        <p:strVal val="visible"/>
                                      </p:to>
                                    </p:set>
                                    <p:animEffect transition="in" filter="wipe(up)">
                                      <p:cBhvr>
                                        <p:cTn id="17" dur="500"/>
                                        <p:tgtEl>
                                          <p:spTgt spid="4056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05668"/>
                                        </p:tgtEl>
                                        <p:attrNameLst>
                                          <p:attrName>style.visibility</p:attrName>
                                        </p:attrNameLst>
                                      </p:cBhvr>
                                      <p:to>
                                        <p:strVal val="visible"/>
                                      </p:to>
                                    </p:set>
                                    <p:animEffect transition="in" filter="wipe(up)">
                                      <p:cBhvr>
                                        <p:cTn id="22" dur="500"/>
                                        <p:tgtEl>
                                          <p:spTgt spid="40566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05674"/>
                                        </p:tgtEl>
                                        <p:attrNameLst>
                                          <p:attrName>style.visibility</p:attrName>
                                        </p:attrNameLst>
                                      </p:cBhvr>
                                      <p:to>
                                        <p:strVal val="visible"/>
                                      </p:to>
                                    </p:set>
                                    <p:animEffect transition="in" filter="wipe(up)">
                                      <p:cBhvr>
                                        <p:cTn id="27" dur="500"/>
                                        <p:tgtEl>
                                          <p:spTgt spid="405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10" y="1268700"/>
            <a:ext cx="4960285" cy="4644891"/>
          </a:xfrm>
          <a:prstGeom prst="rect">
            <a:avLst/>
          </a:prstGeom>
        </p:spPr>
      </p:pic>
      <p:sp>
        <p:nvSpPr>
          <p:cNvPr id="2" name="标题 1">
            <a:extLst>
              <a:ext uri="{FF2B5EF4-FFF2-40B4-BE49-F238E27FC236}">
                <a16:creationId xmlns:a16="http://schemas.microsoft.com/office/drawing/2014/main" id="{5258C9ED-3097-4ED2-9CE8-430FA2C99101}"/>
              </a:ext>
            </a:extLst>
          </p:cNvPr>
          <p:cNvSpPr>
            <a:spLocks noGrp="1"/>
          </p:cNvSpPr>
          <p:nvPr>
            <p:ph type="title"/>
          </p:nvPr>
        </p:nvSpPr>
        <p:spPr>
          <a:xfrm>
            <a:off x="685800" y="484632"/>
            <a:ext cx="7772400" cy="784068"/>
          </a:xfrm>
        </p:spPr>
        <p:txBody>
          <a:bodyPr/>
          <a:lstStyle/>
          <a:p>
            <a:r>
              <a:rPr lang="zh-CN" altLang="en-US" dirty="0"/>
              <a:t>几种</a:t>
            </a:r>
            <a:r>
              <a:rPr lang="en-US" altLang="zh-CN" dirty="0"/>
              <a:t>BCD</a:t>
            </a:r>
            <a:r>
              <a:rPr lang="zh-CN" altLang="en-US" dirty="0"/>
              <a:t>代码的获得</a:t>
            </a:r>
          </a:p>
        </p:txBody>
      </p:sp>
    </p:spTree>
    <p:custDataLst>
      <p:tags r:id="rId1"/>
    </p:custDataLst>
    <p:extLst>
      <p:ext uri="{BB962C8B-B14F-4D97-AF65-F5344CB8AC3E}">
        <p14:creationId xmlns:p14="http://schemas.microsoft.com/office/powerpoint/2010/main" val="378272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3" name="Rectangle 5"/>
          <p:cNvSpPr>
            <a:spLocks noChangeArrowheads="1"/>
          </p:cNvSpPr>
          <p:nvPr/>
        </p:nvSpPr>
        <p:spPr bwMode="auto">
          <a:xfrm>
            <a:off x="115888" y="2492375"/>
            <a:ext cx="8848725" cy="1661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1" hangingPunct="1">
              <a:lnSpc>
                <a:spcPct val="15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余３码的特点</a:t>
            </a:r>
            <a:r>
              <a:rPr kumimoji="1" lang="en-US" altLang="zh-CN" sz="2400" b="1" i="0" u="none" strike="noStrike" kern="1200" cap="none" spc="0" normalizeH="0" baseline="0" noProof="0">
                <a:ln>
                  <a:noFill/>
                </a:ln>
                <a:solidFill>
                  <a:srgbClr val="000066"/>
                </a:solidFill>
                <a:effectLst/>
                <a:uLnTx/>
                <a:uFillTx/>
                <a:latin typeface="+mn-ea"/>
                <a:cs typeface="+mn-cs"/>
              </a:rPr>
              <a:t>:</a:t>
            </a:r>
            <a:r>
              <a:rPr kumimoji="1" lang="zh-CN" altLang="en-US" sz="2400" b="1" i="0" u="none" strike="noStrike" kern="1200" cap="none" spc="0" normalizeH="0" baseline="0" noProof="0">
                <a:ln>
                  <a:noFill/>
                </a:ln>
                <a:solidFill>
                  <a:srgbClr val="000066"/>
                </a:solidFill>
                <a:effectLst/>
                <a:uLnTx/>
                <a:uFillTx/>
                <a:latin typeface="+mn-ea"/>
                <a:cs typeface="+mn-cs"/>
              </a:rPr>
              <a:t>当两个十进制的和是</a:t>
            </a:r>
            <a:r>
              <a:rPr kumimoji="1" lang="en-US" altLang="zh-CN" sz="2400" b="1" i="0" u="none" strike="noStrike" kern="1200" cap="none" spc="0" normalizeH="0" baseline="0" noProof="0">
                <a:ln>
                  <a:noFill/>
                </a:ln>
                <a:solidFill>
                  <a:srgbClr val="000066"/>
                </a:solidFill>
                <a:effectLst/>
                <a:uLnTx/>
                <a:uFillTx/>
                <a:latin typeface="+mn-ea"/>
                <a:cs typeface="+mn-cs"/>
              </a:rPr>
              <a:t>10</a:t>
            </a:r>
            <a:r>
              <a:rPr kumimoji="1" lang="zh-CN" altLang="en-US" sz="2400" b="1" i="0" u="none" strike="noStrike" kern="1200" cap="none" spc="0" normalizeH="0" baseline="0" noProof="0">
                <a:ln>
                  <a:noFill/>
                </a:ln>
                <a:solidFill>
                  <a:srgbClr val="000066"/>
                </a:solidFill>
                <a:effectLst/>
                <a:uLnTx/>
                <a:uFillTx/>
                <a:latin typeface="+mn-ea"/>
                <a:cs typeface="+mn-cs"/>
              </a:rPr>
              <a:t>时，相应的二进制正好是</a:t>
            </a:r>
            <a:r>
              <a:rPr kumimoji="1" lang="en-US" altLang="zh-CN" sz="2400" b="1" i="0" u="none" strike="noStrike" kern="1200" cap="none" spc="0" normalizeH="0" baseline="0" noProof="0">
                <a:ln>
                  <a:noFill/>
                </a:ln>
                <a:solidFill>
                  <a:srgbClr val="000066"/>
                </a:solidFill>
                <a:effectLst/>
                <a:uLnTx/>
                <a:uFillTx/>
                <a:latin typeface="+mn-ea"/>
                <a:cs typeface="+mn-cs"/>
              </a:rPr>
              <a:t>16</a:t>
            </a:r>
            <a:r>
              <a:rPr kumimoji="1" lang="zh-CN" altLang="en-US" sz="2400" b="1" i="0" u="none" strike="noStrike" kern="1200" cap="none" spc="0" normalizeH="0" baseline="0" noProof="0">
                <a:ln>
                  <a:noFill/>
                </a:ln>
                <a:solidFill>
                  <a:srgbClr val="000066"/>
                </a:solidFill>
                <a:effectLst/>
                <a:uLnTx/>
                <a:uFillTx/>
                <a:latin typeface="+mn-ea"/>
                <a:cs typeface="+mn-cs"/>
              </a:rPr>
              <a:t>，于是可自动产生进位信号</a:t>
            </a:r>
            <a:r>
              <a:rPr kumimoji="1" lang="en-US" altLang="zh-CN" sz="2400" b="1" i="0" u="none" strike="noStrike" kern="1200" cap="none" spc="0" normalizeH="0" baseline="0" noProof="0">
                <a:ln>
                  <a:noFill/>
                </a:ln>
                <a:solidFill>
                  <a:srgbClr val="000066"/>
                </a:solidFill>
                <a:effectLst/>
                <a:uLnTx/>
                <a:uFillTx/>
                <a:latin typeface="+mn-ea"/>
                <a:cs typeface="+mn-cs"/>
              </a:rPr>
              <a:t>,</a:t>
            </a:r>
            <a:r>
              <a:rPr kumimoji="1" lang="zh-CN" altLang="en-US" sz="2400" b="1" i="0" u="none" strike="noStrike" kern="1200" cap="none" spc="0" normalizeH="0" baseline="0" noProof="0">
                <a:ln>
                  <a:noFill/>
                </a:ln>
                <a:solidFill>
                  <a:srgbClr val="000066"/>
                </a:solidFill>
                <a:effectLst/>
                <a:uLnTx/>
                <a:uFillTx/>
                <a:latin typeface="+mn-ea"/>
                <a:cs typeface="+mn-cs"/>
              </a:rPr>
              <a:t>而不需修正</a:t>
            </a: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和</a:t>
            </a:r>
            <a:r>
              <a:rPr kumimoji="1" lang="en-US" altLang="zh-CN" sz="2400" b="1" i="0" u="none" strike="noStrike" kern="1200" cap="none" spc="0" normalizeH="0" baseline="0" noProof="0">
                <a:ln>
                  <a:noFill/>
                </a:ln>
                <a:solidFill>
                  <a:srgbClr val="000066"/>
                </a:solidFill>
                <a:effectLst/>
                <a:uLnTx/>
                <a:uFillTx/>
                <a:latin typeface="+mn-ea"/>
                <a:cs typeface="+mn-cs"/>
              </a:rPr>
              <a:t>9, 2</a:t>
            </a:r>
            <a:r>
              <a:rPr kumimoji="1" lang="zh-CN" altLang="en-US" sz="2400" b="1" i="0" u="none" strike="noStrike" kern="1200" cap="none" spc="0" normalizeH="0" baseline="0" noProof="0">
                <a:ln>
                  <a:noFill/>
                </a:ln>
                <a:solidFill>
                  <a:srgbClr val="000066"/>
                </a:solidFill>
                <a:effectLst/>
                <a:uLnTx/>
                <a:uFillTx/>
                <a:latin typeface="+mn-ea"/>
                <a:cs typeface="+mn-cs"/>
              </a:rPr>
              <a:t>和</a:t>
            </a:r>
            <a:r>
              <a:rPr kumimoji="1" lang="en-US" altLang="zh-CN" sz="2400" b="1" i="0" u="none" strike="noStrike" kern="1200" cap="none" spc="0" normalizeH="0" baseline="0" noProof="0">
                <a:ln>
                  <a:noFill/>
                </a:ln>
                <a:solidFill>
                  <a:srgbClr val="000066"/>
                </a:solidFill>
                <a:effectLst/>
                <a:uLnTx/>
                <a:uFillTx/>
                <a:latin typeface="+mn-ea"/>
                <a:cs typeface="+mn-cs"/>
              </a:rPr>
              <a:t>8,…..6</a:t>
            </a:r>
            <a:r>
              <a:rPr kumimoji="1" lang="zh-CN" altLang="en-US" sz="2400" b="1" i="0" u="none" strike="noStrike" kern="1200" cap="none" spc="0" normalizeH="0" baseline="0" noProof="0">
                <a:ln>
                  <a:noFill/>
                </a:ln>
                <a:solidFill>
                  <a:srgbClr val="000066"/>
                </a:solidFill>
                <a:effectLst/>
                <a:uLnTx/>
                <a:uFillTx/>
                <a:latin typeface="+mn-ea"/>
                <a:cs typeface="+mn-cs"/>
              </a:rPr>
              <a:t>和</a:t>
            </a:r>
            <a:r>
              <a:rPr kumimoji="1" lang="en-US" altLang="zh-CN" sz="2400" b="1" i="0" u="none" strike="noStrike" kern="1200" cap="none" spc="0" normalizeH="0" baseline="0" noProof="0">
                <a:ln>
                  <a:noFill/>
                </a:ln>
                <a:solidFill>
                  <a:srgbClr val="000066"/>
                </a:solidFill>
                <a:effectLst/>
                <a:uLnTx/>
                <a:uFillTx/>
                <a:latin typeface="+mn-ea"/>
                <a:cs typeface="+mn-cs"/>
              </a:rPr>
              <a:t>4</a:t>
            </a:r>
            <a:r>
              <a:rPr kumimoji="1" lang="zh-CN" altLang="en-US" sz="2400" b="1" i="0" u="none" strike="noStrike" kern="1200" cap="none" spc="0" normalizeH="0" baseline="0" noProof="0">
                <a:ln>
                  <a:noFill/>
                </a:ln>
                <a:solidFill>
                  <a:srgbClr val="000066"/>
                </a:solidFill>
                <a:effectLst/>
                <a:uLnTx/>
                <a:uFillTx/>
                <a:latin typeface="+mn-ea"/>
                <a:cs typeface="+mn-cs"/>
              </a:rPr>
              <a:t>的余３码。便于求</a:t>
            </a:r>
            <a:r>
              <a:rPr kumimoji="1" lang="en-US" altLang="zh-CN" sz="2400" b="1" i="0" u="none" strike="noStrike" kern="1200" cap="none" spc="0" normalizeH="0" baseline="0" noProof="0">
                <a:ln>
                  <a:noFill/>
                </a:ln>
                <a:solidFill>
                  <a:srgbClr val="000066"/>
                </a:solidFill>
                <a:effectLst/>
                <a:uLnTx/>
                <a:uFillTx/>
                <a:latin typeface="+mn-ea"/>
                <a:cs typeface="+mn-cs"/>
              </a:rPr>
              <a:t>10</a:t>
            </a:r>
            <a:r>
              <a:rPr kumimoji="1" lang="zh-CN" altLang="en-US" sz="2400" b="1" i="0" u="none" strike="noStrike" kern="1200" cap="none" spc="0" normalizeH="0" baseline="0" noProof="0">
                <a:ln>
                  <a:noFill/>
                </a:ln>
                <a:solidFill>
                  <a:srgbClr val="000066"/>
                </a:solidFill>
                <a:effectLst/>
                <a:uLnTx/>
                <a:uFillTx/>
                <a:latin typeface="+mn-ea"/>
                <a:cs typeface="+mn-cs"/>
              </a:rPr>
              <a:t>的补码。</a:t>
            </a:r>
          </a:p>
        </p:txBody>
      </p:sp>
      <p:sp>
        <p:nvSpPr>
          <p:cNvPr id="406534" name="Rectangle 6"/>
          <p:cNvSpPr>
            <a:spLocks noChangeArrowheads="1"/>
          </p:cNvSpPr>
          <p:nvPr/>
        </p:nvSpPr>
        <p:spPr bwMode="auto">
          <a:xfrm>
            <a:off x="179388" y="4379913"/>
            <a:ext cx="8770937" cy="1661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余</a:t>
            </a:r>
            <a:r>
              <a:rPr kumimoji="1" lang="en-US" altLang="zh-CN" sz="2400" b="1" i="0" u="none" strike="noStrike" kern="1200" cap="none" spc="0" normalizeH="0" baseline="0" noProof="0" dirty="0">
                <a:ln>
                  <a:noFill/>
                </a:ln>
                <a:solidFill>
                  <a:srgbClr val="000066"/>
                </a:solidFill>
                <a:effectLst/>
                <a:uLnTx/>
                <a:uFillTx/>
                <a:latin typeface="+mn-ea"/>
                <a:cs typeface="+mn-cs"/>
              </a:rPr>
              <a:t>3</a:t>
            </a:r>
            <a:r>
              <a:rPr kumimoji="1" lang="zh-CN" altLang="en-US" sz="2400" b="1" i="0" u="none" strike="noStrike" kern="1200" cap="none" spc="0" normalizeH="0" baseline="0" noProof="0" dirty="0">
                <a:ln>
                  <a:noFill/>
                </a:ln>
                <a:solidFill>
                  <a:srgbClr val="000066"/>
                </a:solidFill>
                <a:effectLst/>
                <a:uLnTx/>
                <a:uFillTx/>
                <a:latin typeface="+mn-ea"/>
                <a:cs typeface="+mn-cs"/>
              </a:rPr>
              <a:t>码循环码：相邻的两个代码之间仅一位的状态不同。按余</a:t>
            </a:r>
            <a:r>
              <a:rPr kumimoji="1" lang="en-US" altLang="zh-CN" sz="2400" b="1" i="0" u="none" strike="noStrike" kern="1200" cap="none" spc="0" normalizeH="0" baseline="0" noProof="0" dirty="0">
                <a:ln>
                  <a:noFill/>
                </a:ln>
                <a:solidFill>
                  <a:srgbClr val="000066"/>
                </a:solidFill>
                <a:effectLst/>
                <a:uLnTx/>
                <a:uFillTx/>
                <a:latin typeface="+mn-ea"/>
                <a:cs typeface="+mn-cs"/>
              </a:rPr>
              <a:t>3</a:t>
            </a:r>
            <a:r>
              <a:rPr kumimoji="1" lang="zh-CN" altLang="en-US" sz="2400" b="1" i="0" u="none" strike="noStrike" kern="1200" cap="none" spc="0" normalizeH="0" baseline="0" noProof="0" dirty="0">
                <a:ln>
                  <a:noFill/>
                </a:ln>
                <a:solidFill>
                  <a:srgbClr val="000066"/>
                </a:solidFill>
                <a:effectLst/>
                <a:uLnTx/>
                <a:uFillTx/>
                <a:latin typeface="+mn-ea"/>
                <a:cs typeface="+mn-cs"/>
              </a:rPr>
              <a:t>码循环码组成计数器时，每次转换过程只有一个触发器翻转，译码时不会发生竞争－冒险现象。</a:t>
            </a:r>
          </a:p>
        </p:txBody>
      </p:sp>
      <p:sp>
        <p:nvSpPr>
          <p:cNvPr id="406537" name="Text Box 9"/>
          <p:cNvSpPr txBox="1">
            <a:spLocks noChangeArrowheads="1"/>
          </p:cNvSpPr>
          <p:nvPr/>
        </p:nvSpPr>
        <p:spPr bwMode="auto">
          <a:xfrm>
            <a:off x="34925" y="1412875"/>
            <a:ext cx="841375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CC0099"/>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　　有权码：编码与所表示的十进制数之间的转换容易</a:t>
            </a:r>
          </a:p>
          <a:p>
            <a:pPr marL="0" marR="0" lvl="0" indent="0" algn="just"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如</a:t>
            </a:r>
            <a:r>
              <a:rPr kumimoji="1" lang="en-US" altLang="zh-CN" sz="2400" b="1" i="0" u="none" strike="noStrike" kern="1200" cap="none" spc="0" normalizeH="0" baseline="0" noProof="0" dirty="0">
                <a:ln>
                  <a:noFill/>
                </a:ln>
                <a:solidFill>
                  <a:srgbClr val="000066"/>
                </a:solidFill>
                <a:effectLst/>
                <a:uLnTx/>
                <a:uFillTx/>
                <a:latin typeface="+mn-ea"/>
                <a:cs typeface="+mn-cs"/>
              </a:rPr>
              <a:t>(10010000) </a:t>
            </a:r>
            <a:r>
              <a:rPr kumimoji="1" lang="en-US" altLang="zh-CN" sz="2400" b="1" i="0" u="none" strike="noStrike" kern="1200" cap="none" spc="0" normalizeH="0" baseline="-25000" noProof="0" dirty="0">
                <a:ln>
                  <a:noFill/>
                </a:ln>
                <a:solidFill>
                  <a:srgbClr val="000066"/>
                </a:solidFill>
                <a:effectLst/>
                <a:uLnTx/>
                <a:uFillTx/>
                <a:latin typeface="+mn-ea"/>
                <a:cs typeface="+mn-cs"/>
              </a:rPr>
              <a:t>8421BCD</a:t>
            </a:r>
            <a:r>
              <a:rPr kumimoji="1" lang="en-US" altLang="zh-CN" sz="2400" b="1" i="0" u="none" strike="noStrike" kern="1200" cap="none" spc="0" normalizeH="0" baseline="0" noProof="0" dirty="0">
                <a:ln>
                  <a:noFill/>
                </a:ln>
                <a:solidFill>
                  <a:srgbClr val="000066"/>
                </a:solidFill>
                <a:effectLst/>
                <a:uLnTx/>
                <a:uFillTx/>
                <a:latin typeface="+mn-ea"/>
                <a:cs typeface="+mn-cs"/>
              </a:rPr>
              <a:t>=(90)</a:t>
            </a:r>
            <a:r>
              <a:rPr kumimoji="1" lang="zh-CN" altLang="en-US" sz="2400" b="1" i="0" u="none" strike="noStrike" kern="1200" cap="none" spc="0" normalizeH="0" baseline="-25000" noProof="0" dirty="0">
                <a:ln>
                  <a:noFill/>
                </a:ln>
                <a:solidFill>
                  <a:srgbClr val="000066"/>
                </a:solidFill>
                <a:effectLst/>
                <a:uLnTx/>
                <a:uFillTx/>
                <a:latin typeface="+mn-ea"/>
                <a:cs typeface="+mn-cs"/>
              </a:rPr>
              <a:t>Ｄ</a:t>
            </a:r>
            <a:endParaRPr kumimoji="1" lang="zh-CN" altLang="en-US" sz="2400" b="1" i="0" u="none" strike="noStrike" kern="1200" cap="none" spc="0" normalizeH="0" baseline="0" noProof="0" dirty="0">
              <a:ln>
                <a:noFill/>
              </a:ln>
              <a:solidFill>
                <a:srgbClr val="000066"/>
              </a:solidFill>
              <a:effectLst/>
              <a:uLnTx/>
              <a:uFillTx/>
              <a:latin typeface="+mn-ea"/>
              <a:cs typeface="+mn-cs"/>
            </a:endParaRPr>
          </a:p>
        </p:txBody>
      </p:sp>
      <p:sp>
        <p:nvSpPr>
          <p:cNvPr id="2" name="标题 1">
            <a:extLst>
              <a:ext uri="{FF2B5EF4-FFF2-40B4-BE49-F238E27FC236}">
                <a16:creationId xmlns:a16="http://schemas.microsoft.com/office/drawing/2014/main" id="{2878D688-4EEE-402C-BF5A-D068D9DBB042}"/>
              </a:ext>
            </a:extLst>
          </p:cNvPr>
          <p:cNvSpPr>
            <a:spLocks noGrp="1"/>
          </p:cNvSpPr>
          <p:nvPr>
            <p:ph type="title"/>
          </p:nvPr>
        </p:nvSpPr>
        <p:spPr>
          <a:xfrm>
            <a:off x="685800" y="484632"/>
            <a:ext cx="7772400" cy="775843"/>
          </a:xfrm>
        </p:spPr>
        <p:txBody>
          <a:bodyPr/>
          <a:lstStyle/>
          <a:p>
            <a:r>
              <a:rPr kumimoji="1" lang="zh-CN" altLang="en-US" sz="4400" b="1" i="0" u="none" strike="noStrike" kern="1200" cap="none" spc="0" normalizeH="0" baseline="0" noProof="0" dirty="0">
                <a:ln>
                  <a:noFill/>
                </a:ln>
                <a:solidFill>
                  <a:srgbClr val="000066"/>
                </a:solidFill>
                <a:effectLst/>
                <a:uLnTx/>
                <a:uFillTx/>
                <a:latin typeface="+mn-ea"/>
                <a:ea typeface="+mn-ea"/>
                <a:cs typeface="+mn-cs"/>
              </a:rPr>
              <a:t>（</a:t>
            </a:r>
            <a:r>
              <a:rPr kumimoji="1" lang="en-US" altLang="zh-CN" sz="4400" b="1" i="0" u="none" strike="noStrike" kern="1200" cap="none" spc="0" normalizeH="0" baseline="0" noProof="0" dirty="0">
                <a:ln>
                  <a:noFill/>
                </a:ln>
                <a:solidFill>
                  <a:srgbClr val="000066"/>
                </a:solidFill>
                <a:effectLst/>
                <a:uLnTx/>
                <a:uFillTx/>
                <a:latin typeface="+mn-ea"/>
                <a:ea typeface="+mn-ea"/>
                <a:cs typeface="+mn-cs"/>
              </a:rPr>
              <a:t>2</a:t>
            </a:r>
            <a:r>
              <a:rPr kumimoji="1" lang="zh-CN" altLang="en-US" sz="4400" b="1" i="0" u="none" strike="noStrike" kern="1200" cap="none" spc="0" normalizeH="0" baseline="0" noProof="0" dirty="0">
                <a:ln>
                  <a:noFill/>
                </a:ln>
                <a:solidFill>
                  <a:srgbClr val="000066"/>
                </a:solidFill>
                <a:effectLst/>
                <a:uLnTx/>
                <a:uFillTx/>
                <a:latin typeface="+mn-ea"/>
                <a:ea typeface="+mn-ea"/>
                <a:cs typeface="+mn-cs"/>
              </a:rPr>
              <a:t>）各种编码的特点</a:t>
            </a:r>
            <a:endParaRPr lang="zh-CN" altLang="en-US" dirty="0">
              <a:latin typeface="+mn-ea"/>
              <a:ea typeface="+mn-ea"/>
            </a:endParaRPr>
          </a:p>
        </p:txBody>
      </p:sp>
    </p:spTree>
    <p:custDataLst>
      <p:tags r:id="rId1"/>
    </p:custDataLst>
    <p:extLst>
      <p:ext uri="{BB962C8B-B14F-4D97-AF65-F5344CB8AC3E}">
        <p14:creationId xmlns:p14="http://schemas.microsoft.com/office/powerpoint/2010/main" val="3223695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06537"/>
                                        </p:tgtEl>
                                        <p:attrNameLst>
                                          <p:attrName>style.visibility</p:attrName>
                                        </p:attrNameLst>
                                      </p:cBhvr>
                                      <p:to>
                                        <p:strVal val="visible"/>
                                      </p:to>
                                    </p:set>
                                    <p:animEffect transition="in" filter="strips(downRight)">
                                      <p:cBhvr>
                                        <p:cTn id="7" dur="1000"/>
                                        <p:tgtEl>
                                          <p:spTgt spid="406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6533"/>
                                        </p:tgtEl>
                                        <p:attrNameLst>
                                          <p:attrName>style.visibility</p:attrName>
                                        </p:attrNameLst>
                                      </p:cBhvr>
                                      <p:to>
                                        <p:strVal val="visible"/>
                                      </p:to>
                                    </p:set>
                                    <p:animEffect transition="in" filter="strips(downRight)">
                                      <p:cBhvr>
                                        <p:cTn id="12" dur="1000"/>
                                        <p:tgtEl>
                                          <p:spTgt spid="4065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6534"/>
                                        </p:tgtEl>
                                        <p:attrNameLst>
                                          <p:attrName>style.visibility</p:attrName>
                                        </p:attrNameLst>
                                      </p:cBhvr>
                                      <p:to>
                                        <p:strVal val="visible"/>
                                      </p:to>
                                    </p:set>
                                    <p:animEffect transition="in" filter="strips(downRight)">
                                      <p:cBhvr>
                                        <p:cTn id="17" dur="1000"/>
                                        <p:tgtEl>
                                          <p:spTgt spid="406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3" grpId="0"/>
      <p:bldP spid="406534" grpId="0"/>
      <p:bldP spid="406537"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80" name="Text Box 4"/>
          <p:cNvSpPr txBox="1">
            <a:spLocks noChangeArrowheads="1"/>
          </p:cNvSpPr>
          <p:nvPr/>
        </p:nvSpPr>
        <p:spPr bwMode="auto">
          <a:xfrm>
            <a:off x="250825" y="2060575"/>
            <a:ext cx="8686800" cy="105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8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对于一个多位的十进制数，需要有与十进制位数相同的几组</a:t>
            </a:r>
            <a:r>
              <a:rPr kumimoji="1" lang="en-US" altLang="zh-CN" sz="2400" b="1" i="0" u="none" strike="noStrike" kern="1200" cap="none" spc="0" normalizeH="0" baseline="0" noProof="0">
                <a:ln>
                  <a:noFill/>
                </a:ln>
                <a:solidFill>
                  <a:srgbClr val="000066"/>
                </a:solidFill>
                <a:effectLst/>
                <a:uLnTx/>
                <a:uFillTx/>
                <a:latin typeface="+mn-ea"/>
                <a:cs typeface="+mn-cs"/>
              </a:rPr>
              <a:t>BCD</a:t>
            </a:r>
            <a:r>
              <a:rPr kumimoji="1" lang="zh-CN" altLang="en-US" sz="2400" b="1" i="0" u="none" strike="noStrike" kern="1200" cap="none" spc="0" normalizeH="0" baseline="0" noProof="0">
                <a:ln>
                  <a:noFill/>
                </a:ln>
                <a:solidFill>
                  <a:srgbClr val="000066"/>
                </a:solidFill>
                <a:effectLst/>
                <a:uLnTx/>
                <a:uFillTx/>
                <a:latin typeface="+mn-ea"/>
                <a:cs typeface="+mn-cs"/>
              </a:rPr>
              <a:t>代码来表示。例如：</a:t>
            </a:r>
          </a:p>
        </p:txBody>
      </p:sp>
      <p:graphicFrame>
        <p:nvGraphicFramePr>
          <p:cNvPr id="408581" name="Object 5"/>
          <p:cNvGraphicFramePr>
            <a:graphicFrameLocks noChangeAspect="1"/>
          </p:cNvGraphicFramePr>
          <p:nvPr/>
        </p:nvGraphicFramePr>
        <p:xfrm>
          <a:off x="1849438" y="3532188"/>
          <a:ext cx="5867400" cy="1841500"/>
        </p:xfrm>
        <a:graphic>
          <a:graphicData uri="http://schemas.openxmlformats.org/presentationml/2006/ole">
            <mc:AlternateContent xmlns:mc="http://schemas.openxmlformats.org/markup-compatibility/2006">
              <mc:Choice xmlns:v="urn:schemas-microsoft-com:vml" Requires="v">
                <p:oleObj spid="_x0000_s34821" name="公式" r:id="rId4" imgW="5867280" imgH="1841400" progId="Equation.3">
                  <p:embed/>
                </p:oleObj>
              </mc:Choice>
              <mc:Fallback>
                <p:oleObj name="公式" r:id="rId4" imgW="5867280" imgH="1841400" progId="Equation.3">
                  <p:embed/>
                  <p:pic>
                    <p:nvPicPr>
                      <p:cNvPr id="40858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9438" y="3532188"/>
                        <a:ext cx="5867400" cy="184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08582" name="Group 6"/>
          <p:cNvGrpSpPr>
            <a:grpSpLocks/>
          </p:cNvGrpSpPr>
          <p:nvPr/>
        </p:nvGrpSpPr>
        <p:grpSpPr bwMode="auto">
          <a:xfrm>
            <a:off x="501650" y="3582988"/>
            <a:ext cx="3217863" cy="1119187"/>
            <a:chOff x="215" y="2964"/>
            <a:chExt cx="2027" cy="705"/>
          </a:xfrm>
        </p:grpSpPr>
        <p:sp>
          <p:nvSpPr>
            <p:cNvPr id="408583" name="Oval 7"/>
            <p:cNvSpPr>
              <a:spLocks noChangeArrowheads="1"/>
            </p:cNvSpPr>
            <p:nvPr/>
          </p:nvSpPr>
          <p:spPr bwMode="auto">
            <a:xfrm>
              <a:off x="2078" y="2964"/>
              <a:ext cx="164" cy="409"/>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08584" name="Line 8"/>
            <p:cNvSpPr>
              <a:spLocks noChangeShapeType="1"/>
            </p:cNvSpPr>
            <p:nvPr/>
          </p:nvSpPr>
          <p:spPr bwMode="auto">
            <a:xfrm flipH="1">
              <a:off x="1104" y="3250"/>
              <a:ext cx="1008" cy="158"/>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08585" name="Text Box 9"/>
            <p:cNvSpPr txBox="1">
              <a:spLocks noChangeArrowheads="1"/>
            </p:cNvSpPr>
            <p:nvPr/>
          </p:nvSpPr>
          <p:spPr bwMode="auto">
            <a:xfrm>
              <a:off x="215" y="3407"/>
              <a:ext cx="933" cy="26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不能省略！</a:t>
              </a:r>
            </a:p>
          </p:txBody>
        </p:sp>
      </p:grpSp>
      <p:grpSp>
        <p:nvGrpSpPr>
          <p:cNvPr id="408586" name="Group 10"/>
          <p:cNvGrpSpPr>
            <a:grpSpLocks/>
          </p:cNvGrpSpPr>
          <p:nvPr/>
        </p:nvGrpSpPr>
        <p:grpSpPr bwMode="auto">
          <a:xfrm>
            <a:off x="6261100" y="4381502"/>
            <a:ext cx="2733675" cy="828676"/>
            <a:chOff x="3819" y="3523"/>
            <a:chExt cx="1722" cy="522"/>
          </a:xfrm>
        </p:grpSpPr>
        <p:sp>
          <p:nvSpPr>
            <p:cNvPr id="408587" name="Oval 11"/>
            <p:cNvSpPr>
              <a:spLocks noChangeArrowheads="1"/>
            </p:cNvSpPr>
            <p:nvPr/>
          </p:nvSpPr>
          <p:spPr bwMode="auto">
            <a:xfrm>
              <a:off x="3819" y="3636"/>
              <a:ext cx="164" cy="409"/>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08588" name="Line 12"/>
            <p:cNvSpPr>
              <a:spLocks noChangeShapeType="1"/>
            </p:cNvSpPr>
            <p:nvPr/>
          </p:nvSpPr>
          <p:spPr bwMode="auto">
            <a:xfrm flipH="1">
              <a:off x="3916" y="3648"/>
              <a:ext cx="692" cy="103"/>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08589" name="Text Box 13"/>
            <p:cNvSpPr txBox="1">
              <a:spLocks noChangeArrowheads="1"/>
            </p:cNvSpPr>
            <p:nvPr/>
          </p:nvSpPr>
          <p:spPr bwMode="auto">
            <a:xfrm>
              <a:off x="4608" y="3523"/>
              <a:ext cx="933" cy="26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不能省略！</a:t>
              </a:r>
            </a:p>
          </p:txBody>
        </p:sp>
      </p:grpSp>
      <p:sp>
        <p:nvSpPr>
          <p:cNvPr id="408590" name="Rectangle 14"/>
          <p:cNvSpPr>
            <a:spLocks noChangeArrowheads="1"/>
          </p:cNvSpPr>
          <p:nvPr/>
        </p:nvSpPr>
        <p:spPr bwMode="auto">
          <a:xfrm>
            <a:off x="1016000" y="1350963"/>
            <a:ext cx="424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a:t>
            </a:r>
            <a:r>
              <a:rPr kumimoji="1" lang="en-US" altLang="zh-CN" sz="2400" b="1" i="0" u="none" strike="noStrike" kern="1200" cap="none" spc="0" normalizeH="0" baseline="0" noProof="0" dirty="0">
                <a:ln>
                  <a:noFill/>
                </a:ln>
                <a:solidFill>
                  <a:srgbClr val="000066"/>
                </a:solidFill>
                <a:effectLst/>
                <a:uLnTx/>
                <a:uFillTx/>
                <a:latin typeface="+mn-ea"/>
                <a:cs typeface="+mn-cs"/>
              </a:rPr>
              <a:t>(3)</a:t>
            </a:r>
            <a:r>
              <a:rPr kumimoji="1" lang="zh-CN" altLang="en-US" sz="2400" b="1" i="0" u="none" strike="noStrike" kern="1200" cap="none" spc="0" normalizeH="0" baseline="0" noProof="0" dirty="0">
                <a:ln>
                  <a:noFill/>
                </a:ln>
                <a:solidFill>
                  <a:srgbClr val="000066"/>
                </a:solidFill>
                <a:effectLst/>
                <a:uLnTx/>
                <a:uFillTx/>
                <a:latin typeface="+mn-ea"/>
                <a:cs typeface="+mn-cs"/>
              </a:rPr>
              <a:t>用</a:t>
            </a:r>
            <a:r>
              <a:rPr kumimoji="1" lang="en-US" altLang="zh-CN" sz="2400" b="1" i="0" u="none" strike="noStrike" kern="1200" cap="none" spc="0" normalizeH="0" baseline="0" noProof="0" dirty="0">
                <a:ln>
                  <a:noFill/>
                </a:ln>
                <a:solidFill>
                  <a:srgbClr val="000066"/>
                </a:solidFill>
                <a:effectLst/>
                <a:uLnTx/>
                <a:uFillTx/>
                <a:latin typeface="+mn-ea"/>
                <a:cs typeface="+mn-cs"/>
              </a:rPr>
              <a:t>BCD</a:t>
            </a:r>
            <a:r>
              <a:rPr kumimoji="1" lang="zh-CN" altLang="en-US" sz="2400" b="1" i="0" u="none" strike="noStrike" kern="1200" cap="none" spc="0" normalizeH="0" baseline="0" noProof="0" dirty="0">
                <a:ln>
                  <a:noFill/>
                </a:ln>
                <a:solidFill>
                  <a:srgbClr val="000066"/>
                </a:solidFill>
                <a:effectLst/>
                <a:uLnTx/>
                <a:uFillTx/>
                <a:latin typeface="+mn-ea"/>
                <a:cs typeface="+mn-cs"/>
              </a:rPr>
              <a:t>代码表示十进制数</a:t>
            </a:r>
          </a:p>
        </p:txBody>
      </p:sp>
    </p:spTree>
    <p:custDataLst>
      <p:tags r:id="rId2"/>
    </p:custDataLst>
    <p:extLst>
      <p:ext uri="{BB962C8B-B14F-4D97-AF65-F5344CB8AC3E}">
        <p14:creationId xmlns:p14="http://schemas.microsoft.com/office/powerpoint/2010/main" val="4032688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8580"/>
                                        </p:tgtEl>
                                        <p:attrNameLst>
                                          <p:attrName>style.visibility</p:attrName>
                                        </p:attrNameLst>
                                      </p:cBhvr>
                                      <p:to>
                                        <p:strVal val="visible"/>
                                      </p:to>
                                    </p:set>
                                    <p:animEffect transition="in" filter="strips(downRight)">
                                      <p:cBhvr>
                                        <p:cTn id="7" dur="500"/>
                                        <p:tgtEl>
                                          <p:spTgt spid="408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8581"/>
                                        </p:tgtEl>
                                        <p:attrNameLst>
                                          <p:attrName>style.visibility</p:attrName>
                                        </p:attrNameLst>
                                      </p:cBhvr>
                                      <p:to>
                                        <p:strVal val="visible"/>
                                      </p:to>
                                    </p:set>
                                    <p:animEffect transition="in" filter="wipe(up)">
                                      <p:cBhvr>
                                        <p:cTn id="12" dur="500"/>
                                        <p:tgtEl>
                                          <p:spTgt spid="4085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408582"/>
                                        </p:tgtEl>
                                        <p:attrNameLst>
                                          <p:attrName>style.visibility</p:attrName>
                                        </p:attrNameLst>
                                      </p:cBhvr>
                                      <p:to>
                                        <p:strVal val="visible"/>
                                      </p:to>
                                    </p:set>
                                    <p:animEffect transition="in" filter="wipe(right)">
                                      <p:cBhvr>
                                        <p:cTn id="17" dur="500"/>
                                        <p:tgtEl>
                                          <p:spTgt spid="408582"/>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408586"/>
                                        </p:tgtEl>
                                        <p:attrNameLst>
                                          <p:attrName>style.visibility</p:attrName>
                                        </p:attrNameLst>
                                      </p:cBhvr>
                                      <p:to>
                                        <p:strVal val="visible"/>
                                      </p:to>
                                    </p:set>
                                    <p:animEffect transition="in" filter="wipe(left)">
                                      <p:cBhvr>
                                        <p:cTn id="21" dur="500"/>
                                        <p:tgtEl>
                                          <p:spTgt spid="408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0"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6" name="Text Box 4"/>
          <p:cNvSpPr txBox="1">
            <a:spLocks noChangeArrowheads="1"/>
          </p:cNvSpPr>
          <p:nvPr/>
        </p:nvSpPr>
        <p:spPr bwMode="auto">
          <a:xfrm>
            <a:off x="755650" y="2060575"/>
            <a:ext cx="7926388" cy="97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　　对于有权</a:t>
            </a:r>
            <a:r>
              <a:rPr kumimoji="1" lang="en-US" altLang="zh-CN" sz="2400" b="1" i="0" u="none" strike="noStrike" kern="1200" cap="none" spc="0" normalizeH="0" baseline="0" noProof="0">
                <a:ln>
                  <a:noFill/>
                </a:ln>
                <a:solidFill>
                  <a:srgbClr val="000066"/>
                </a:solidFill>
                <a:effectLst/>
                <a:uLnTx/>
                <a:uFillTx/>
                <a:latin typeface="+mn-ea"/>
                <a:cs typeface="+mn-cs"/>
              </a:rPr>
              <a:t>BCD</a:t>
            </a:r>
            <a:r>
              <a:rPr kumimoji="1" lang="zh-CN" altLang="en-US" sz="2400" b="1" i="0" u="none" strike="noStrike" kern="1200" cap="none" spc="0" normalizeH="0" baseline="0" noProof="0">
                <a:ln>
                  <a:noFill/>
                </a:ln>
                <a:solidFill>
                  <a:srgbClr val="000066"/>
                </a:solidFill>
                <a:effectLst/>
                <a:uLnTx/>
                <a:uFillTx/>
                <a:latin typeface="+mn-ea"/>
                <a:cs typeface="+mn-cs"/>
              </a:rPr>
              <a:t>码，可以根据位权展开求得所代表的十进制数。例如：</a:t>
            </a:r>
          </a:p>
        </p:txBody>
      </p:sp>
      <p:grpSp>
        <p:nvGrpSpPr>
          <p:cNvPr id="407557" name="Group 5"/>
          <p:cNvGrpSpPr>
            <a:grpSpLocks/>
          </p:cNvGrpSpPr>
          <p:nvPr/>
        </p:nvGrpSpPr>
        <p:grpSpPr bwMode="auto">
          <a:xfrm>
            <a:off x="1365250" y="3662363"/>
            <a:ext cx="2074863" cy="596900"/>
            <a:chOff x="860" y="2174"/>
            <a:chExt cx="1307" cy="376"/>
          </a:xfrm>
        </p:grpSpPr>
        <p:sp>
          <p:nvSpPr>
            <p:cNvPr id="407558" name="Rectangle 6"/>
            <p:cNvSpPr>
              <a:spLocks noChangeArrowheads="1"/>
            </p:cNvSpPr>
            <p:nvPr/>
          </p:nvSpPr>
          <p:spPr bwMode="auto">
            <a:xfrm>
              <a:off x="935" y="2176"/>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4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59" name="Rectangle 7"/>
            <p:cNvSpPr>
              <a:spLocks noChangeArrowheads="1"/>
            </p:cNvSpPr>
            <p:nvPr/>
          </p:nvSpPr>
          <p:spPr bwMode="auto">
            <a:xfrm>
              <a:off x="1457" y="2176"/>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4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0" name="Rectangle 8"/>
            <p:cNvSpPr>
              <a:spLocks noChangeArrowheads="1"/>
            </p:cNvSpPr>
            <p:nvPr/>
          </p:nvSpPr>
          <p:spPr bwMode="auto">
            <a:xfrm>
              <a:off x="1828" y="2320"/>
              <a:ext cx="33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BCD</a:t>
              </a:r>
              <a:endParaRPr kumimoji="0" lang="en-US" altLang="zh-CN" sz="20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1" name="Rectangle 9"/>
            <p:cNvSpPr>
              <a:spLocks noChangeArrowheads="1"/>
            </p:cNvSpPr>
            <p:nvPr/>
          </p:nvSpPr>
          <p:spPr bwMode="auto">
            <a:xfrm>
              <a:off x="1531" y="2320"/>
              <a:ext cx="32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8421</a:t>
              </a:r>
              <a:endParaRPr kumimoji="0" lang="en-US" altLang="zh-CN" sz="20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2" name="Rectangle 10"/>
            <p:cNvSpPr>
              <a:spLocks noChangeArrowheads="1"/>
            </p:cNvSpPr>
            <p:nvPr/>
          </p:nvSpPr>
          <p:spPr bwMode="auto">
            <a:xfrm>
              <a:off x="1498" y="232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endParaRPr kumimoji="0" lang="en-US" altLang="zh-CN" sz="24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3" name="Rectangle 11"/>
            <p:cNvSpPr>
              <a:spLocks noChangeArrowheads="1"/>
            </p:cNvSpPr>
            <p:nvPr/>
          </p:nvSpPr>
          <p:spPr bwMode="auto">
            <a:xfrm>
              <a:off x="860" y="2174"/>
              <a:ext cx="631"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0111</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07564" name="Group 12"/>
          <p:cNvGrpSpPr>
            <a:grpSpLocks/>
          </p:cNvGrpSpPr>
          <p:nvPr/>
        </p:nvGrpSpPr>
        <p:grpSpPr bwMode="auto">
          <a:xfrm>
            <a:off x="6842125" y="3556000"/>
            <a:ext cx="890588" cy="949325"/>
            <a:chOff x="4310" y="2107"/>
            <a:chExt cx="561" cy="598"/>
          </a:xfrm>
        </p:grpSpPr>
        <p:sp>
          <p:nvSpPr>
            <p:cNvPr id="407565" name="Rectangle 13"/>
            <p:cNvSpPr>
              <a:spLocks noChangeArrowheads="1"/>
            </p:cNvSpPr>
            <p:nvPr/>
          </p:nvSpPr>
          <p:spPr bwMode="auto">
            <a:xfrm>
              <a:off x="4437" y="2116"/>
              <a:ext cx="7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6" name="Rectangle 14"/>
            <p:cNvSpPr>
              <a:spLocks noChangeArrowheads="1"/>
            </p:cNvSpPr>
            <p:nvPr/>
          </p:nvSpPr>
          <p:spPr bwMode="auto">
            <a:xfrm>
              <a:off x="4664" y="2107"/>
              <a:ext cx="7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7" name="Rectangle 15"/>
            <p:cNvSpPr>
              <a:spLocks noChangeArrowheads="1"/>
            </p:cNvSpPr>
            <p:nvPr/>
          </p:nvSpPr>
          <p:spPr bwMode="auto">
            <a:xfrm>
              <a:off x="4755" y="223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D</a:t>
              </a:r>
              <a:endParaRPr kumimoji="0" lang="en-US" altLang="zh-CN" sz="20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8" name="Rectangle 16"/>
            <p:cNvSpPr>
              <a:spLocks noChangeArrowheads="1"/>
            </p:cNvSpPr>
            <p:nvPr/>
          </p:nvSpPr>
          <p:spPr bwMode="auto">
            <a:xfrm>
              <a:off x="4675" y="2436"/>
              <a:ext cx="5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69" name="Rectangle 17"/>
            <p:cNvSpPr>
              <a:spLocks noChangeArrowheads="1"/>
            </p:cNvSpPr>
            <p:nvPr/>
          </p:nvSpPr>
          <p:spPr bwMode="auto">
            <a:xfrm>
              <a:off x="4528" y="2124"/>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7</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70" name="Rectangle 18"/>
            <p:cNvSpPr>
              <a:spLocks noChangeArrowheads="1"/>
            </p:cNvSpPr>
            <p:nvPr/>
          </p:nvSpPr>
          <p:spPr bwMode="auto">
            <a:xfrm>
              <a:off x="4310" y="2133"/>
              <a:ext cx="1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07571" name="Group 19"/>
          <p:cNvGrpSpPr>
            <a:grpSpLocks/>
          </p:cNvGrpSpPr>
          <p:nvPr/>
        </p:nvGrpSpPr>
        <p:grpSpPr bwMode="auto">
          <a:xfrm>
            <a:off x="3530600" y="3549650"/>
            <a:ext cx="3271838" cy="528638"/>
            <a:chOff x="2224" y="2103"/>
            <a:chExt cx="2061" cy="333"/>
          </a:xfrm>
        </p:grpSpPr>
        <p:sp>
          <p:nvSpPr>
            <p:cNvPr id="407572" name="Rectangle 20"/>
            <p:cNvSpPr>
              <a:spLocks noChangeArrowheads="1"/>
            </p:cNvSpPr>
            <p:nvPr/>
          </p:nvSpPr>
          <p:spPr bwMode="auto">
            <a:xfrm>
              <a:off x="4173"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1</a:t>
              </a:r>
              <a:endParaRPr kumimoji="0" lang="en-US" altLang="zh-CN" sz="2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573" name="Rectangle 21"/>
            <p:cNvSpPr>
              <a:spLocks noChangeArrowheads="1"/>
            </p:cNvSpPr>
            <p:nvPr/>
          </p:nvSpPr>
          <p:spPr bwMode="auto">
            <a:xfrm>
              <a:off x="3934"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74" name="Rectangle 22"/>
            <p:cNvSpPr>
              <a:spLocks noChangeArrowheads="1"/>
            </p:cNvSpPr>
            <p:nvPr/>
          </p:nvSpPr>
          <p:spPr bwMode="auto">
            <a:xfrm>
              <a:off x="3667"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2</a:t>
              </a:r>
              <a:endParaRPr kumimoji="0" lang="en-US" altLang="zh-CN" sz="2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575" name="Rectangle 23"/>
            <p:cNvSpPr>
              <a:spLocks noChangeArrowheads="1"/>
            </p:cNvSpPr>
            <p:nvPr/>
          </p:nvSpPr>
          <p:spPr bwMode="auto">
            <a:xfrm>
              <a:off x="3416"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76" name="Rectangle 24"/>
            <p:cNvSpPr>
              <a:spLocks noChangeArrowheads="1"/>
            </p:cNvSpPr>
            <p:nvPr/>
          </p:nvSpPr>
          <p:spPr bwMode="auto">
            <a:xfrm>
              <a:off x="3149"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4</a:t>
              </a:r>
              <a:endParaRPr kumimoji="0" lang="en-US" altLang="zh-CN" sz="2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577" name="Rectangle 25"/>
            <p:cNvSpPr>
              <a:spLocks noChangeArrowheads="1"/>
            </p:cNvSpPr>
            <p:nvPr/>
          </p:nvSpPr>
          <p:spPr bwMode="auto">
            <a:xfrm>
              <a:off x="2901"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78" name="Rectangle 26"/>
            <p:cNvSpPr>
              <a:spLocks noChangeArrowheads="1"/>
            </p:cNvSpPr>
            <p:nvPr/>
          </p:nvSpPr>
          <p:spPr bwMode="auto">
            <a:xfrm>
              <a:off x="2634"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8</a:t>
              </a:r>
              <a:endParaRPr kumimoji="0" lang="en-US" altLang="zh-CN" sz="2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579" name="Rectangle 27"/>
            <p:cNvSpPr>
              <a:spLocks noChangeArrowheads="1"/>
            </p:cNvSpPr>
            <p:nvPr/>
          </p:nvSpPr>
          <p:spPr bwMode="auto">
            <a:xfrm>
              <a:off x="2380" y="216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80" name="Rectangle 28"/>
            <p:cNvSpPr>
              <a:spLocks noChangeArrowheads="1"/>
            </p:cNvSpPr>
            <p:nvPr/>
          </p:nvSpPr>
          <p:spPr bwMode="auto">
            <a:xfrm>
              <a:off x="3798" y="2115"/>
              <a:ext cx="1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81" name="Rectangle 29"/>
            <p:cNvSpPr>
              <a:spLocks noChangeArrowheads="1"/>
            </p:cNvSpPr>
            <p:nvPr/>
          </p:nvSpPr>
          <p:spPr bwMode="auto">
            <a:xfrm>
              <a:off x="3279" y="2115"/>
              <a:ext cx="1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82" name="Rectangle 30"/>
            <p:cNvSpPr>
              <a:spLocks noChangeArrowheads="1"/>
            </p:cNvSpPr>
            <p:nvPr/>
          </p:nvSpPr>
          <p:spPr bwMode="auto">
            <a:xfrm>
              <a:off x="2764" y="2115"/>
              <a:ext cx="1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83" name="Rectangle 31"/>
            <p:cNvSpPr>
              <a:spLocks noChangeArrowheads="1"/>
            </p:cNvSpPr>
            <p:nvPr/>
          </p:nvSpPr>
          <p:spPr bwMode="auto">
            <a:xfrm>
              <a:off x="2224" y="2161"/>
              <a:ext cx="1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p>
          </p:txBody>
        </p:sp>
        <p:sp>
          <p:nvSpPr>
            <p:cNvPr id="407584" name="Rectangle 32"/>
            <p:cNvSpPr>
              <a:spLocks noChangeArrowheads="1"/>
            </p:cNvSpPr>
            <p:nvPr/>
          </p:nvSpPr>
          <p:spPr bwMode="auto">
            <a:xfrm>
              <a:off x="2485" y="2127"/>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407585" name="Rectangle 33"/>
            <p:cNvSpPr>
              <a:spLocks noChangeArrowheads="1"/>
            </p:cNvSpPr>
            <p:nvPr/>
          </p:nvSpPr>
          <p:spPr bwMode="auto">
            <a:xfrm>
              <a:off x="3005" y="2148"/>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407586" name="Rectangle 34"/>
            <p:cNvSpPr>
              <a:spLocks noChangeArrowheads="1"/>
            </p:cNvSpPr>
            <p:nvPr/>
          </p:nvSpPr>
          <p:spPr bwMode="auto">
            <a:xfrm>
              <a:off x="3544" y="2103"/>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407587" name="Rectangle 35"/>
            <p:cNvSpPr>
              <a:spLocks noChangeArrowheads="1"/>
            </p:cNvSpPr>
            <p:nvPr/>
          </p:nvSpPr>
          <p:spPr bwMode="auto">
            <a:xfrm>
              <a:off x="4055" y="2143"/>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2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grpSp>
      <p:grpSp>
        <p:nvGrpSpPr>
          <p:cNvPr id="407588" name="Group 36"/>
          <p:cNvGrpSpPr>
            <a:grpSpLocks/>
          </p:cNvGrpSpPr>
          <p:nvPr/>
        </p:nvGrpSpPr>
        <p:grpSpPr bwMode="auto">
          <a:xfrm>
            <a:off x="1597025" y="4414838"/>
            <a:ext cx="6532563" cy="1606550"/>
            <a:chOff x="1006" y="2648"/>
            <a:chExt cx="4115" cy="1012"/>
          </a:xfrm>
        </p:grpSpPr>
        <p:sp>
          <p:nvSpPr>
            <p:cNvPr id="407589" name="AutoShape 37"/>
            <p:cNvSpPr>
              <a:spLocks noChangeAspect="1" noChangeArrowheads="1" noTextEdit="1"/>
            </p:cNvSpPr>
            <p:nvPr/>
          </p:nvSpPr>
          <p:spPr bwMode="auto">
            <a:xfrm>
              <a:off x="1006" y="2648"/>
              <a:ext cx="4115" cy="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07590" name="Rectangle 38"/>
            <p:cNvSpPr>
              <a:spLocks noChangeArrowheads="1"/>
            </p:cNvSpPr>
            <p:nvPr/>
          </p:nvSpPr>
          <p:spPr bwMode="auto">
            <a:xfrm>
              <a:off x="1011" y="2941"/>
              <a:ext cx="8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1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1" name="Rectangle 39"/>
            <p:cNvSpPr>
              <a:spLocks noChangeArrowheads="1"/>
            </p:cNvSpPr>
            <p:nvPr/>
          </p:nvSpPr>
          <p:spPr bwMode="auto">
            <a:xfrm>
              <a:off x="1447" y="2941"/>
              <a:ext cx="8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1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2" name="Rectangle 40"/>
            <p:cNvSpPr>
              <a:spLocks noChangeArrowheads="1"/>
            </p:cNvSpPr>
            <p:nvPr/>
          </p:nvSpPr>
          <p:spPr bwMode="auto">
            <a:xfrm>
              <a:off x="4425" y="2950"/>
              <a:ext cx="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3" name="Rectangle 41"/>
            <p:cNvSpPr>
              <a:spLocks noChangeArrowheads="1"/>
            </p:cNvSpPr>
            <p:nvPr/>
          </p:nvSpPr>
          <p:spPr bwMode="auto">
            <a:xfrm>
              <a:off x="4596" y="2950"/>
              <a:ext cx="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4" name="Rectangle 42"/>
            <p:cNvSpPr>
              <a:spLocks noChangeArrowheads="1"/>
            </p:cNvSpPr>
            <p:nvPr/>
          </p:nvSpPr>
          <p:spPr bwMode="auto">
            <a:xfrm>
              <a:off x="4686" y="3130"/>
              <a:ext cx="10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D</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5" name="Rectangle 43"/>
            <p:cNvSpPr>
              <a:spLocks noChangeArrowheads="1"/>
            </p:cNvSpPr>
            <p:nvPr/>
          </p:nvSpPr>
          <p:spPr bwMode="auto">
            <a:xfrm>
              <a:off x="4661" y="3130"/>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6" name="Rectangle 44"/>
            <p:cNvSpPr>
              <a:spLocks noChangeArrowheads="1"/>
            </p:cNvSpPr>
            <p:nvPr/>
          </p:nvSpPr>
          <p:spPr bwMode="auto">
            <a:xfrm>
              <a:off x="1833" y="3127"/>
              <a:ext cx="31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BCD</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7" name="Rectangle 45"/>
            <p:cNvSpPr>
              <a:spLocks noChangeArrowheads="1"/>
            </p:cNvSpPr>
            <p:nvPr/>
          </p:nvSpPr>
          <p:spPr bwMode="auto">
            <a:xfrm>
              <a:off x="1540" y="3127"/>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2421</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8" name="Rectangle 46"/>
            <p:cNvSpPr>
              <a:spLocks noChangeArrowheads="1"/>
            </p:cNvSpPr>
            <p:nvPr/>
          </p:nvSpPr>
          <p:spPr bwMode="auto">
            <a:xfrm>
              <a:off x="1505" y="3127"/>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599" name="Rectangle 47"/>
            <p:cNvSpPr>
              <a:spLocks noChangeArrowheads="1"/>
            </p:cNvSpPr>
            <p:nvPr/>
          </p:nvSpPr>
          <p:spPr bwMode="auto">
            <a:xfrm>
              <a:off x="4488"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7</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00" name="Rectangle 48"/>
            <p:cNvSpPr>
              <a:spLocks noChangeArrowheads="1"/>
            </p:cNvSpPr>
            <p:nvPr/>
          </p:nvSpPr>
          <p:spPr bwMode="auto">
            <a:xfrm>
              <a:off x="4137"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1</a:t>
              </a:r>
              <a:endParaRPr kumimoji="0" lang="en-US" altLang="zh-CN" sz="1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601" name="Rectangle 49"/>
            <p:cNvSpPr>
              <a:spLocks noChangeArrowheads="1"/>
            </p:cNvSpPr>
            <p:nvPr/>
          </p:nvSpPr>
          <p:spPr bwMode="auto">
            <a:xfrm>
              <a:off x="3901"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02" name="Rectangle 50"/>
            <p:cNvSpPr>
              <a:spLocks noChangeArrowheads="1"/>
            </p:cNvSpPr>
            <p:nvPr/>
          </p:nvSpPr>
          <p:spPr bwMode="auto">
            <a:xfrm>
              <a:off x="3637"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2</a:t>
              </a:r>
              <a:endParaRPr kumimoji="0" lang="en-US" altLang="zh-CN" sz="1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603" name="Rectangle 51"/>
            <p:cNvSpPr>
              <a:spLocks noChangeArrowheads="1"/>
            </p:cNvSpPr>
            <p:nvPr/>
          </p:nvSpPr>
          <p:spPr bwMode="auto">
            <a:xfrm>
              <a:off x="3383"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04" name="Rectangle 52"/>
            <p:cNvSpPr>
              <a:spLocks noChangeArrowheads="1"/>
            </p:cNvSpPr>
            <p:nvPr/>
          </p:nvSpPr>
          <p:spPr bwMode="auto">
            <a:xfrm>
              <a:off x="3110"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4</a:t>
              </a:r>
              <a:endParaRPr kumimoji="0" lang="en-US" altLang="zh-CN" sz="1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605" name="Rectangle 53"/>
            <p:cNvSpPr>
              <a:spLocks noChangeArrowheads="1"/>
            </p:cNvSpPr>
            <p:nvPr/>
          </p:nvSpPr>
          <p:spPr bwMode="auto">
            <a:xfrm>
              <a:off x="2864"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06" name="Rectangle 54"/>
            <p:cNvSpPr>
              <a:spLocks noChangeArrowheads="1"/>
            </p:cNvSpPr>
            <p:nvPr/>
          </p:nvSpPr>
          <p:spPr bwMode="auto">
            <a:xfrm>
              <a:off x="2600"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2</a:t>
              </a:r>
              <a:endParaRPr kumimoji="0" lang="en-US" altLang="zh-CN" sz="1800" b="0"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endParaRPr>
            </a:p>
          </p:txBody>
        </p:sp>
        <p:sp>
          <p:nvSpPr>
            <p:cNvPr id="407607" name="Rectangle 55"/>
            <p:cNvSpPr>
              <a:spLocks noChangeArrowheads="1"/>
            </p:cNvSpPr>
            <p:nvPr/>
          </p:nvSpPr>
          <p:spPr bwMode="auto">
            <a:xfrm>
              <a:off x="2352" y="302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08" name="Rectangle 56"/>
            <p:cNvSpPr>
              <a:spLocks noChangeArrowheads="1"/>
            </p:cNvSpPr>
            <p:nvPr/>
          </p:nvSpPr>
          <p:spPr bwMode="auto">
            <a:xfrm>
              <a:off x="1058" y="3026"/>
              <a:ext cx="38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1101</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09" name="Rectangle 57"/>
            <p:cNvSpPr>
              <a:spLocks noChangeArrowheads="1"/>
            </p:cNvSpPr>
            <p:nvPr/>
          </p:nvSpPr>
          <p:spPr bwMode="auto">
            <a:xfrm>
              <a:off x="4272" y="3004"/>
              <a:ext cx="10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10" name="Rectangle 58"/>
            <p:cNvSpPr>
              <a:spLocks noChangeArrowheads="1"/>
            </p:cNvSpPr>
            <p:nvPr/>
          </p:nvSpPr>
          <p:spPr bwMode="auto">
            <a:xfrm>
              <a:off x="3766" y="3004"/>
              <a:ext cx="10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11" name="Rectangle 59"/>
            <p:cNvSpPr>
              <a:spLocks noChangeArrowheads="1"/>
            </p:cNvSpPr>
            <p:nvPr/>
          </p:nvSpPr>
          <p:spPr bwMode="auto">
            <a:xfrm>
              <a:off x="3238" y="3004"/>
              <a:ext cx="10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12" name="Rectangle 60"/>
            <p:cNvSpPr>
              <a:spLocks noChangeArrowheads="1"/>
            </p:cNvSpPr>
            <p:nvPr/>
          </p:nvSpPr>
          <p:spPr bwMode="auto">
            <a:xfrm>
              <a:off x="2729" y="3004"/>
              <a:ext cx="10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13" name="Rectangle 61"/>
            <p:cNvSpPr>
              <a:spLocks noChangeArrowheads="1"/>
            </p:cNvSpPr>
            <p:nvPr/>
          </p:nvSpPr>
          <p:spPr bwMode="auto">
            <a:xfrm>
              <a:off x="2208" y="3004"/>
              <a:ext cx="10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07614" name="Rectangle 62"/>
            <p:cNvSpPr>
              <a:spLocks noChangeArrowheads="1"/>
            </p:cNvSpPr>
            <p:nvPr/>
          </p:nvSpPr>
          <p:spPr bwMode="auto">
            <a:xfrm>
              <a:off x="4006" y="3003"/>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407615" name="Rectangle 63"/>
            <p:cNvSpPr>
              <a:spLocks noChangeArrowheads="1"/>
            </p:cNvSpPr>
            <p:nvPr/>
          </p:nvSpPr>
          <p:spPr bwMode="auto">
            <a:xfrm>
              <a:off x="3492" y="3003"/>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407616" name="Rectangle 64"/>
            <p:cNvSpPr>
              <a:spLocks noChangeArrowheads="1"/>
            </p:cNvSpPr>
            <p:nvPr/>
          </p:nvSpPr>
          <p:spPr bwMode="auto">
            <a:xfrm>
              <a:off x="2968" y="3003"/>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sp>
          <p:nvSpPr>
            <p:cNvPr id="407617" name="Rectangle 65"/>
            <p:cNvSpPr>
              <a:spLocks noChangeArrowheads="1"/>
            </p:cNvSpPr>
            <p:nvPr/>
          </p:nvSpPr>
          <p:spPr bwMode="auto">
            <a:xfrm>
              <a:off x="2454" y="3012"/>
              <a:ext cx="105"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rPr>
                <a:t></a:t>
              </a:r>
              <a:endParaRPr kumimoji="0" lang="en-US" altLang="zh-CN" sz="1800" b="0"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Symbol" panose="05050102010706020507" pitchFamily="18" charset="2"/>
              </a:endParaRPr>
            </a:p>
          </p:txBody>
        </p:sp>
      </p:grpSp>
      <p:sp>
        <p:nvSpPr>
          <p:cNvPr id="407618" name="Rectangle 66"/>
          <p:cNvSpPr>
            <a:spLocks noChangeArrowheads="1"/>
          </p:cNvSpPr>
          <p:nvPr/>
        </p:nvSpPr>
        <p:spPr bwMode="auto">
          <a:xfrm>
            <a:off x="695325" y="1254125"/>
            <a:ext cx="424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(4)</a:t>
            </a:r>
            <a:r>
              <a:rPr kumimoji="1" lang="zh-CN" altLang="en-US" sz="2400" b="1" i="0" u="none" strike="noStrike" kern="1200" cap="none" spc="0" normalizeH="0" baseline="0" noProof="0" dirty="0">
                <a:ln>
                  <a:noFill/>
                </a:ln>
                <a:solidFill>
                  <a:srgbClr val="000066"/>
                </a:solidFill>
                <a:effectLst/>
                <a:uLnTx/>
                <a:uFillTx/>
                <a:latin typeface="+mn-ea"/>
                <a:cs typeface="+mn-cs"/>
              </a:rPr>
              <a:t>求</a:t>
            </a:r>
            <a:r>
              <a:rPr kumimoji="1" lang="en-US" altLang="zh-CN" sz="2400" b="1" i="0" u="none" strike="noStrike" kern="1200" cap="none" spc="0" normalizeH="0" baseline="0" noProof="0" dirty="0">
                <a:ln>
                  <a:noFill/>
                </a:ln>
                <a:solidFill>
                  <a:srgbClr val="000066"/>
                </a:solidFill>
                <a:effectLst/>
                <a:uLnTx/>
                <a:uFillTx/>
                <a:latin typeface="+mn-ea"/>
                <a:cs typeface="+mn-cs"/>
              </a:rPr>
              <a:t>BCD</a:t>
            </a:r>
            <a:r>
              <a:rPr kumimoji="1" lang="zh-CN" altLang="en-US" sz="2400" b="1" i="0" u="none" strike="noStrike" kern="1200" cap="none" spc="0" normalizeH="0" baseline="0" noProof="0" dirty="0">
                <a:ln>
                  <a:noFill/>
                </a:ln>
                <a:solidFill>
                  <a:srgbClr val="000066"/>
                </a:solidFill>
                <a:effectLst/>
                <a:uLnTx/>
                <a:uFillTx/>
                <a:latin typeface="+mn-ea"/>
                <a:cs typeface="+mn-cs"/>
              </a:rPr>
              <a:t>代码表示的十进制数</a:t>
            </a:r>
          </a:p>
        </p:txBody>
      </p:sp>
    </p:spTree>
    <p:extLst>
      <p:ext uri="{BB962C8B-B14F-4D97-AF65-F5344CB8AC3E}">
        <p14:creationId xmlns:p14="http://schemas.microsoft.com/office/powerpoint/2010/main" val="41922490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7618"/>
                                        </p:tgtEl>
                                        <p:attrNameLst>
                                          <p:attrName>style.visibility</p:attrName>
                                        </p:attrNameLst>
                                      </p:cBhvr>
                                      <p:to>
                                        <p:strVal val="visible"/>
                                      </p:to>
                                    </p:set>
                                    <p:animEffect transition="in" filter="strips(downRight)">
                                      <p:cBhvr>
                                        <p:cTn id="7" dur="1000"/>
                                        <p:tgtEl>
                                          <p:spTgt spid="4076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7556"/>
                                        </p:tgtEl>
                                        <p:attrNameLst>
                                          <p:attrName>style.visibility</p:attrName>
                                        </p:attrNameLst>
                                      </p:cBhvr>
                                      <p:to>
                                        <p:strVal val="visible"/>
                                      </p:to>
                                    </p:set>
                                    <p:animEffect transition="in" filter="strips(downRight)">
                                      <p:cBhvr>
                                        <p:cTn id="12" dur="500"/>
                                        <p:tgtEl>
                                          <p:spTgt spid="4075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7557"/>
                                        </p:tgtEl>
                                        <p:attrNameLst>
                                          <p:attrName>style.visibility</p:attrName>
                                        </p:attrNameLst>
                                      </p:cBhvr>
                                      <p:to>
                                        <p:strVal val="visible"/>
                                      </p:to>
                                    </p:set>
                                    <p:animEffect transition="in" filter="strips(downRight)">
                                      <p:cBhvr>
                                        <p:cTn id="17" dur="500"/>
                                        <p:tgtEl>
                                          <p:spTgt spid="4075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07571"/>
                                        </p:tgtEl>
                                        <p:attrNameLst>
                                          <p:attrName>style.visibility</p:attrName>
                                        </p:attrNameLst>
                                      </p:cBhvr>
                                      <p:to>
                                        <p:strVal val="visible"/>
                                      </p:to>
                                    </p:set>
                                    <p:animEffect transition="in" filter="strips(downRight)">
                                      <p:cBhvr>
                                        <p:cTn id="22" dur="500"/>
                                        <p:tgtEl>
                                          <p:spTgt spid="40757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7564"/>
                                        </p:tgtEl>
                                        <p:attrNameLst>
                                          <p:attrName>style.visibility</p:attrName>
                                        </p:attrNameLst>
                                      </p:cBhvr>
                                      <p:to>
                                        <p:strVal val="visible"/>
                                      </p:to>
                                    </p:set>
                                    <p:animEffect transition="in" filter="strips(downRight)">
                                      <p:cBhvr>
                                        <p:cTn id="27" dur="500"/>
                                        <p:tgtEl>
                                          <p:spTgt spid="4075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07588"/>
                                        </p:tgtEl>
                                        <p:attrNameLst>
                                          <p:attrName>style.visibility</p:attrName>
                                        </p:attrNameLst>
                                      </p:cBhvr>
                                      <p:to>
                                        <p:strVal val="visible"/>
                                      </p:to>
                                    </p:set>
                                    <p:animEffect transition="in" filter="strips(downRight)">
                                      <p:cBhvr>
                                        <p:cTn id="32" dur="500"/>
                                        <p:tgtEl>
                                          <p:spTgt spid="407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6" grpId="0" autoUpdateAnimBg="0"/>
      <p:bldP spid="40761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4" name="Rectangle 4"/>
          <p:cNvSpPr>
            <a:spLocks noChangeArrowheads="1"/>
          </p:cNvSpPr>
          <p:nvPr/>
        </p:nvSpPr>
        <p:spPr bwMode="auto">
          <a:xfrm>
            <a:off x="755650" y="404813"/>
            <a:ext cx="4529138"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32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endParaRPr>
          </a:p>
        </p:txBody>
      </p:sp>
      <p:sp>
        <p:nvSpPr>
          <p:cNvPr id="409605" name="Text Box 5"/>
          <p:cNvSpPr txBox="1">
            <a:spLocks noChangeArrowheads="1"/>
          </p:cNvSpPr>
          <p:nvPr/>
        </p:nvSpPr>
        <p:spPr bwMode="auto">
          <a:xfrm>
            <a:off x="366713" y="1412875"/>
            <a:ext cx="4378325" cy="553806"/>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50000"/>
              </a:spcBef>
              <a:spcAft>
                <a:spcPct val="0"/>
              </a:spcAft>
              <a:buClrTx/>
              <a:buSzTx/>
              <a:buFontTx/>
              <a:buChar char="•"/>
              <a:tabLst/>
              <a:defRPr/>
            </a:pPr>
            <a:r>
              <a:rPr kumimoji="0" lang="en-US" altLang="zh-CN" sz="2400" b="1" i="0" u="none" strike="noStrike" kern="1200" cap="none" spc="0" normalizeH="0" baseline="0" noProof="0" dirty="0">
                <a:ln>
                  <a:noFill/>
                </a:ln>
                <a:solidFill>
                  <a:srgbClr val="000066"/>
                </a:solidFill>
                <a:effectLst/>
                <a:uLnTx/>
                <a:uFillTx/>
                <a:latin typeface="+mn-ea"/>
                <a:cs typeface="+mn-cs"/>
              </a:rPr>
              <a:t> </a:t>
            </a:r>
            <a:r>
              <a:rPr kumimoji="0" lang="zh-CN" altLang="en-US" sz="2400" b="1" i="0" u="none" strike="noStrike" kern="1200" cap="none" spc="0" normalizeH="0" baseline="0" noProof="0" dirty="0">
                <a:ln>
                  <a:noFill/>
                </a:ln>
                <a:solidFill>
                  <a:srgbClr val="000066"/>
                </a:solidFill>
                <a:effectLst/>
                <a:uLnTx/>
                <a:uFillTx/>
                <a:latin typeface="+mn-ea"/>
                <a:cs typeface="+mn-cs"/>
              </a:rPr>
              <a:t>格雷码是一种无权码。</a:t>
            </a:r>
            <a:endParaRPr kumimoji="0" lang="zh-CN" altLang="en-US" sz="2400" b="1" i="0" u="none" strike="noStrike" kern="1200" cap="none" spc="0" normalizeH="0" baseline="-25000" noProof="0" dirty="0">
              <a:ln>
                <a:noFill/>
              </a:ln>
              <a:solidFill>
                <a:srgbClr val="000066"/>
              </a:solidFill>
              <a:effectLst/>
              <a:uLnTx/>
              <a:uFillTx/>
              <a:latin typeface="+mn-ea"/>
              <a:cs typeface="+mn-cs"/>
            </a:endParaRPr>
          </a:p>
        </p:txBody>
      </p:sp>
      <p:graphicFrame>
        <p:nvGraphicFramePr>
          <p:cNvPr id="409628" name="Group 28"/>
          <p:cNvGraphicFramePr>
            <a:graphicFrameLocks noGrp="1"/>
          </p:cNvGraphicFramePr>
          <p:nvPr/>
        </p:nvGraphicFramePr>
        <p:xfrm>
          <a:off x="5219700" y="769938"/>
          <a:ext cx="3817938" cy="5367338"/>
        </p:xfrm>
        <a:graphic>
          <a:graphicData uri="http://schemas.openxmlformats.org/drawingml/2006/table">
            <a:tbl>
              <a:tblPr/>
              <a:tblGrid>
                <a:gridCol w="1924050">
                  <a:extLst>
                    <a:ext uri="{9D8B030D-6E8A-4147-A177-3AD203B41FA5}">
                      <a16:colId xmlns:a16="http://schemas.microsoft.com/office/drawing/2014/main" val="3191098238"/>
                    </a:ext>
                  </a:extLst>
                </a:gridCol>
                <a:gridCol w="1893888">
                  <a:extLst>
                    <a:ext uri="{9D8B030D-6E8A-4147-A177-3AD203B41FA5}">
                      <a16:colId xmlns:a16="http://schemas.microsoft.com/office/drawing/2014/main" val="1758522745"/>
                    </a:ext>
                  </a:extLst>
                </a:gridCol>
              </a:tblGrid>
              <a:tr h="6429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zh-CN" altLang="en-US" sz="1600" b="1" i="0" u="none" strike="noStrike" cap="none" normalizeH="0" baseline="0">
                          <a:ln>
                            <a:noFill/>
                          </a:ln>
                          <a:solidFill>
                            <a:srgbClr val="000066"/>
                          </a:solidFill>
                          <a:effectLst/>
                          <a:latin typeface="Times New Roman" panose="02020603050405020304" pitchFamily="18" charset="0"/>
                          <a:ea typeface="楷体_GB2312" pitchFamily="49" charset="-122"/>
                        </a:rPr>
                        <a:t>二进制码</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b</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3</a:t>
                      </a: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b</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2</a:t>
                      </a: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b</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1</a:t>
                      </a: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b</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zh-CN" altLang="en-US" sz="1600" b="1" i="0" u="none" strike="noStrike" cap="none" normalizeH="0" baseline="0">
                          <a:ln>
                            <a:noFill/>
                          </a:ln>
                          <a:solidFill>
                            <a:srgbClr val="000066"/>
                          </a:solidFill>
                          <a:effectLst/>
                          <a:latin typeface="Times New Roman" panose="02020603050405020304" pitchFamily="18" charset="0"/>
                          <a:ea typeface="楷体_GB2312" pitchFamily="49" charset="-122"/>
                        </a:rPr>
                        <a:t>格雷码</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G</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3</a:t>
                      </a: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G</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2</a:t>
                      </a: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G</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1</a:t>
                      </a:r>
                      <a:r>
                        <a:rPr kumimoji="0" lang="en-US" altLang="zh-CN" sz="1600" b="1" i="0" u="none" strike="noStrike" cap="none" normalizeH="0" baseline="0">
                          <a:ln>
                            <a:noFill/>
                          </a:ln>
                          <a:solidFill>
                            <a:srgbClr val="000066"/>
                          </a:solidFill>
                          <a:effectLst/>
                          <a:latin typeface="Times New Roman" panose="02020603050405020304" pitchFamily="18" charset="0"/>
                          <a:ea typeface="楷体_GB2312" pitchFamily="49" charset="-122"/>
                        </a:rPr>
                        <a:t>G</a:t>
                      </a:r>
                      <a:r>
                        <a:rPr kumimoji="0" lang="en-US" altLang="zh-CN" sz="1600" b="1" i="0" u="none" strike="noStrike" cap="none" normalizeH="0" baseline="-25000">
                          <a:ln>
                            <a:noFill/>
                          </a:ln>
                          <a:solidFill>
                            <a:srgbClr val="000066"/>
                          </a:solidFill>
                          <a:effectLst/>
                          <a:latin typeface="Times New Roman" panose="02020603050405020304" pitchFamily="18" charset="0"/>
                          <a:ea typeface="楷体_GB2312" pitchFamily="49" charset="-122"/>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89977427"/>
                  </a:ext>
                </a:extLst>
              </a:tr>
              <a:tr h="167481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0010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0100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1100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1110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1010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1011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1001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en-US" altLang="zh-CN" sz="1600" b="1" i="0" u="none" strike="noStrike" cap="none" normalizeH="0" baseline="0">
                          <a:ln>
                            <a:noFill/>
                          </a:ln>
                          <a:solidFill>
                            <a:srgbClr val="000099"/>
                          </a:solidFill>
                          <a:effectLst/>
                          <a:latin typeface="Times New Roman" panose="02020603050405020304" pitchFamily="18" charset="0"/>
                          <a:ea typeface="楷体_GB2312" pitchFamily="49" charset="-122"/>
                        </a:rPr>
                        <a:t>1000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41577698"/>
                  </a:ext>
                </a:extLst>
              </a:tr>
            </a:tbl>
          </a:graphicData>
        </a:graphic>
      </p:graphicFrame>
      <p:sp>
        <p:nvSpPr>
          <p:cNvPr id="409617" name="Text Box 17"/>
          <p:cNvSpPr txBox="1">
            <a:spLocks noChangeArrowheads="1"/>
          </p:cNvSpPr>
          <p:nvPr/>
        </p:nvSpPr>
        <p:spPr bwMode="auto">
          <a:xfrm>
            <a:off x="338138" y="2047875"/>
            <a:ext cx="4378325" cy="1107804"/>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50000"/>
              </a:spcBef>
              <a:spcAft>
                <a:spcPct val="0"/>
              </a:spcAft>
              <a:buClrTx/>
              <a:buSzTx/>
              <a:buFontTx/>
              <a:buChar char="•"/>
              <a:tabLst/>
              <a:defRPr/>
            </a:pPr>
            <a:r>
              <a:rPr kumimoji="0" lang="en-US" altLang="zh-CN"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rPr>
              <a:t>编码特点是：任何</a:t>
            </a:r>
            <a:r>
              <a:rPr kumimoji="1" lang="zh-CN" altLang="en-US" sz="2400" b="1" i="0" u="none" strike="noStrike" kern="1200" cap="none" spc="0" normalizeH="0" baseline="0" noProof="0">
                <a:ln>
                  <a:noFill/>
                </a:ln>
                <a:solidFill>
                  <a:srgbClr val="000066"/>
                </a:solidFill>
                <a:effectLst/>
                <a:uLnTx/>
                <a:uFillTx/>
                <a:latin typeface="+mn-ea"/>
                <a:cs typeface="+mn-cs"/>
              </a:rPr>
              <a:t>两个相邻代码之间仅有一位不同。</a:t>
            </a:r>
          </a:p>
        </p:txBody>
      </p:sp>
      <p:sp>
        <p:nvSpPr>
          <p:cNvPr id="409618" name="Text Box 18"/>
          <p:cNvSpPr txBox="1">
            <a:spLocks noChangeArrowheads="1"/>
          </p:cNvSpPr>
          <p:nvPr/>
        </p:nvSpPr>
        <p:spPr bwMode="auto">
          <a:xfrm>
            <a:off x="290513" y="3328988"/>
            <a:ext cx="4713287" cy="28305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50000"/>
              </a:spcBef>
              <a:spcAft>
                <a:spcPct val="0"/>
              </a:spcAft>
              <a:buClrTx/>
              <a:buSzTx/>
              <a:buFontTx/>
              <a:buChar char="•"/>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该特点常用于模拟量的转换。当模拟量发生微小变化，</a:t>
            </a:r>
            <a:r>
              <a:rPr kumimoji="0" lang="zh-CN" altLang="en-US" sz="2400" b="1" i="0" u="none" strike="noStrike" kern="1200" cap="none" spc="0" normalizeH="0" baseline="0" noProof="0">
                <a:ln>
                  <a:noFill/>
                </a:ln>
                <a:solidFill>
                  <a:srgbClr val="000066"/>
                </a:solidFill>
                <a:effectLst/>
                <a:uLnTx/>
                <a:uFillTx/>
                <a:latin typeface="+mn-ea"/>
                <a:cs typeface="+mn-cs"/>
              </a:rPr>
              <a:t>格雷码仅仅改变一位，这与其它码同时改变</a:t>
            </a:r>
            <a:r>
              <a:rPr kumimoji="0" lang="en-US" altLang="zh-CN" sz="2400" b="1" i="0" u="none" strike="noStrike" kern="1200" cap="none" spc="0" normalizeH="0" baseline="0" noProof="0">
                <a:ln>
                  <a:noFill/>
                </a:ln>
                <a:solidFill>
                  <a:srgbClr val="000066"/>
                </a:solidFill>
                <a:effectLst/>
                <a:uLnTx/>
                <a:uFillTx/>
                <a:latin typeface="+mn-ea"/>
                <a:cs typeface="+mn-cs"/>
              </a:rPr>
              <a:t>2</a:t>
            </a:r>
            <a:r>
              <a:rPr kumimoji="0" lang="zh-CN" altLang="en-US" sz="2400" b="1" i="0" u="none" strike="noStrike" kern="1200" cap="none" spc="0" normalizeH="0" baseline="0" noProof="0">
                <a:ln>
                  <a:noFill/>
                </a:ln>
                <a:solidFill>
                  <a:srgbClr val="000066"/>
                </a:solidFill>
                <a:effectLst/>
                <a:uLnTx/>
                <a:uFillTx/>
                <a:latin typeface="+mn-ea"/>
                <a:cs typeface="+mn-cs"/>
              </a:rPr>
              <a:t>位或更多的情况相比，更加可靠</a:t>
            </a:r>
            <a:r>
              <a:rPr kumimoji="0" lang="en-US" altLang="zh-CN" sz="2400" b="1" i="0" u="none" strike="noStrike" kern="1200" cap="none" spc="0" normalizeH="0" baseline="0" noProof="0">
                <a:ln>
                  <a:noFill/>
                </a:ln>
                <a:solidFill>
                  <a:srgbClr val="000066"/>
                </a:solidFill>
                <a:effectLst/>
                <a:uLnTx/>
                <a:uFillTx/>
                <a:latin typeface="+mn-ea"/>
                <a:cs typeface="+mn-cs"/>
              </a:rPr>
              <a:t>,</a:t>
            </a:r>
            <a:r>
              <a:rPr kumimoji="0" lang="zh-CN" altLang="en-US" sz="2400" b="1" i="0" u="none" strike="noStrike" kern="1200" cap="none" spc="0" normalizeH="0" baseline="0" noProof="0">
                <a:ln>
                  <a:noFill/>
                </a:ln>
                <a:solidFill>
                  <a:srgbClr val="000066"/>
                </a:solidFill>
                <a:effectLst/>
                <a:uLnTx/>
                <a:uFillTx/>
                <a:latin typeface="+mn-ea"/>
                <a:cs typeface="+mn-cs"/>
              </a:rPr>
              <a:t>且容易检错。</a:t>
            </a:r>
          </a:p>
        </p:txBody>
      </p:sp>
      <p:sp>
        <p:nvSpPr>
          <p:cNvPr id="2" name="标题 1">
            <a:extLst>
              <a:ext uri="{FF2B5EF4-FFF2-40B4-BE49-F238E27FC236}">
                <a16:creationId xmlns:a16="http://schemas.microsoft.com/office/drawing/2014/main" id="{447CEF29-3FEF-460B-A46B-5B9D708F0420}"/>
              </a:ext>
            </a:extLst>
          </p:cNvPr>
          <p:cNvSpPr>
            <a:spLocks noGrp="1"/>
          </p:cNvSpPr>
          <p:nvPr>
            <p:ph type="title"/>
          </p:nvPr>
        </p:nvSpPr>
        <p:spPr>
          <a:xfrm>
            <a:off x="685800" y="484632"/>
            <a:ext cx="7772400" cy="834580"/>
          </a:xfrm>
        </p:spPr>
        <p:txBody>
          <a:bodyPr>
            <a:normAutofit/>
          </a:bodyPr>
          <a:lstStyle/>
          <a:p>
            <a:r>
              <a:rPr lang="en-US" altLang="zh-CN" dirty="0"/>
              <a:t>1.4.2  </a:t>
            </a:r>
            <a:r>
              <a:rPr lang="zh-CN" altLang="en-US" dirty="0"/>
              <a:t>格 雷 码</a:t>
            </a:r>
          </a:p>
        </p:txBody>
      </p:sp>
    </p:spTree>
    <p:custDataLst>
      <p:tags r:id="rId1"/>
    </p:custDataLst>
    <p:extLst>
      <p:ext uri="{BB962C8B-B14F-4D97-AF65-F5344CB8AC3E}">
        <p14:creationId xmlns:p14="http://schemas.microsoft.com/office/powerpoint/2010/main" val="29803934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617"/>
                                        </p:tgtEl>
                                        <p:attrNameLst>
                                          <p:attrName>style.visibility</p:attrName>
                                        </p:attrNameLst>
                                      </p:cBhvr>
                                      <p:to>
                                        <p:strVal val="visible"/>
                                      </p:to>
                                    </p:set>
                                    <p:animEffect transition="in" filter="wipe(up)">
                                      <p:cBhvr>
                                        <p:cTn id="7" dur="500"/>
                                        <p:tgtEl>
                                          <p:spTgt spid="4096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9618"/>
                                        </p:tgtEl>
                                        <p:attrNameLst>
                                          <p:attrName>style.visibility</p:attrName>
                                        </p:attrNameLst>
                                      </p:cBhvr>
                                      <p:to>
                                        <p:strVal val="visible"/>
                                      </p:to>
                                    </p:set>
                                    <p:animEffect transition="in" filter="wipe(up)">
                                      <p:cBhvr>
                                        <p:cTn id="12" dur="500"/>
                                        <p:tgtEl>
                                          <p:spTgt spid="409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7" grpId="0"/>
      <p:bldP spid="409618"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p:cNvSpPr>
            <a:spLocks noChangeArrowheads="1"/>
          </p:cNvSpPr>
          <p:nvPr/>
        </p:nvSpPr>
        <p:spPr bwMode="auto">
          <a:xfrm>
            <a:off x="755650" y="404813"/>
            <a:ext cx="4752975"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CC0000"/>
                </a:solidFill>
                <a:effectLst/>
                <a:uLnTx/>
                <a:uFillTx/>
                <a:latin typeface="+mn-ea"/>
                <a:ea typeface="+mn-ea"/>
                <a:cs typeface="+mn-cs"/>
              </a:rPr>
              <a:t>二进制码到格雷码的转换</a:t>
            </a:r>
          </a:p>
        </p:txBody>
      </p:sp>
      <p:sp>
        <p:nvSpPr>
          <p:cNvPr id="433155" name="Text Box 3"/>
          <p:cNvSpPr txBox="1">
            <a:spLocks noChangeArrowheads="1"/>
          </p:cNvSpPr>
          <p:nvPr/>
        </p:nvSpPr>
        <p:spPr bwMode="auto">
          <a:xfrm>
            <a:off x="395288" y="1089025"/>
            <a:ext cx="8453437" cy="1200329"/>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a:t>
            </a:r>
            <a:r>
              <a:rPr kumimoji="0" lang="en-US" altLang="zh-CN" sz="2400" b="1" i="0" u="none" strike="noStrike" kern="1200" cap="none" spc="0" normalizeH="0" baseline="0" noProof="0">
                <a:ln>
                  <a:noFill/>
                </a:ln>
                <a:solidFill>
                  <a:srgbClr val="000066"/>
                </a:solidFill>
                <a:effectLst/>
                <a:uLnTx/>
                <a:uFillTx/>
                <a:latin typeface="+mn-ea"/>
                <a:cs typeface="+mn-cs"/>
              </a:rPr>
              <a:t>1</a:t>
            </a:r>
            <a:r>
              <a:rPr kumimoji="0" lang="zh-CN" altLang="en-US" sz="2400" b="1" i="0" u="none" strike="noStrike" kern="1200" cap="none" spc="0" normalizeH="0" baseline="0" noProof="0">
                <a:ln>
                  <a:noFill/>
                </a:ln>
                <a:solidFill>
                  <a:srgbClr val="000066"/>
                </a:solidFill>
                <a:effectLst/>
                <a:uLnTx/>
                <a:uFillTx/>
                <a:latin typeface="+mn-ea"/>
                <a:cs typeface="+mn-cs"/>
              </a:rPr>
              <a:t>）格雷码的最高位（最左边）与二进制码的最高位相同。</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a:t>
            </a:r>
            <a:r>
              <a:rPr kumimoji="0" lang="en-US" altLang="zh-CN" sz="2400" b="1" i="0" u="none" strike="noStrike" kern="1200" cap="none" spc="0" normalizeH="0" baseline="0" noProof="0">
                <a:ln>
                  <a:noFill/>
                </a:ln>
                <a:solidFill>
                  <a:srgbClr val="000066"/>
                </a:solidFill>
                <a:effectLst/>
                <a:uLnTx/>
                <a:uFillTx/>
                <a:latin typeface="+mn-ea"/>
                <a:cs typeface="+mn-cs"/>
              </a:rPr>
              <a:t>2</a:t>
            </a:r>
            <a:r>
              <a:rPr kumimoji="0" lang="zh-CN" altLang="en-US" sz="2400" b="1" i="0" u="none" strike="noStrike" kern="1200" cap="none" spc="0" normalizeH="0" baseline="0" noProof="0">
                <a:ln>
                  <a:noFill/>
                </a:ln>
                <a:solidFill>
                  <a:srgbClr val="000066"/>
                </a:solidFill>
                <a:effectLst/>
                <a:uLnTx/>
                <a:uFillTx/>
                <a:latin typeface="+mn-ea"/>
                <a:cs typeface="+mn-cs"/>
              </a:rPr>
              <a:t>）从左到右，逐一将二进制码相邻的两位相加（舍去进位），作为格雷码的下一位。</a:t>
            </a:r>
          </a:p>
        </p:txBody>
      </p:sp>
      <p:sp>
        <p:nvSpPr>
          <p:cNvPr id="433168" name="Text Box 16"/>
          <p:cNvSpPr txBox="1">
            <a:spLocks noChangeArrowheads="1"/>
          </p:cNvSpPr>
          <p:nvPr/>
        </p:nvSpPr>
        <p:spPr bwMode="auto">
          <a:xfrm>
            <a:off x="971550" y="2276475"/>
            <a:ext cx="6153150" cy="1200329"/>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0" lang="en-US" altLang="zh-CN" sz="2400" b="1" i="0" u="none" strike="noStrike" kern="1200" cap="none" spc="0" normalizeH="0" baseline="0" noProof="0">
                <a:ln>
                  <a:noFill/>
                </a:ln>
                <a:solidFill>
                  <a:srgbClr val="000066"/>
                </a:solidFill>
                <a:effectLst/>
                <a:uLnTx/>
                <a:uFillTx/>
                <a:latin typeface="+mn-ea"/>
                <a:cs typeface="+mn-cs"/>
              </a:rPr>
              <a:t> 1—</a:t>
            </a:r>
            <a:r>
              <a:rPr kumimoji="0" lang="en-US" altLang="zh-CN"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0" lang="en-US" altLang="zh-CN" sz="2400" b="1" i="0" u="none" strike="noStrike" kern="1200" cap="none" spc="0" normalizeH="0" baseline="0" noProof="0">
                <a:ln>
                  <a:noFill/>
                </a:ln>
                <a:solidFill>
                  <a:srgbClr val="000066"/>
                </a:solidFill>
                <a:effectLst/>
                <a:uLnTx/>
                <a:uFillTx/>
                <a:latin typeface="+mn-ea"/>
                <a:cs typeface="+mn-cs"/>
              </a:rPr>
              <a:t>0—</a:t>
            </a:r>
            <a:r>
              <a:rPr kumimoji="0" lang="en-US" altLang="zh-CN"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0" lang="en-US" altLang="zh-CN" sz="2400" b="1" i="0" u="none" strike="noStrike" kern="1200" cap="none" spc="0" normalizeH="0" baseline="0" noProof="0">
                <a:ln>
                  <a:noFill/>
                </a:ln>
                <a:solidFill>
                  <a:srgbClr val="000066"/>
                </a:solidFill>
                <a:effectLst/>
                <a:uLnTx/>
                <a:uFillTx/>
                <a:latin typeface="+mn-ea"/>
                <a:cs typeface="+mn-cs"/>
              </a:rPr>
              <a:t>1—</a:t>
            </a:r>
            <a:r>
              <a:rPr kumimoji="0" lang="en-US" altLang="zh-CN"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0" lang="en-US" altLang="zh-CN" sz="2400" b="1" i="0" u="none" strike="noStrike" kern="1200" cap="none" spc="0" normalizeH="0" baseline="0" noProof="0">
                <a:ln>
                  <a:noFill/>
                </a:ln>
                <a:solidFill>
                  <a:srgbClr val="000066"/>
                </a:solidFill>
                <a:effectLst/>
                <a:uLnTx/>
                <a:uFillTx/>
                <a:latin typeface="+mn-ea"/>
                <a:cs typeface="+mn-cs"/>
              </a:rPr>
              <a:t>1       </a:t>
            </a:r>
            <a:r>
              <a:rPr kumimoji="0" lang="zh-CN" altLang="en-US" sz="2400" b="1" i="0" u="none" strike="noStrike" kern="1200" cap="none" spc="0" normalizeH="0" baseline="0" noProof="0">
                <a:ln>
                  <a:noFill/>
                </a:ln>
                <a:solidFill>
                  <a:srgbClr val="000066"/>
                </a:solidFill>
                <a:effectLst/>
                <a:uLnTx/>
                <a:uFillTx/>
                <a:latin typeface="+mn-ea"/>
                <a:cs typeface="+mn-cs"/>
              </a:rPr>
              <a:t>二进制码</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0" lang="zh-CN" altLang="en-US"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0" lang="zh-CN" altLang="en-US"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r>
              <a:rPr kumimoji="0" lang="zh-CN" altLang="en-US" sz="2400" b="1" i="0" u="none" strike="noStrike" kern="1200" cap="none" spc="0" normalizeH="0" baseline="0" noProof="0">
                <a:ln>
                  <a:noFill/>
                </a:ln>
                <a:solidFill>
                  <a:srgbClr val="000066"/>
                </a:solidFill>
                <a:effectLst/>
                <a:uLnTx/>
                <a:uFillTx/>
                <a:latin typeface="+mn-ea"/>
                <a:cs typeface="+mn-cs"/>
              </a:rPr>
              <a:t>          </a:t>
            </a:r>
            <a:r>
              <a:rPr kumimoji="0" lang="zh-CN" altLang="en-US" sz="2400" b="1" i="0" u="none" strike="noStrike" kern="1200" cap="none" spc="0" normalizeH="0" baseline="0" noProof="0">
                <a:ln>
                  <a:noFill/>
                </a:ln>
                <a:solidFill>
                  <a:srgbClr val="000066"/>
                </a:solidFill>
                <a:effectLst/>
                <a:uLnTx/>
                <a:uFillTx/>
                <a:latin typeface="+mn-ea"/>
                <a:cs typeface="+mn-cs"/>
                <a:sym typeface="Symbol" panose="05050102010706020507" pitchFamily="18" charset="2"/>
              </a:rPr>
              <a:t></a:t>
            </a:r>
            <a:endParaRPr kumimoji="0" lang="zh-CN" altLang="en-US" sz="2400" b="1" i="0" u="none" strike="noStrike" kern="1200" cap="none" spc="0" normalizeH="0" baseline="0" noProof="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  </a:t>
            </a:r>
            <a:r>
              <a:rPr kumimoji="0" lang="en-US" altLang="zh-CN" sz="2400" b="1" i="0" u="none" strike="noStrike" kern="1200" cap="none" spc="0" normalizeH="0" baseline="0" noProof="0">
                <a:ln>
                  <a:noFill/>
                </a:ln>
                <a:solidFill>
                  <a:srgbClr val="000066"/>
                </a:solidFill>
                <a:effectLst/>
                <a:uLnTx/>
                <a:uFillTx/>
                <a:latin typeface="+mn-ea"/>
                <a:cs typeface="+mn-cs"/>
              </a:rPr>
              <a:t>1          1           1            0      </a:t>
            </a:r>
            <a:r>
              <a:rPr kumimoji="0" lang="zh-CN" altLang="en-US" sz="2400" b="1" i="0" u="none" strike="noStrike" kern="1200" cap="none" spc="0" normalizeH="0" baseline="0" noProof="0">
                <a:ln>
                  <a:noFill/>
                </a:ln>
                <a:solidFill>
                  <a:srgbClr val="000066"/>
                </a:solidFill>
                <a:effectLst/>
                <a:uLnTx/>
                <a:uFillTx/>
                <a:latin typeface="+mn-ea"/>
                <a:cs typeface="+mn-cs"/>
              </a:rPr>
              <a:t>格雷码</a:t>
            </a:r>
          </a:p>
        </p:txBody>
      </p:sp>
      <p:sp>
        <p:nvSpPr>
          <p:cNvPr id="433169" name="Rectangle 17"/>
          <p:cNvSpPr>
            <a:spLocks noChangeArrowheads="1"/>
          </p:cNvSpPr>
          <p:nvPr/>
        </p:nvSpPr>
        <p:spPr bwMode="auto">
          <a:xfrm>
            <a:off x="900113" y="3429000"/>
            <a:ext cx="47529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a:ln>
                  <a:noFill/>
                </a:ln>
                <a:solidFill>
                  <a:srgbClr val="CC0000"/>
                </a:solidFill>
                <a:effectLst/>
                <a:uLnTx/>
                <a:uFillTx/>
                <a:latin typeface="+mn-ea"/>
                <a:ea typeface="+mn-ea"/>
                <a:cs typeface="+mn-cs"/>
              </a:rPr>
              <a:t>格雷码到二进制码的转换</a:t>
            </a:r>
          </a:p>
        </p:txBody>
      </p:sp>
      <p:sp>
        <p:nvSpPr>
          <p:cNvPr id="433170" name="Text Box 18"/>
          <p:cNvSpPr txBox="1">
            <a:spLocks noChangeArrowheads="1"/>
          </p:cNvSpPr>
          <p:nvPr/>
        </p:nvSpPr>
        <p:spPr bwMode="auto">
          <a:xfrm>
            <a:off x="466725" y="4076700"/>
            <a:ext cx="8453438" cy="1200329"/>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a:t>
            </a:r>
            <a:r>
              <a:rPr kumimoji="0" lang="en-US" altLang="zh-CN" sz="2400" b="1" i="0" u="none" strike="noStrike" kern="1200" cap="none" spc="0" normalizeH="0" baseline="0" noProof="0">
                <a:ln>
                  <a:noFill/>
                </a:ln>
                <a:solidFill>
                  <a:srgbClr val="000066"/>
                </a:solidFill>
                <a:effectLst/>
                <a:uLnTx/>
                <a:uFillTx/>
                <a:latin typeface="+mn-ea"/>
                <a:cs typeface="+mn-cs"/>
              </a:rPr>
              <a:t>1</a:t>
            </a:r>
            <a:r>
              <a:rPr kumimoji="0" lang="zh-CN" altLang="en-US" sz="2400" b="1" i="0" u="none" strike="noStrike" kern="1200" cap="none" spc="0" normalizeH="0" baseline="0" noProof="0">
                <a:ln>
                  <a:noFill/>
                </a:ln>
                <a:solidFill>
                  <a:srgbClr val="000066"/>
                </a:solidFill>
                <a:effectLst/>
                <a:uLnTx/>
                <a:uFillTx/>
                <a:latin typeface="+mn-ea"/>
                <a:cs typeface="+mn-cs"/>
              </a:rPr>
              <a:t>）二进制码的最高位（最左边）与格雷码的最高位相同。</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a:ln>
                  <a:noFill/>
                </a:ln>
                <a:solidFill>
                  <a:srgbClr val="000066"/>
                </a:solidFill>
                <a:effectLst/>
                <a:uLnTx/>
                <a:uFillTx/>
                <a:latin typeface="+mn-ea"/>
                <a:cs typeface="+mn-cs"/>
              </a:rPr>
              <a:t>（</a:t>
            </a:r>
            <a:r>
              <a:rPr kumimoji="0" lang="en-US" altLang="zh-CN" sz="2400" b="1" i="0" u="none" strike="noStrike" kern="1200" cap="none" spc="0" normalizeH="0" baseline="0" noProof="0">
                <a:ln>
                  <a:noFill/>
                </a:ln>
                <a:solidFill>
                  <a:srgbClr val="000066"/>
                </a:solidFill>
                <a:effectLst/>
                <a:uLnTx/>
                <a:uFillTx/>
                <a:latin typeface="+mn-ea"/>
                <a:cs typeface="+mn-cs"/>
              </a:rPr>
              <a:t>2</a:t>
            </a:r>
            <a:r>
              <a:rPr kumimoji="0" lang="zh-CN" altLang="en-US" sz="2400" b="1" i="0" u="none" strike="noStrike" kern="1200" cap="none" spc="0" normalizeH="0" baseline="0" noProof="0">
                <a:ln>
                  <a:noFill/>
                </a:ln>
                <a:solidFill>
                  <a:srgbClr val="000066"/>
                </a:solidFill>
                <a:effectLst/>
                <a:uLnTx/>
                <a:uFillTx/>
                <a:latin typeface="+mn-ea"/>
                <a:cs typeface="+mn-cs"/>
              </a:rPr>
              <a:t>）将产生的每一位二进制码，与下一位相邻的格雷码相加（舍去进位），作为二进制码的下一位。</a:t>
            </a:r>
          </a:p>
        </p:txBody>
      </p:sp>
      <p:sp>
        <p:nvSpPr>
          <p:cNvPr id="433173" name="Rectangle 21"/>
          <p:cNvSpPr>
            <a:spLocks noChangeArrowheads="1"/>
          </p:cNvSpPr>
          <p:nvPr/>
        </p:nvSpPr>
        <p:spPr bwMode="auto">
          <a:xfrm>
            <a:off x="4479634" y="2836218"/>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aphicFrame>
        <p:nvGraphicFramePr>
          <p:cNvPr id="433172" name="Object 20"/>
          <p:cNvGraphicFramePr>
            <a:graphicFrameLocks noChangeAspect="1"/>
          </p:cNvGraphicFramePr>
          <p:nvPr>
            <p:extLst>
              <p:ext uri="{D42A27DB-BD31-4B8C-83A1-F6EECF244321}">
                <p14:modId xmlns:p14="http://schemas.microsoft.com/office/powerpoint/2010/main" val="1183089097"/>
              </p:ext>
            </p:extLst>
          </p:nvPr>
        </p:nvGraphicFramePr>
        <p:xfrm>
          <a:off x="1187450" y="5370513"/>
          <a:ext cx="4932363" cy="1487487"/>
        </p:xfrm>
        <a:graphic>
          <a:graphicData uri="http://schemas.openxmlformats.org/presentationml/2006/ole">
            <mc:AlternateContent xmlns:mc="http://schemas.openxmlformats.org/markup-compatibility/2006">
              <mc:Choice xmlns:v="urn:schemas-microsoft-com:vml" Requires="v">
                <p:oleObj spid="_x0000_s35845" name="图片" r:id="rId3" imgW="2629080" imgH="781920" progId="Word.Picture.8">
                  <p:embed/>
                </p:oleObj>
              </mc:Choice>
              <mc:Fallback>
                <p:oleObj name="图片" r:id="rId3" imgW="2629080" imgH="781920" progId="Word.Picture.8">
                  <p:embed/>
                  <p:pic>
                    <p:nvPicPr>
                      <p:cNvPr id="433172"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5370513"/>
                        <a:ext cx="4932363" cy="1487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33630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3155"/>
                                        </p:tgtEl>
                                        <p:attrNameLst>
                                          <p:attrName>style.visibility</p:attrName>
                                        </p:attrNameLst>
                                      </p:cBhvr>
                                      <p:to>
                                        <p:strVal val="visible"/>
                                      </p:to>
                                    </p:set>
                                    <p:animEffect transition="in" filter="wipe(up)">
                                      <p:cBhvr>
                                        <p:cTn id="7" dur="500"/>
                                        <p:tgtEl>
                                          <p:spTgt spid="433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3168"/>
                                        </p:tgtEl>
                                        <p:attrNameLst>
                                          <p:attrName>style.visibility</p:attrName>
                                        </p:attrNameLst>
                                      </p:cBhvr>
                                      <p:to>
                                        <p:strVal val="visible"/>
                                      </p:to>
                                    </p:set>
                                    <p:animEffect transition="in" filter="wipe(up)">
                                      <p:cBhvr>
                                        <p:cTn id="12" dur="500"/>
                                        <p:tgtEl>
                                          <p:spTgt spid="4331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33169"/>
                                        </p:tgtEl>
                                        <p:attrNameLst>
                                          <p:attrName>style.visibility</p:attrName>
                                        </p:attrNameLst>
                                      </p:cBhvr>
                                      <p:to>
                                        <p:strVal val="visible"/>
                                      </p:to>
                                    </p:set>
                                    <p:animEffect transition="in" filter="wipe(up)">
                                      <p:cBhvr>
                                        <p:cTn id="17" dur="500"/>
                                        <p:tgtEl>
                                          <p:spTgt spid="433169"/>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433170"/>
                                        </p:tgtEl>
                                        <p:attrNameLst>
                                          <p:attrName>style.visibility</p:attrName>
                                        </p:attrNameLst>
                                      </p:cBhvr>
                                      <p:to>
                                        <p:strVal val="visible"/>
                                      </p:to>
                                    </p:set>
                                    <p:animEffect transition="in" filter="wipe(up)">
                                      <p:cBhvr>
                                        <p:cTn id="20" dur="500"/>
                                        <p:tgtEl>
                                          <p:spTgt spid="43317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nodeType="clickEffect">
                                  <p:stCondLst>
                                    <p:cond delay="0"/>
                                  </p:stCondLst>
                                  <p:childTnLst>
                                    <p:set>
                                      <p:cBhvr>
                                        <p:cTn id="24" dur="1" fill="hold">
                                          <p:stCondLst>
                                            <p:cond delay="0"/>
                                          </p:stCondLst>
                                        </p:cTn>
                                        <p:tgtEl>
                                          <p:spTgt spid="433172"/>
                                        </p:tgtEl>
                                        <p:attrNameLst>
                                          <p:attrName>style.visibility</p:attrName>
                                        </p:attrNameLst>
                                      </p:cBhvr>
                                      <p:to>
                                        <p:strVal val="visible"/>
                                      </p:to>
                                    </p:set>
                                    <p:animEffect transition="in" filter="wipe(up)">
                                      <p:cBhvr>
                                        <p:cTn id="25" dur="500"/>
                                        <p:tgtEl>
                                          <p:spTgt spid="433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p:bldP spid="433168" grpId="0"/>
      <p:bldP spid="433169" grpId="0"/>
      <p:bldP spid="43317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8" name="Rectangle 4"/>
          <p:cNvSpPr>
            <a:spLocks noChangeArrowheads="1"/>
          </p:cNvSpPr>
          <p:nvPr/>
        </p:nvSpPr>
        <p:spPr bwMode="auto">
          <a:xfrm>
            <a:off x="647700" y="2886075"/>
            <a:ext cx="75247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38200" indent="-838200" algn="l">
              <a:defRPr sz="3800" b="1">
                <a:solidFill>
                  <a:schemeClr val="tx2"/>
                </a:solidFill>
                <a:latin typeface="Arial Narrow" panose="020B0606020202030204" pitchFamily="34" charset="0"/>
                <a:ea typeface="楷体_GB2312" pitchFamily="49" charset="-122"/>
              </a:defRPr>
            </a:lvl1pPr>
            <a:lvl2pPr marL="838200" indent="-838200" algn="l">
              <a:defRPr sz="3800" b="1">
                <a:solidFill>
                  <a:schemeClr val="tx2"/>
                </a:solidFill>
                <a:latin typeface="Arial Narrow" panose="020B0606020202030204" pitchFamily="34" charset="0"/>
                <a:ea typeface="楷体_GB2312" pitchFamily="49" charset="-122"/>
              </a:defRPr>
            </a:lvl2pPr>
            <a:lvl3pPr marL="838200" indent="-838200" algn="l">
              <a:defRPr sz="3800" b="1">
                <a:solidFill>
                  <a:schemeClr val="tx2"/>
                </a:solidFill>
                <a:latin typeface="Arial Narrow" panose="020B0606020202030204" pitchFamily="34" charset="0"/>
                <a:ea typeface="楷体_GB2312" pitchFamily="49" charset="-122"/>
              </a:defRPr>
            </a:lvl3pPr>
            <a:lvl4pPr marL="838200" indent="-838200" algn="l">
              <a:defRPr sz="3800" b="1">
                <a:solidFill>
                  <a:schemeClr val="tx2"/>
                </a:solidFill>
                <a:latin typeface="Arial Narrow" panose="020B0606020202030204" pitchFamily="34" charset="0"/>
                <a:ea typeface="楷体_GB2312" pitchFamily="49" charset="-122"/>
              </a:defRPr>
            </a:lvl4pPr>
            <a:lvl5pPr marL="838200" indent="-838200" algn="l">
              <a:defRPr sz="3800" b="1">
                <a:solidFill>
                  <a:schemeClr val="tx2"/>
                </a:solidFill>
                <a:latin typeface="Arial Narrow" panose="020B0606020202030204" pitchFamily="34" charset="0"/>
                <a:ea typeface="楷体_GB2312" pitchFamily="49" charset="-122"/>
              </a:defRPr>
            </a:lvl5pPr>
            <a:lvl6pPr marL="1295400" indent="-838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1752600" indent="-8382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2209800" indent="-8382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2667000" indent="-8382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838200" marR="0" lvl="0" indent="-838200" algn="l" defTabSz="914400" rtl="0" eaLnBrk="1" fontAlgn="base" latinLnBrk="0" hangingPunct="1">
              <a:lnSpc>
                <a:spcPct val="100000"/>
              </a:lnSpc>
              <a:spcBef>
                <a:spcPct val="0"/>
              </a:spcBef>
              <a:spcAft>
                <a:spcPct val="0"/>
              </a:spcAft>
              <a:buClrTx/>
              <a:buSzTx/>
              <a:buFontTx/>
              <a:buNone/>
              <a:tabLst/>
              <a:defRPr/>
            </a:pPr>
            <a:br>
              <a:rPr kumimoji="0" lang="en-US" altLang="zh-CN" sz="2100" b="1" i="0" u="none" strike="noStrike" kern="1200" cap="none" spc="0" normalizeH="0" baseline="0" noProof="0">
                <a:ln>
                  <a:noFill/>
                </a:ln>
                <a:solidFill>
                  <a:srgbClr val="000066"/>
                </a:solidFill>
                <a:effectLst/>
                <a:uLnTx/>
                <a:uFillTx/>
                <a:latin typeface="+mn-ea"/>
                <a:ea typeface="+mn-ea"/>
                <a:cs typeface="+mn-cs"/>
              </a:rPr>
            </a:br>
            <a:br>
              <a:rPr kumimoji="0" lang="en-US" altLang="zh-CN" sz="2100" b="1" i="0" u="none" strike="noStrike" kern="1200" cap="none" spc="0" normalizeH="0" baseline="0" noProof="0">
                <a:ln>
                  <a:noFill/>
                </a:ln>
                <a:solidFill>
                  <a:srgbClr val="000066"/>
                </a:solidFill>
                <a:effectLst/>
                <a:uLnTx/>
                <a:uFillTx/>
                <a:latin typeface="+mn-ea"/>
                <a:ea typeface="+mn-ea"/>
                <a:cs typeface="+mn-cs"/>
              </a:rPr>
            </a:br>
            <a:r>
              <a:rPr kumimoji="0" lang="en-US" altLang="zh-CN" sz="2100" b="1" i="0" u="none" strike="noStrike" kern="1200" cap="none" spc="0" normalizeH="0" baseline="0" noProof="0">
                <a:ln>
                  <a:noFill/>
                </a:ln>
                <a:solidFill>
                  <a:srgbClr val="000066"/>
                </a:solidFill>
                <a:effectLst/>
                <a:uLnTx/>
                <a:uFillTx/>
                <a:latin typeface="+mn-ea"/>
                <a:ea typeface="+mn-ea"/>
                <a:cs typeface="+mn-cs"/>
              </a:rPr>
              <a:t> </a:t>
            </a:r>
          </a:p>
        </p:txBody>
      </p:sp>
      <p:sp>
        <p:nvSpPr>
          <p:cNvPr id="410629" name="Rectangle 5"/>
          <p:cNvSpPr>
            <a:spLocks noChangeArrowheads="1"/>
          </p:cNvSpPr>
          <p:nvPr/>
        </p:nvSpPr>
        <p:spPr bwMode="auto">
          <a:xfrm>
            <a:off x="646113" y="476250"/>
            <a:ext cx="5494337"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zh-CN" sz="2800" b="1" i="0" u="none" strike="noStrike" kern="1200" cap="none" spc="0" normalizeH="0" baseline="0" noProof="0" dirty="0">
              <a:ln>
                <a:noFill/>
              </a:ln>
              <a:solidFill>
                <a:srgbClr val="CC0000"/>
              </a:solidFill>
              <a:effectLst/>
              <a:uLnTx/>
              <a:uFillTx/>
              <a:latin typeface="+mn-ea"/>
              <a:ea typeface="+mn-ea"/>
              <a:cs typeface="+mn-cs"/>
            </a:endParaRPr>
          </a:p>
        </p:txBody>
      </p:sp>
      <p:sp>
        <p:nvSpPr>
          <p:cNvPr id="410630" name="Text Box 6"/>
          <p:cNvSpPr txBox="1">
            <a:spLocks noChangeArrowheads="1"/>
          </p:cNvSpPr>
          <p:nvPr/>
        </p:nvSpPr>
        <p:spPr bwMode="auto">
          <a:xfrm>
            <a:off x="414338" y="1477963"/>
            <a:ext cx="7848600" cy="45720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altLang="zh-CN" sz="2400" b="1" i="0" u="none" strike="noStrike" kern="1200" cap="none" spc="0" normalizeH="0" baseline="0" noProof="0">
                <a:ln>
                  <a:noFill/>
                </a:ln>
                <a:solidFill>
                  <a:srgbClr val="000066"/>
                </a:solidFill>
                <a:effectLst/>
                <a:uLnTx/>
                <a:uFillTx/>
                <a:latin typeface="+mn-ea"/>
                <a:cs typeface="+mn-cs"/>
              </a:rPr>
              <a:t> ASCII</a:t>
            </a:r>
            <a:r>
              <a:rPr kumimoji="0" lang="zh-CN" altLang="en-US" sz="2400" b="1" i="0" u="none" strike="noStrike" kern="1200" cap="none" spc="0" normalizeH="0" baseline="0" noProof="0">
                <a:ln>
                  <a:noFill/>
                </a:ln>
                <a:solidFill>
                  <a:srgbClr val="000066"/>
                </a:solidFill>
                <a:effectLst/>
                <a:uLnTx/>
                <a:uFillTx/>
                <a:latin typeface="+mn-ea"/>
                <a:cs typeface="+mn-cs"/>
              </a:rPr>
              <a:t>码即美国标准信息交换码。</a:t>
            </a:r>
          </a:p>
        </p:txBody>
      </p:sp>
      <p:sp>
        <p:nvSpPr>
          <p:cNvPr id="410631" name="Text Box 7"/>
          <p:cNvSpPr txBox="1">
            <a:spLocks noChangeArrowheads="1"/>
          </p:cNvSpPr>
          <p:nvPr/>
        </p:nvSpPr>
        <p:spPr bwMode="auto">
          <a:xfrm>
            <a:off x="414338" y="2101850"/>
            <a:ext cx="7848600" cy="1738809"/>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50000"/>
              </a:spcBef>
              <a:spcAft>
                <a:spcPct val="0"/>
              </a:spcAft>
              <a:buClrTx/>
              <a:buSzTx/>
              <a:buFontTx/>
              <a:buChar char="•"/>
              <a:tabLst/>
              <a:defRPr/>
            </a:pPr>
            <a:r>
              <a:rPr kumimoji="0" lang="zh-CN" altLang="en-US" sz="2400" b="1" i="0" u="none" strike="noStrike" kern="1200" cap="none" spc="0" normalizeH="0" baseline="0" noProof="0" dirty="0">
                <a:ln>
                  <a:noFill/>
                </a:ln>
                <a:solidFill>
                  <a:srgbClr val="000066"/>
                </a:solidFill>
                <a:effectLst/>
                <a:uLnTx/>
                <a:uFillTx/>
                <a:latin typeface="+mn-ea"/>
                <a:cs typeface="+mn-cs"/>
              </a:rPr>
              <a:t>它共有</a:t>
            </a:r>
            <a:r>
              <a:rPr kumimoji="0" lang="en-US" altLang="zh-CN" sz="2400" b="1" i="0" u="none" strike="noStrike" kern="1200" cap="none" spc="0" normalizeH="0" baseline="0" noProof="0" dirty="0">
                <a:ln>
                  <a:noFill/>
                </a:ln>
                <a:solidFill>
                  <a:srgbClr val="000066"/>
                </a:solidFill>
                <a:effectLst/>
                <a:uLnTx/>
                <a:uFillTx/>
                <a:latin typeface="+mn-ea"/>
                <a:cs typeface="+mn-cs"/>
              </a:rPr>
              <a:t>128</a:t>
            </a:r>
            <a:r>
              <a:rPr kumimoji="0" lang="zh-CN" altLang="en-US" sz="2400" b="1" i="0" u="none" strike="noStrike" kern="1200" cap="none" spc="0" normalizeH="0" baseline="0" noProof="0" dirty="0">
                <a:ln>
                  <a:noFill/>
                </a:ln>
                <a:solidFill>
                  <a:srgbClr val="000066"/>
                </a:solidFill>
                <a:effectLst/>
                <a:uLnTx/>
                <a:uFillTx/>
                <a:latin typeface="+mn-ea"/>
                <a:cs typeface="+mn-cs"/>
              </a:rPr>
              <a:t>个代码，可以表示大、小写英文字母、十进制数、标点符号、运算符号、控制符号等，普遍用于计算机的键盘指令输入和数据等</a:t>
            </a:r>
            <a:r>
              <a:rPr kumimoji="0" lang="zh-CN" altLang="en-US" sz="2800" b="1" i="0" u="none" strike="noStrike" kern="1200" cap="none" spc="0" normalizeH="0" baseline="0" noProof="0" dirty="0">
                <a:ln>
                  <a:noFill/>
                </a:ln>
                <a:solidFill>
                  <a:srgbClr val="000066"/>
                </a:solidFill>
                <a:effectLst/>
                <a:uLnTx/>
                <a:uFillTx/>
                <a:latin typeface="+mn-ea"/>
                <a:cs typeface="+mn-cs"/>
              </a:rPr>
              <a:t>。</a:t>
            </a:r>
          </a:p>
        </p:txBody>
      </p:sp>
      <p:sp>
        <p:nvSpPr>
          <p:cNvPr id="2" name="标题 1">
            <a:extLst>
              <a:ext uri="{FF2B5EF4-FFF2-40B4-BE49-F238E27FC236}">
                <a16:creationId xmlns:a16="http://schemas.microsoft.com/office/drawing/2014/main" id="{BE665188-C919-43DA-8797-424E9476B9DE}"/>
              </a:ext>
            </a:extLst>
          </p:cNvPr>
          <p:cNvSpPr>
            <a:spLocks noGrp="1"/>
          </p:cNvSpPr>
          <p:nvPr>
            <p:ph type="title"/>
          </p:nvPr>
        </p:nvSpPr>
        <p:spPr>
          <a:xfrm>
            <a:off x="685800" y="484632"/>
            <a:ext cx="7772400" cy="1163298"/>
          </a:xfrm>
        </p:spPr>
        <p:txBody>
          <a:bodyPr/>
          <a:lstStyle/>
          <a:p>
            <a:r>
              <a:rPr kumimoji="0" lang="en-US" altLang="zh-CN" sz="4400" b="1" i="0" u="none" strike="noStrike" kern="1200" cap="none" spc="0" normalizeH="0" baseline="0" noProof="0" dirty="0">
                <a:ln>
                  <a:noFill/>
                </a:ln>
                <a:solidFill>
                  <a:srgbClr val="CC0000"/>
                </a:solidFill>
                <a:effectLst/>
                <a:uLnTx/>
                <a:uFillTx/>
                <a:latin typeface="+mn-ea"/>
                <a:ea typeface="+mn-ea"/>
                <a:cs typeface="+mn-cs"/>
              </a:rPr>
              <a:t>1.4.3   ASCII </a:t>
            </a:r>
            <a:r>
              <a:rPr kumimoji="0" lang="zh-CN" altLang="en-US" sz="4400" b="1" i="0" u="none" strike="noStrike" kern="1200" cap="none" spc="0" normalizeH="0" baseline="0" noProof="0" dirty="0">
                <a:ln>
                  <a:noFill/>
                </a:ln>
                <a:solidFill>
                  <a:srgbClr val="CC0000"/>
                </a:solidFill>
                <a:effectLst/>
                <a:uLnTx/>
                <a:uFillTx/>
                <a:latin typeface="+mn-ea"/>
                <a:ea typeface="+mn-ea"/>
                <a:cs typeface="+mn-cs"/>
              </a:rPr>
              <a:t>码</a:t>
            </a:r>
            <a:r>
              <a:rPr kumimoji="0" lang="en-US" altLang="zh-CN" sz="4400" b="1" i="0" u="none" strike="noStrike" kern="1200" cap="none" spc="0" normalizeH="0" baseline="0" noProof="0" dirty="0">
                <a:ln>
                  <a:noFill/>
                </a:ln>
                <a:solidFill>
                  <a:srgbClr val="CC0000"/>
                </a:solidFill>
                <a:effectLst/>
                <a:uLnTx/>
                <a:uFillTx/>
                <a:latin typeface="+mn-ea"/>
                <a:ea typeface="+mn-ea"/>
                <a:cs typeface="+mn-cs"/>
              </a:rPr>
              <a:t>(</a:t>
            </a:r>
            <a:r>
              <a:rPr kumimoji="0" lang="zh-CN" altLang="en-US" sz="4400" b="1" i="0" u="none" strike="noStrike" kern="1200" cap="none" spc="0" normalizeH="0" baseline="0" noProof="0" dirty="0">
                <a:ln>
                  <a:noFill/>
                </a:ln>
                <a:solidFill>
                  <a:srgbClr val="CC0000"/>
                </a:solidFill>
                <a:effectLst/>
                <a:uLnTx/>
                <a:uFillTx/>
                <a:latin typeface="+mn-ea"/>
                <a:ea typeface="+mn-ea"/>
                <a:cs typeface="+mn-cs"/>
              </a:rPr>
              <a:t>字符编码</a:t>
            </a:r>
            <a:r>
              <a:rPr kumimoji="0" lang="en-US" altLang="zh-CN" sz="4400" b="1" i="0" u="none" strike="noStrike" kern="1200" cap="none" spc="0" normalizeH="0" baseline="0" noProof="0" dirty="0">
                <a:ln>
                  <a:noFill/>
                </a:ln>
                <a:solidFill>
                  <a:srgbClr val="CC0000"/>
                </a:solidFill>
                <a:effectLst/>
                <a:uLnTx/>
                <a:uFillTx/>
                <a:latin typeface="+mn-ea"/>
                <a:ea typeface="+mn-ea"/>
                <a:cs typeface="+mn-cs"/>
              </a:rPr>
              <a:t>)</a:t>
            </a:r>
            <a:endParaRPr lang="zh-CN" altLang="en-US" dirty="0"/>
          </a:p>
        </p:txBody>
      </p:sp>
    </p:spTree>
    <p:extLst>
      <p:ext uri="{BB962C8B-B14F-4D97-AF65-F5344CB8AC3E}">
        <p14:creationId xmlns:p14="http://schemas.microsoft.com/office/powerpoint/2010/main" val="29265130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2" name="Rectangle 4"/>
          <p:cNvSpPr>
            <a:spLocks noChangeArrowheads="1"/>
          </p:cNvSpPr>
          <p:nvPr/>
        </p:nvSpPr>
        <p:spPr bwMode="auto">
          <a:xfrm>
            <a:off x="609600" y="260350"/>
            <a:ext cx="74549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228528" bIns="228528"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8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1.5  </a:t>
            </a:r>
            <a:r>
              <a:rPr kumimoji="1" lang="zh-CN" altLang="en-US" sz="28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二值逻辑变量与基本逻辑运算</a:t>
            </a:r>
          </a:p>
        </p:txBody>
      </p:sp>
      <p:sp>
        <p:nvSpPr>
          <p:cNvPr id="411653" name="Rectangle 5"/>
          <p:cNvSpPr>
            <a:spLocks noChangeArrowheads="1"/>
          </p:cNvSpPr>
          <p:nvPr/>
        </p:nvSpPr>
        <p:spPr bwMode="auto">
          <a:xfrm>
            <a:off x="539750" y="1196975"/>
            <a:ext cx="8013700" cy="168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CC0066"/>
                </a:solidFill>
                <a:effectLst/>
                <a:uLnTx/>
                <a:uFillTx/>
                <a:latin typeface="楷体_GB2312" pitchFamily="49" charset="-122"/>
                <a:ea typeface="楷体_GB2312" pitchFamily="49" charset="-122"/>
                <a:cs typeface="+mn-cs"/>
              </a:rPr>
              <a:t>*</a:t>
            </a:r>
            <a:r>
              <a:rPr kumimoji="1" lang="zh-CN" altLang="en-US" sz="2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逻辑运算</a:t>
            </a:r>
            <a:r>
              <a:rPr kumimoji="1" lang="en-US" altLang="zh-CN" sz="24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当</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0</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和</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表示</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逻辑状态时，两个二进制数码按照某种特定的因果关系进行的运算。</a:t>
            </a:r>
          </a:p>
          <a:p>
            <a:pPr marL="0" marR="0" lvl="0" indent="0" algn="l" defTabSz="914400" rtl="0" eaLnBrk="1" fontAlgn="base" latinLnBrk="0" hangingPunct="1">
              <a:lnSpc>
                <a:spcPct val="135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逻辑运算使用的数学工具是逻辑代数。</a:t>
            </a:r>
          </a:p>
        </p:txBody>
      </p:sp>
      <p:sp>
        <p:nvSpPr>
          <p:cNvPr id="411654" name="Rectangle 6"/>
          <p:cNvSpPr>
            <a:spLocks noChangeArrowheads="1"/>
          </p:cNvSpPr>
          <p:nvPr/>
        </p:nvSpPr>
        <p:spPr bwMode="auto">
          <a:xfrm>
            <a:off x="490538" y="5049838"/>
            <a:ext cx="8618537"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逻辑运算的描述方式</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逻辑代数表达式、真值表、逻辑图、卡诺图、波形图和硬件描述语言（</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HDL)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等。</a:t>
            </a:r>
          </a:p>
        </p:txBody>
      </p:sp>
      <p:sp>
        <p:nvSpPr>
          <p:cNvPr id="411655" name="Rectangle 7"/>
          <p:cNvSpPr>
            <a:spLocks noChangeArrowheads="1"/>
          </p:cNvSpPr>
          <p:nvPr/>
        </p:nvSpPr>
        <p:spPr bwMode="auto">
          <a:xfrm>
            <a:off x="344488" y="2924175"/>
            <a:ext cx="8799512"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6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逻辑代数与普通代数</a:t>
            </a:r>
            <a:r>
              <a:rPr kumimoji="1" lang="en-US" altLang="zh-CN" sz="24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与普通代数不同</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逻辑代数中的变量只有</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0</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和</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两个可取值，它们分别用来表示完全两个对立的逻辑状态。</a:t>
            </a:r>
          </a:p>
        </p:txBody>
      </p:sp>
      <p:sp>
        <p:nvSpPr>
          <p:cNvPr id="411656" name="Rectangle 8"/>
          <p:cNvSpPr>
            <a:spLocks noChangeArrowheads="1"/>
          </p:cNvSpPr>
          <p:nvPr/>
        </p:nvSpPr>
        <p:spPr bwMode="auto">
          <a:xfrm>
            <a:off x="501650" y="4521200"/>
            <a:ext cx="8278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在逻辑代数中，有与、或、非三种基本的逻辑运算。</a:t>
            </a:r>
          </a:p>
        </p:txBody>
      </p:sp>
    </p:spTree>
    <p:custDataLst>
      <p:tags r:id="rId1"/>
    </p:custDataLst>
    <p:extLst>
      <p:ext uri="{BB962C8B-B14F-4D97-AF65-F5344CB8AC3E}">
        <p14:creationId xmlns:p14="http://schemas.microsoft.com/office/powerpoint/2010/main" val="3915851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1653"/>
                                        </p:tgtEl>
                                        <p:attrNameLst>
                                          <p:attrName>style.visibility</p:attrName>
                                        </p:attrNameLst>
                                      </p:cBhvr>
                                      <p:to>
                                        <p:strVal val="visible"/>
                                      </p:to>
                                    </p:set>
                                    <p:animEffect transition="in" filter="wipe(up)">
                                      <p:cBhvr>
                                        <p:cTn id="7" dur="1000"/>
                                        <p:tgtEl>
                                          <p:spTgt spid="411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1655"/>
                                        </p:tgtEl>
                                        <p:attrNameLst>
                                          <p:attrName>style.visibility</p:attrName>
                                        </p:attrNameLst>
                                      </p:cBhvr>
                                      <p:to>
                                        <p:strVal val="visible"/>
                                      </p:to>
                                    </p:set>
                                    <p:animEffect transition="in" filter="wipe(up)">
                                      <p:cBhvr>
                                        <p:cTn id="12" dur="1000"/>
                                        <p:tgtEl>
                                          <p:spTgt spid="4116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1656"/>
                                        </p:tgtEl>
                                        <p:attrNameLst>
                                          <p:attrName>style.visibility</p:attrName>
                                        </p:attrNameLst>
                                      </p:cBhvr>
                                      <p:to>
                                        <p:strVal val="visible"/>
                                      </p:to>
                                    </p:set>
                                    <p:animEffect transition="in" filter="strips(downRight)">
                                      <p:cBhvr>
                                        <p:cTn id="17" dur="1000"/>
                                        <p:tgtEl>
                                          <p:spTgt spid="4116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11654"/>
                                        </p:tgtEl>
                                        <p:attrNameLst>
                                          <p:attrName>style.visibility</p:attrName>
                                        </p:attrNameLst>
                                      </p:cBhvr>
                                      <p:to>
                                        <p:strVal val="visible"/>
                                      </p:to>
                                    </p:set>
                                    <p:animEffect transition="in" filter="wipe(up)">
                                      <p:cBhvr>
                                        <p:cTn id="22" dur="1000"/>
                                        <p:tgtEl>
                                          <p:spTgt spid="411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3" grpId="0"/>
      <p:bldP spid="411654" grpId="0"/>
      <p:bldP spid="411655" grpId="0"/>
      <p:bldP spid="41165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2676" name="Group 4"/>
          <p:cNvGrpSpPr>
            <a:grpSpLocks/>
          </p:cNvGrpSpPr>
          <p:nvPr/>
        </p:nvGrpSpPr>
        <p:grpSpPr bwMode="auto">
          <a:xfrm>
            <a:off x="3779838" y="2997200"/>
            <a:ext cx="5221287" cy="2938463"/>
            <a:chOff x="3168" y="1728"/>
            <a:chExt cx="2160" cy="1488"/>
          </a:xfrm>
        </p:grpSpPr>
        <p:sp>
          <p:nvSpPr>
            <p:cNvPr id="412677" name="Text Box 5"/>
            <p:cNvSpPr txBox="1">
              <a:spLocks noChangeArrowheads="1"/>
            </p:cNvSpPr>
            <p:nvPr/>
          </p:nvSpPr>
          <p:spPr bwMode="auto">
            <a:xfrm>
              <a:off x="3360" y="1728"/>
              <a:ext cx="1776" cy="1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电路状态表</a:t>
              </a:r>
            </a:p>
          </p:txBody>
        </p:sp>
        <p:grpSp>
          <p:nvGrpSpPr>
            <p:cNvPr id="412678" name="Group 6"/>
            <p:cNvGrpSpPr>
              <a:grpSpLocks/>
            </p:cNvGrpSpPr>
            <p:nvPr/>
          </p:nvGrpSpPr>
          <p:grpSpPr bwMode="auto">
            <a:xfrm>
              <a:off x="3168" y="2064"/>
              <a:ext cx="2160" cy="1152"/>
              <a:chOff x="3216" y="1296"/>
              <a:chExt cx="2160" cy="1104"/>
            </a:xfrm>
          </p:grpSpPr>
          <p:sp>
            <p:nvSpPr>
              <p:cNvPr id="412679" name="Line 7"/>
              <p:cNvSpPr>
                <a:spLocks noChangeShapeType="1"/>
              </p:cNvSpPr>
              <p:nvPr/>
            </p:nvSpPr>
            <p:spPr bwMode="auto">
              <a:xfrm>
                <a:off x="3216" y="1296"/>
                <a:ext cx="2160" cy="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680" name="Line 8"/>
              <p:cNvSpPr>
                <a:spLocks noChangeShapeType="1"/>
              </p:cNvSpPr>
              <p:nvPr/>
            </p:nvSpPr>
            <p:spPr bwMode="auto">
              <a:xfrm>
                <a:off x="3216" y="1536"/>
                <a:ext cx="2160" cy="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681" name="Line 9"/>
              <p:cNvSpPr>
                <a:spLocks noChangeShapeType="1"/>
              </p:cNvSpPr>
              <p:nvPr/>
            </p:nvSpPr>
            <p:spPr bwMode="auto">
              <a:xfrm>
                <a:off x="3216" y="2400"/>
                <a:ext cx="2160" cy="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682" name="Line 10"/>
              <p:cNvSpPr>
                <a:spLocks noChangeShapeType="1"/>
              </p:cNvSpPr>
              <p:nvPr/>
            </p:nvSpPr>
            <p:spPr bwMode="auto">
              <a:xfrm>
                <a:off x="3936" y="1296"/>
                <a:ext cx="0" cy="1104"/>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683" name="Line 11"/>
              <p:cNvSpPr>
                <a:spLocks noChangeShapeType="1"/>
              </p:cNvSpPr>
              <p:nvPr/>
            </p:nvSpPr>
            <p:spPr bwMode="auto">
              <a:xfrm>
                <a:off x="4704" y="1296"/>
                <a:ext cx="0" cy="1104"/>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684" name="Text Box 12"/>
              <p:cNvSpPr txBox="1">
                <a:spLocks noChangeArrowheads="1"/>
              </p:cNvSpPr>
              <p:nvPr/>
            </p:nvSpPr>
            <p:spPr bwMode="auto">
              <a:xfrm>
                <a:off x="3408" y="1344"/>
                <a:ext cx="384"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开关</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1</a:t>
                </a:r>
              </a:p>
            </p:txBody>
          </p:sp>
          <p:sp>
            <p:nvSpPr>
              <p:cNvPr id="412685" name="Text Box 13"/>
              <p:cNvSpPr txBox="1">
                <a:spLocks noChangeArrowheads="1"/>
              </p:cNvSpPr>
              <p:nvPr/>
            </p:nvSpPr>
            <p:spPr bwMode="auto">
              <a:xfrm>
                <a:off x="4128" y="1344"/>
                <a:ext cx="432"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开关</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2</a:t>
                </a:r>
              </a:p>
            </p:txBody>
          </p:sp>
          <p:sp>
            <p:nvSpPr>
              <p:cNvPr id="412686" name="Text Box 14"/>
              <p:cNvSpPr txBox="1">
                <a:spLocks noChangeArrowheads="1"/>
              </p:cNvSpPr>
              <p:nvPr/>
            </p:nvSpPr>
            <p:spPr bwMode="auto">
              <a:xfrm>
                <a:off x="4944" y="1344"/>
                <a:ext cx="192" cy="1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p>
            </p:txBody>
          </p:sp>
          <p:sp>
            <p:nvSpPr>
              <p:cNvPr id="412687" name="Text Box 15"/>
              <p:cNvSpPr txBox="1">
                <a:spLocks noChangeArrowheads="1"/>
              </p:cNvSpPr>
              <p:nvPr/>
            </p:nvSpPr>
            <p:spPr bwMode="auto">
              <a:xfrm>
                <a:off x="3424" y="1510"/>
                <a:ext cx="309"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88" name="Text Box 16"/>
              <p:cNvSpPr txBox="1">
                <a:spLocks noChangeArrowheads="1"/>
              </p:cNvSpPr>
              <p:nvPr/>
            </p:nvSpPr>
            <p:spPr bwMode="auto">
              <a:xfrm>
                <a:off x="4192" y="1510"/>
                <a:ext cx="309"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89" name="Text Box 17"/>
              <p:cNvSpPr txBox="1">
                <a:spLocks noChangeArrowheads="1"/>
              </p:cNvSpPr>
              <p:nvPr/>
            </p:nvSpPr>
            <p:spPr bwMode="auto">
              <a:xfrm>
                <a:off x="4929" y="1510"/>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0" name="Text Box 18"/>
              <p:cNvSpPr txBox="1">
                <a:spLocks noChangeArrowheads="1"/>
              </p:cNvSpPr>
              <p:nvPr/>
            </p:nvSpPr>
            <p:spPr bwMode="auto">
              <a:xfrm>
                <a:off x="3474" y="1731"/>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1" name="Text Box 19"/>
              <p:cNvSpPr txBox="1">
                <a:spLocks noChangeArrowheads="1"/>
              </p:cNvSpPr>
              <p:nvPr/>
            </p:nvSpPr>
            <p:spPr bwMode="auto">
              <a:xfrm>
                <a:off x="4243" y="1731"/>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2" name="Text Box 20"/>
              <p:cNvSpPr txBox="1">
                <a:spLocks noChangeArrowheads="1"/>
              </p:cNvSpPr>
              <p:nvPr/>
            </p:nvSpPr>
            <p:spPr bwMode="auto">
              <a:xfrm>
                <a:off x="4916" y="1731"/>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3" name="Text Box 21"/>
              <p:cNvSpPr txBox="1">
                <a:spLocks noChangeArrowheads="1"/>
              </p:cNvSpPr>
              <p:nvPr/>
            </p:nvSpPr>
            <p:spPr bwMode="auto">
              <a:xfrm>
                <a:off x="3474" y="1922"/>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4" name="Text Box 22"/>
              <p:cNvSpPr txBox="1">
                <a:spLocks noChangeArrowheads="1"/>
              </p:cNvSpPr>
              <p:nvPr/>
            </p:nvSpPr>
            <p:spPr bwMode="auto">
              <a:xfrm>
                <a:off x="3471" y="2115"/>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5" name="Text Box 23"/>
              <p:cNvSpPr txBox="1">
                <a:spLocks noChangeArrowheads="1"/>
              </p:cNvSpPr>
              <p:nvPr/>
            </p:nvSpPr>
            <p:spPr bwMode="auto">
              <a:xfrm>
                <a:off x="4243" y="1922"/>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6" name="Text Box 24"/>
              <p:cNvSpPr txBox="1">
                <a:spLocks noChangeArrowheads="1"/>
              </p:cNvSpPr>
              <p:nvPr/>
            </p:nvSpPr>
            <p:spPr bwMode="auto">
              <a:xfrm>
                <a:off x="4916" y="1922"/>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7" name="Text Box 25"/>
              <p:cNvSpPr txBox="1">
                <a:spLocks noChangeArrowheads="1"/>
              </p:cNvSpPr>
              <p:nvPr/>
            </p:nvSpPr>
            <p:spPr bwMode="auto">
              <a:xfrm>
                <a:off x="4243" y="2115"/>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698" name="Text Box 26"/>
              <p:cNvSpPr txBox="1">
                <a:spLocks noChangeArrowheads="1"/>
              </p:cNvSpPr>
              <p:nvPr/>
            </p:nvSpPr>
            <p:spPr bwMode="auto">
              <a:xfrm>
                <a:off x="4916" y="2115"/>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grpSp>
        <p:nvGrpSpPr>
          <p:cNvPr id="412699" name="Group 27"/>
          <p:cNvGrpSpPr>
            <a:grpSpLocks/>
          </p:cNvGrpSpPr>
          <p:nvPr/>
        </p:nvGrpSpPr>
        <p:grpSpPr bwMode="auto">
          <a:xfrm>
            <a:off x="311150" y="3681413"/>
            <a:ext cx="3429000" cy="2436812"/>
            <a:chOff x="289" y="1742"/>
            <a:chExt cx="2160" cy="1535"/>
          </a:xfrm>
        </p:grpSpPr>
        <p:sp>
          <p:nvSpPr>
            <p:cNvPr id="412700" name="Oval 28"/>
            <p:cNvSpPr>
              <a:spLocks noChangeArrowheads="1"/>
            </p:cNvSpPr>
            <p:nvPr/>
          </p:nvSpPr>
          <p:spPr bwMode="auto">
            <a:xfrm>
              <a:off x="535"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1" name="Line 29"/>
            <p:cNvSpPr>
              <a:spLocks noChangeShapeType="1"/>
            </p:cNvSpPr>
            <p:nvPr/>
          </p:nvSpPr>
          <p:spPr bwMode="auto">
            <a:xfrm>
              <a:off x="591" y="2155"/>
              <a:ext cx="32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2" name="Oval 30"/>
            <p:cNvSpPr>
              <a:spLocks noChangeArrowheads="1"/>
            </p:cNvSpPr>
            <p:nvPr/>
          </p:nvSpPr>
          <p:spPr bwMode="auto">
            <a:xfrm>
              <a:off x="913"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3" name="Oval 31"/>
            <p:cNvSpPr>
              <a:spLocks noChangeArrowheads="1"/>
            </p:cNvSpPr>
            <p:nvPr/>
          </p:nvSpPr>
          <p:spPr bwMode="auto">
            <a:xfrm>
              <a:off x="1145"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4" name="Line 32"/>
            <p:cNvSpPr>
              <a:spLocks noChangeShapeType="1"/>
            </p:cNvSpPr>
            <p:nvPr/>
          </p:nvSpPr>
          <p:spPr bwMode="auto">
            <a:xfrm>
              <a:off x="1201" y="2155"/>
              <a:ext cx="32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5" name="Oval 33"/>
            <p:cNvSpPr>
              <a:spLocks noChangeArrowheads="1"/>
            </p:cNvSpPr>
            <p:nvPr/>
          </p:nvSpPr>
          <p:spPr bwMode="auto">
            <a:xfrm>
              <a:off x="1523"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6" name="Oval 34"/>
            <p:cNvSpPr>
              <a:spLocks noChangeArrowheads="1"/>
            </p:cNvSpPr>
            <p:nvPr/>
          </p:nvSpPr>
          <p:spPr bwMode="auto">
            <a:xfrm>
              <a:off x="1769"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7" name="Line 35"/>
            <p:cNvSpPr>
              <a:spLocks noChangeShapeType="1"/>
            </p:cNvSpPr>
            <p:nvPr/>
          </p:nvSpPr>
          <p:spPr bwMode="auto">
            <a:xfrm>
              <a:off x="1825" y="2155"/>
              <a:ext cx="2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8" name="Line 36"/>
            <p:cNvSpPr>
              <a:spLocks noChangeShapeType="1"/>
            </p:cNvSpPr>
            <p:nvPr/>
          </p:nvSpPr>
          <p:spPr bwMode="auto">
            <a:xfrm>
              <a:off x="2065" y="2155"/>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09" name="Line 37"/>
            <p:cNvSpPr>
              <a:spLocks noChangeShapeType="1"/>
            </p:cNvSpPr>
            <p:nvPr/>
          </p:nvSpPr>
          <p:spPr bwMode="auto">
            <a:xfrm>
              <a:off x="2065" y="2581"/>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10" name="Line 38"/>
            <p:cNvSpPr>
              <a:spLocks noChangeShapeType="1"/>
            </p:cNvSpPr>
            <p:nvPr/>
          </p:nvSpPr>
          <p:spPr bwMode="auto">
            <a:xfrm flipH="1">
              <a:off x="584" y="2827"/>
              <a:ext cx="14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11" name="Oval 39"/>
            <p:cNvSpPr>
              <a:spLocks noChangeArrowheads="1"/>
            </p:cNvSpPr>
            <p:nvPr/>
          </p:nvSpPr>
          <p:spPr bwMode="auto">
            <a:xfrm>
              <a:off x="535" y="2800"/>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12" name="Line 40"/>
            <p:cNvSpPr>
              <a:spLocks noChangeShapeType="1"/>
            </p:cNvSpPr>
            <p:nvPr/>
          </p:nvSpPr>
          <p:spPr bwMode="auto">
            <a:xfrm flipV="1">
              <a:off x="961" y="2023"/>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13" name="Line 41"/>
            <p:cNvSpPr>
              <a:spLocks noChangeShapeType="1"/>
            </p:cNvSpPr>
            <p:nvPr/>
          </p:nvSpPr>
          <p:spPr bwMode="auto">
            <a:xfrm flipV="1">
              <a:off x="1578" y="2023"/>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14" name="Text Box 42"/>
            <p:cNvSpPr txBox="1">
              <a:spLocks noChangeArrowheads="1"/>
            </p:cNvSpPr>
            <p:nvPr/>
          </p:nvSpPr>
          <p:spPr bwMode="auto">
            <a:xfrm>
              <a:off x="855" y="1742"/>
              <a:ext cx="2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1</a:t>
              </a:r>
            </a:p>
          </p:txBody>
        </p:sp>
        <p:sp>
          <p:nvSpPr>
            <p:cNvPr id="412715" name="Text Box 43"/>
            <p:cNvSpPr txBox="1">
              <a:spLocks noChangeArrowheads="1"/>
            </p:cNvSpPr>
            <p:nvPr/>
          </p:nvSpPr>
          <p:spPr bwMode="auto">
            <a:xfrm>
              <a:off x="1443" y="1796"/>
              <a:ext cx="2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2</a:t>
              </a:r>
            </a:p>
          </p:txBody>
        </p:sp>
        <p:sp>
          <p:nvSpPr>
            <p:cNvPr id="412716" name="Text Box 44"/>
            <p:cNvSpPr txBox="1">
              <a:spLocks noChangeArrowheads="1"/>
            </p:cNvSpPr>
            <p:nvPr/>
          </p:nvSpPr>
          <p:spPr bwMode="auto">
            <a:xfrm>
              <a:off x="721" y="3025"/>
              <a:ext cx="1296" cy="1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endParaRPr kumimoji="1" lang="en-GB"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717" name="AutoShape 45"/>
            <p:cNvSpPr>
              <a:spLocks noChangeArrowheads="1"/>
            </p:cNvSpPr>
            <p:nvPr/>
          </p:nvSpPr>
          <p:spPr bwMode="auto">
            <a:xfrm>
              <a:off x="1969" y="2386"/>
              <a:ext cx="192" cy="192"/>
            </a:xfrm>
            <a:prstGeom prst="flowChartSummingJunction">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18" name="Text Box 46"/>
            <p:cNvSpPr txBox="1">
              <a:spLocks noChangeArrowheads="1"/>
            </p:cNvSpPr>
            <p:nvPr/>
          </p:nvSpPr>
          <p:spPr bwMode="auto">
            <a:xfrm>
              <a:off x="2125" y="2300"/>
              <a:ext cx="3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2719" name="Rectangle 47"/>
            <p:cNvSpPr>
              <a:spLocks noChangeArrowheads="1"/>
            </p:cNvSpPr>
            <p:nvPr/>
          </p:nvSpPr>
          <p:spPr bwMode="auto">
            <a:xfrm>
              <a:off x="289" y="1789"/>
              <a:ext cx="2160" cy="1488"/>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2720" name="Text Box 48"/>
            <p:cNvSpPr txBox="1">
              <a:spLocks noChangeArrowheads="1"/>
            </p:cNvSpPr>
            <p:nvPr/>
          </p:nvSpPr>
          <p:spPr bwMode="auto">
            <a:xfrm>
              <a:off x="413" y="2299"/>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电源</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sp>
        <p:nvSpPr>
          <p:cNvPr id="412721" name="Text Box 49"/>
          <p:cNvSpPr txBox="1">
            <a:spLocks noChangeArrowheads="1"/>
          </p:cNvSpPr>
          <p:nvPr/>
        </p:nvSpPr>
        <p:spPr bwMode="auto">
          <a:xfrm>
            <a:off x="684213" y="333375"/>
            <a:ext cx="290671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１．与运算</a:t>
            </a:r>
          </a:p>
        </p:txBody>
      </p:sp>
      <p:sp>
        <p:nvSpPr>
          <p:cNvPr id="412722" name="Text Box 50"/>
          <p:cNvSpPr txBox="1">
            <a:spLocks noChangeArrowheads="1"/>
          </p:cNvSpPr>
          <p:nvPr/>
        </p:nvSpPr>
        <p:spPr bwMode="auto">
          <a:xfrm>
            <a:off x="323850" y="1412875"/>
            <a:ext cx="803116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5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与逻辑</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只有当决定某一事件的条件全部具备时，这一事件才会发生。这种因果关系称为与逻辑关系。</a:t>
            </a:r>
          </a:p>
        </p:txBody>
      </p:sp>
      <p:sp>
        <p:nvSpPr>
          <p:cNvPr id="412723" name="Rectangle 51"/>
          <p:cNvSpPr>
            <a:spLocks noChangeArrowheads="1"/>
          </p:cNvSpPr>
          <p:nvPr/>
        </p:nvSpPr>
        <p:spPr bwMode="auto">
          <a:xfrm>
            <a:off x="1130300" y="3108325"/>
            <a:ext cx="1716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与逻辑举例</a:t>
            </a:r>
          </a:p>
        </p:txBody>
      </p:sp>
    </p:spTree>
    <p:custDataLst>
      <p:tags r:id="rId1"/>
    </p:custDataLst>
    <p:extLst>
      <p:ext uri="{BB962C8B-B14F-4D97-AF65-F5344CB8AC3E}">
        <p14:creationId xmlns:p14="http://schemas.microsoft.com/office/powerpoint/2010/main" val="3227105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2722"/>
                                        </p:tgtEl>
                                        <p:attrNameLst>
                                          <p:attrName>style.visibility</p:attrName>
                                        </p:attrNameLst>
                                      </p:cBhvr>
                                      <p:to>
                                        <p:strVal val="visible"/>
                                      </p:to>
                                    </p:set>
                                    <p:animEffect transition="in" filter="strips(downRight)">
                                      <p:cBhvr>
                                        <p:cTn id="7" dur="1000"/>
                                        <p:tgtEl>
                                          <p:spTgt spid="412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2723"/>
                                        </p:tgtEl>
                                        <p:attrNameLst>
                                          <p:attrName>style.visibility</p:attrName>
                                        </p:attrNameLst>
                                      </p:cBhvr>
                                      <p:to>
                                        <p:strVal val="visible"/>
                                      </p:to>
                                    </p:set>
                                    <p:animEffect transition="in" filter="strips(downRight)">
                                      <p:cBhvr>
                                        <p:cTn id="12" dur="500"/>
                                        <p:tgtEl>
                                          <p:spTgt spid="4127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12699"/>
                                        </p:tgtEl>
                                        <p:attrNameLst>
                                          <p:attrName>style.visibility</p:attrName>
                                        </p:attrNameLst>
                                      </p:cBhvr>
                                      <p:to>
                                        <p:strVal val="visible"/>
                                      </p:to>
                                    </p:set>
                                    <p:animEffect transition="in" filter="box(out)">
                                      <p:cBhvr>
                                        <p:cTn id="17" dur="500"/>
                                        <p:tgtEl>
                                          <p:spTgt spid="4126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12676"/>
                                        </p:tgtEl>
                                        <p:attrNameLst>
                                          <p:attrName>style.visibility</p:attrName>
                                        </p:attrNameLst>
                                      </p:cBhvr>
                                      <p:to>
                                        <p:strVal val="visible"/>
                                      </p:to>
                                    </p:set>
                                    <p:animEffect transition="in" filter="wipe(up)">
                                      <p:cBhvr>
                                        <p:cTn id="22" dur="5000"/>
                                        <p:tgtEl>
                                          <p:spTgt spid="412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722" grpId="0"/>
      <p:bldP spid="41272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3700" name="Group 4"/>
          <p:cNvGrpSpPr>
            <a:grpSpLocks/>
          </p:cNvGrpSpPr>
          <p:nvPr/>
        </p:nvGrpSpPr>
        <p:grpSpPr bwMode="auto">
          <a:xfrm>
            <a:off x="4978400" y="1248631"/>
            <a:ext cx="2762250" cy="2374900"/>
            <a:chOff x="376" y="2592"/>
            <a:chExt cx="1448" cy="1377"/>
          </a:xfrm>
        </p:grpSpPr>
        <p:sp>
          <p:nvSpPr>
            <p:cNvPr id="413701" name="Text Box 5"/>
            <p:cNvSpPr txBox="1">
              <a:spLocks noChangeArrowheads="1"/>
            </p:cNvSpPr>
            <p:nvPr/>
          </p:nvSpPr>
          <p:spPr bwMode="auto">
            <a:xfrm>
              <a:off x="376" y="2592"/>
              <a:ext cx="1440"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0" i="0" u="none" strike="noStrike" kern="1200" cap="none" spc="0" normalizeH="0" baseline="0" noProof="0">
                  <a:ln>
                    <a:noFill/>
                  </a:ln>
                  <a:solidFill>
                    <a:srgbClr val="000000"/>
                  </a:solidFill>
                  <a:effectLst/>
                  <a:uLnTx/>
                  <a:uFillTx/>
                  <a:latin typeface="宋体-方正超大字符集" pitchFamily="65" charset="-122"/>
                  <a:ea typeface="宋体-方正超大字符集" pitchFamily="65" charset="-122"/>
                  <a:cs typeface="+mn-cs"/>
                </a:rPr>
                <a:t>          </a:t>
              </a:r>
              <a:r>
                <a:rPr kumimoji="1" lang="zh-CN" altLang="en-US" sz="20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逻辑真值表</a:t>
              </a:r>
            </a:p>
          </p:txBody>
        </p:sp>
        <p:sp>
          <p:nvSpPr>
            <p:cNvPr id="413702" name="Line 6"/>
            <p:cNvSpPr>
              <a:spLocks noChangeShapeType="1"/>
            </p:cNvSpPr>
            <p:nvPr/>
          </p:nvSpPr>
          <p:spPr bwMode="auto">
            <a:xfrm>
              <a:off x="384" y="281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03" name="Line 7"/>
            <p:cNvSpPr>
              <a:spLocks noChangeShapeType="1"/>
            </p:cNvSpPr>
            <p:nvPr/>
          </p:nvSpPr>
          <p:spPr bwMode="auto">
            <a:xfrm>
              <a:off x="384" y="305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04" name="Line 8"/>
            <p:cNvSpPr>
              <a:spLocks noChangeShapeType="1"/>
            </p:cNvSpPr>
            <p:nvPr/>
          </p:nvSpPr>
          <p:spPr bwMode="auto">
            <a:xfrm>
              <a:off x="432" y="3964"/>
              <a:ext cx="13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05" name="Line 9"/>
            <p:cNvSpPr>
              <a:spLocks noChangeShapeType="1"/>
            </p:cNvSpPr>
            <p:nvPr/>
          </p:nvSpPr>
          <p:spPr bwMode="auto">
            <a:xfrm>
              <a:off x="1095" y="2817"/>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06" name="Text Box 10"/>
            <p:cNvSpPr txBox="1">
              <a:spLocks noChangeArrowheads="1"/>
            </p:cNvSpPr>
            <p:nvPr/>
          </p:nvSpPr>
          <p:spPr bwMode="auto">
            <a:xfrm>
              <a:off x="579"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宋体-方正超大字符集" pitchFamily="65" charset="-122"/>
                  <a:cs typeface="+mn-cs"/>
                </a:rPr>
                <a:t>A</a:t>
              </a:r>
              <a:endParaRPr kumimoji="1" lang="en-US" altLang="zh-CN" sz="2000" b="1" i="1" u="none" strike="noStrike" kern="1200" cap="none" spc="0" normalizeH="0" baseline="-25000" noProof="0">
                <a:ln>
                  <a:noFill/>
                </a:ln>
                <a:solidFill>
                  <a:srgbClr val="000099"/>
                </a:solidFill>
                <a:effectLst/>
                <a:uLnTx/>
                <a:uFillTx/>
                <a:latin typeface="Times New Roman" panose="02020603050405020304" pitchFamily="18" charset="0"/>
                <a:ea typeface="宋体-方正超大字符集" pitchFamily="65" charset="-122"/>
                <a:cs typeface="+mn-cs"/>
              </a:endParaRPr>
            </a:p>
          </p:txBody>
        </p:sp>
        <p:sp>
          <p:nvSpPr>
            <p:cNvPr id="413707" name="Text Box 11"/>
            <p:cNvSpPr txBox="1">
              <a:spLocks noChangeArrowheads="1"/>
            </p:cNvSpPr>
            <p:nvPr/>
          </p:nvSpPr>
          <p:spPr bwMode="auto">
            <a:xfrm>
              <a:off x="88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宋体-方正超大字符集" pitchFamily="65" charset="-122"/>
                  <a:cs typeface="+mn-cs"/>
                </a:rPr>
                <a:t>B</a:t>
              </a:r>
              <a:endParaRPr kumimoji="1" lang="en-US" altLang="zh-CN" sz="2000" b="1" i="1" u="none" strike="noStrike" kern="1200" cap="none" spc="0" normalizeH="0" baseline="-25000" noProof="0">
                <a:ln>
                  <a:noFill/>
                </a:ln>
                <a:solidFill>
                  <a:srgbClr val="000099"/>
                </a:solidFill>
                <a:effectLst/>
                <a:uLnTx/>
                <a:uFillTx/>
                <a:latin typeface="Times New Roman" panose="02020603050405020304" pitchFamily="18" charset="0"/>
                <a:ea typeface="宋体-方正超大字符集" pitchFamily="65" charset="-122"/>
                <a:cs typeface="+mn-cs"/>
              </a:endParaRPr>
            </a:p>
          </p:txBody>
        </p:sp>
        <p:sp>
          <p:nvSpPr>
            <p:cNvPr id="413708" name="Text Box 12"/>
            <p:cNvSpPr txBox="1">
              <a:spLocks noChangeArrowheads="1"/>
            </p:cNvSpPr>
            <p:nvPr/>
          </p:nvSpPr>
          <p:spPr bwMode="auto">
            <a:xfrm>
              <a:off x="130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99"/>
                  </a:solidFill>
                  <a:effectLst/>
                  <a:uLnTx/>
                  <a:uFillTx/>
                  <a:latin typeface="Times New Roman" panose="02020603050405020304" pitchFamily="18" charset="0"/>
                  <a:ea typeface="宋体-方正超大字符集" pitchFamily="65" charset="-122"/>
                  <a:cs typeface="+mn-cs"/>
                </a:rPr>
                <a:t>L</a:t>
              </a:r>
              <a:endParaRPr kumimoji="1" lang="en-US" altLang="zh-CN" sz="2000" b="1" i="1" u="none" strike="noStrike" kern="1200" cap="none" spc="0" normalizeH="0" baseline="-25000" noProof="0">
                <a:ln>
                  <a:noFill/>
                </a:ln>
                <a:solidFill>
                  <a:srgbClr val="000099"/>
                </a:solidFill>
                <a:effectLst/>
                <a:uLnTx/>
                <a:uFillTx/>
                <a:latin typeface="Times New Roman" panose="02020603050405020304" pitchFamily="18" charset="0"/>
                <a:ea typeface="宋体-方正超大字符集" pitchFamily="65" charset="-122"/>
                <a:cs typeface="+mn-cs"/>
              </a:endParaRPr>
            </a:p>
          </p:txBody>
        </p:sp>
        <p:sp>
          <p:nvSpPr>
            <p:cNvPr id="413709" name="Text Box 13"/>
            <p:cNvSpPr txBox="1">
              <a:spLocks noChangeArrowheads="1"/>
            </p:cNvSpPr>
            <p:nvPr/>
          </p:nvSpPr>
          <p:spPr bwMode="auto">
            <a:xfrm>
              <a:off x="579" y="3105"/>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0" name="Text Box 14"/>
            <p:cNvSpPr txBox="1">
              <a:spLocks noChangeArrowheads="1"/>
            </p:cNvSpPr>
            <p:nvPr/>
          </p:nvSpPr>
          <p:spPr bwMode="auto">
            <a:xfrm>
              <a:off x="888" y="3105"/>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1" name="Text Box 15"/>
            <p:cNvSpPr txBox="1">
              <a:spLocks noChangeArrowheads="1"/>
            </p:cNvSpPr>
            <p:nvPr/>
          </p:nvSpPr>
          <p:spPr bwMode="auto">
            <a:xfrm>
              <a:off x="888" y="332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2" name="Text Box 16"/>
            <p:cNvSpPr txBox="1">
              <a:spLocks noChangeArrowheads="1"/>
            </p:cNvSpPr>
            <p:nvPr/>
          </p:nvSpPr>
          <p:spPr bwMode="auto">
            <a:xfrm>
              <a:off x="888" y="3553"/>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3" name="Text Box 17"/>
            <p:cNvSpPr txBox="1">
              <a:spLocks noChangeArrowheads="1"/>
            </p:cNvSpPr>
            <p:nvPr/>
          </p:nvSpPr>
          <p:spPr bwMode="auto">
            <a:xfrm>
              <a:off x="888" y="378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4" name="Text Box 18"/>
            <p:cNvSpPr txBox="1">
              <a:spLocks noChangeArrowheads="1"/>
            </p:cNvSpPr>
            <p:nvPr/>
          </p:nvSpPr>
          <p:spPr bwMode="auto">
            <a:xfrm>
              <a:off x="579" y="3332"/>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5" name="Text Box 19"/>
            <p:cNvSpPr txBox="1">
              <a:spLocks noChangeArrowheads="1"/>
            </p:cNvSpPr>
            <p:nvPr/>
          </p:nvSpPr>
          <p:spPr bwMode="auto">
            <a:xfrm>
              <a:off x="579" y="3559"/>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6" name="Text Box 20"/>
            <p:cNvSpPr txBox="1">
              <a:spLocks noChangeArrowheads="1"/>
            </p:cNvSpPr>
            <p:nvPr/>
          </p:nvSpPr>
          <p:spPr bwMode="auto">
            <a:xfrm>
              <a:off x="580" y="378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7" name="Text Box 21"/>
            <p:cNvSpPr txBox="1">
              <a:spLocks noChangeArrowheads="1"/>
            </p:cNvSpPr>
            <p:nvPr/>
          </p:nvSpPr>
          <p:spPr bwMode="auto">
            <a:xfrm>
              <a:off x="1309" y="3105"/>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8" name="Text Box 22"/>
            <p:cNvSpPr txBox="1">
              <a:spLocks noChangeArrowheads="1"/>
            </p:cNvSpPr>
            <p:nvPr/>
          </p:nvSpPr>
          <p:spPr bwMode="auto">
            <a:xfrm>
              <a:off x="1309" y="332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19" name="Text Box 23"/>
            <p:cNvSpPr txBox="1">
              <a:spLocks noChangeArrowheads="1"/>
            </p:cNvSpPr>
            <p:nvPr/>
          </p:nvSpPr>
          <p:spPr bwMode="auto">
            <a:xfrm>
              <a:off x="1309" y="3553"/>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13720" name="Text Box 24"/>
            <p:cNvSpPr txBox="1">
              <a:spLocks noChangeArrowheads="1"/>
            </p:cNvSpPr>
            <p:nvPr/>
          </p:nvSpPr>
          <p:spPr bwMode="auto">
            <a:xfrm>
              <a:off x="1309" y="378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13721" name="Group 25"/>
          <p:cNvGrpSpPr>
            <a:grpSpLocks/>
          </p:cNvGrpSpPr>
          <p:nvPr/>
        </p:nvGrpSpPr>
        <p:grpSpPr bwMode="auto">
          <a:xfrm>
            <a:off x="604838" y="1232756"/>
            <a:ext cx="3429000" cy="2362200"/>
            <a:chOff x="3168" y="1728"/>
            <a:chExt cx="2160" cy="1488"/>
          </a:xfrm>
        </p:grpSpPr>
        <p:sp>
          <p:nvSpPr>
            <p:cNvPr id="413722" name="Text Box 26"/>
            <p:cNvSpPr txBox="1">
              <a:spLocks noChangeArrowheads="1"/>
            </p:cNvSpPr>
            <p:nvPr/>
          </p:nvSpPr>
          <p:spPr bwMode="auto">
            <a:xfrm>
              <a:off x="3360" y="1728"/>
              <a:ext cx="1776"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zh-CN" altLang="en-US" sz="20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与逻辑举例状态表</a:t>
              </a:r>
            </a:p>
          </p:txBody>
        </p:sp>
        <p:grpSp>
          <p:nvGrpSpPr>
            <p:cNvPr id="413723" name="Group 27"/>
            <p:cNvGrpSpPr>
              <a:grpSpLocks/>
            </p:cNvGrpSpPr>
            <p:nvPr/>
          </p:nvGrpSpPr>
          <p:grpSpPr bwMode="auto">
            <a:xfrm>
              <a:off x="3168" y="2064"/>
              <a:ext cx="2160" cy="1152"/>
              <a:chOff x="3216" y="1296"/>
              <a:chExt cx="2160" cy="1104"/>
            </a:xfrm>
          </p:grpSpPr>
          <p:sp>
            <p:nvSpPr>
              <p:cNvPr id="413724" name="Line 28"/>
              <p:cNvSpPr>
                <a:spLocks noChangeShapeType="1"/>
              </p:cNvSpPr>
              <p:nvPr/>
            </p:nvSpPr>
            <p:spPr bwMode="auto">
              <a:xfrm>
                <a:off x="3216" y="12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25" name="Line 29"/>
              <p:cNvSpPr>
                <a:spLocks noChangeShapeType="1"/>
              </p:cNvSpPr>
              <p:nvPr/>
            </p:nvSpPr>
            <p:spPr bwMode="auto">
              <a:xfrm>
                <a:off x="3216" y="153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26" name="Line 30"/>
              <p:cNvSpPr>
                <a:spLocks noChangeShapeType="1"/>
              </p:cNvSpPr>
              <p:nvPr/>
            </p:nvSpPr>
            <p:spPr bwMode="auto">
              <a:xfrm>
                <a:off x="3216" y="240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27" name="Line 31"/>
              <p:cNvSpPr>
                <a:spLocks noChangeShapeType="1"/>
              </p:cNvSpPr>
              <p:nvPr/>
            </p:nvSpPr>
            <p:spPr bwMode="auto">
              <a:xfrm>
                <a:off x="3936"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28" name="Line 32"/>
              <p:cNvSpPr>
                <a:spLocks noChangeShapeType="1"/>
              </p:cNvSpPr>
              <p:nvPr/>
            </p:nvSpPr>
            <p:spPr bwMode="auto">
              <a:xfrm>
                <a:off x="4704"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29" name="Text Box 33"/>
              <p:cNvSpPr txBox="1">
                <a:spLocks noChangeArrowheads="1"/>
              </p:cNvSpPr>
              <p:nvPr/>
            </p:nvSpPr>
            <p:spPr bwMode="auto">
              <a:xfrm>
                <a:off x="3408" y="1344"/>
                <a:ext cx="384"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开关</a:t>
                </a:r>
                <a:r>
                  <a:rPr kumimoji="1" lang="en-US" altLang="zh-CN"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S</a:t>
                </a:r>
                <a:r>
                  <a:rPr kumimoji="1" lang="en-US" altLang="zh-CN" sz="1600" b="1" i="0" u="none" strike="noStrike" kern="1200" cap="none" spc="0" normalizeH="0" baseline="-25000" noProof="0">
                    <a:ln>
                      <a:noFill/>
                    </a:ln>
                    <a:solidFill>
                      <a:srgbClr val="000099"/>
                    </a:solidFill>
                    <a:effectLst/>
                    <a:uLnTx/>
                    <a:uFillTx/>
                    <a:latin typeface="楷体_GB2312" pitchFamily="49" charset="-122"/>
                    <a:ea typeface="楷体_GB2312" pitchFamily="49" charset="-122"/>
                    <a:cs typeface="+mn-cs"/>
                  </a:rPr>
                  <a:t>1</a:t>
                </a:r>
              </a:p>
            </p:txBody>
          </p:sp>
          <p:sp>
            <p:nvSpPr>
              <p:cNvPr id="413730" name="Text Box 34"/>
              <p:cNvSpPr txBox="1">
                <a:spLocks noChangeArrowheads="1"/>
              </p:cNvSpPr>
              <p:nvPr/>
            </p:nvSpPr>
            <p:spPr bwMode="auto">
              <a:xfrm>
                <a:off x="4128" y="1344"/>
                <a:ext cx="432"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开关</a:t>
                </a:r>
                <a:r>
                  <a:rPr kumimoji="1" lang="en-US" altLang="zh-CN"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S</a:t>
                </a:r>
                <a:r>
                  <a:rPr kumimoji="1" lang="en-US" altLang="zh-CN" sz="1600" b="1" i="0" u="none" strike="noStrike" kern="1200" cap="none" spc="0" normalizeH="0" baseline="-25000" noProof="0">
                    <a:ln>
                      <a:noFill/>
                    </a:ln>
                    <a:solidFill>
                      <a:srgbClr val="000099"/>
                    </a:solidFill>
                    <a:effectLst/>
                    <a:uLnTx/>
                    <a:uFillTx/>
                    <a:latin typeface="楷体_GB2312" pitchFamily="49" charset="-122"/>
                    <a:ea typeface="楷体_GB2312" pitchFamily="49" charset="-122"/>
                    <a:cs typeface="+mn-cs"/>
                  </a:rPr>
                  <a:t>2</a:t>
                </a:r>
              </a:p>
            </p:txBody>
          </p:sp>
          <p:sp>
            <p:nvSpPr>
              <p:cNvPr id="413731" name="Text Box 35"/>
              <p:cNvSpPr txBox="1">
                <a:spLocks noChangeArrowheads="1"/>
              </p:cNvSpPr>
              <p:nvPr/>
            </p:nvSpPr>
            <p:spPr bwMode="auto">
              <a:xfrm>
                <a:off x="4944" y="1344"/>
                <a:ext cx="192" cy="1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灯</a:t>
                </a:r>
              </a:p>
            </p:txBody>
          </p:sp>
          <p:sp>
            <p:nvSpPr>
              <p:cNvPr id="413732" name="Text Box 36"/>
              <p:cNvSpPr txBox="1">
                <a:spLocks noChangeArrowheads="1"/>
              </p:cNvSpPr>
              <p:nvPr/>
            </p:nvSpPr>
            <p:spPr bwMode="auto">
              <a:xfrm>
                <a:off x="3456" y="153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99"/>
                  </a:solidFill>
                  <a:effectLst/>
                  <a:uLnTx/>
                  <a:uFillTx/>
                  <a:latin typeface="楷体_GB2312" pitchFamily="49" charset="-122"/>
                  <a:ea typeface="楷体_GB2312" pitchFamily="49" charset="-122"/>
                  <a:cs typeface="+mn-cs"/>
                </a:endParaRPr>
              </a:p>
            </p:txBody>
          </p:sp>
          <p:sp>
            <p:nvSpPr>
              <p:cNvPr id="413733" name="Text Box 37"/>
              <p:cNvSpPr txBox="1">
                <a:spLocks noChangeArrowheads="1"/>
              </p:cNvSpPr>
              <p:nvPr/>
            </p:nvSpPr>
            <p:spPr bwMode="auto">
              <a:xfrm>
                <a:off x="4224" y="153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99"/>
                  </a:solidFill>
                  <a:effectLst/>
                  <a:uLnTx/>
                  <a:uFillTx/>
                  <a:latin typeface="楷体_GB2312" pitchFamily="49" charset="-122"/>
                  <a:ea typeface="楷体_GB2312" pitchFamily="49" charset="-122"/>
                  <a:cs typeface="+mn-cs"/>
                </a:endParaRPr>
              </a:p>
            </p:txBody>
          </p:sp>
          <p:sp>
            <p:nvSpPr>
              <p:cNvPr id="413734" name="Text Box 38"/>
              <p:cNvSpPr txBox="1">
                <a:spLocks noChangeArrowheads="1"/>
              </p:cNvSpPr>
              <p:nvPr/>
            </p:nvSpPr>
            <p:spPr bwMode="auto">
              <a:xfrm>
                <a:off x="4909" y="153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35" name="Text Box 39"/>
              <p:cNvSpPr txBox="1">
                <a:spLocks noChangeArrowheads="1"/>
              </p:cNvSpPr>
              <p:nvPr/>
            </p:nvSpPr>
            <p:spPr bwMode="auto">
              <a:xfrm>
                <a:off x="3456" y="175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36" name="Text Box 40"/>
              <p:cNvSpPr txBox="1">
                <a:spLocks noChangeArrowheads="1"/>
              </p:cNvSpPr>
              <p:nvPr/>
            </p:nvSpPr>
            <p:spPr bwMode="auto">
              <a:xfrm>
                <a:off x="4224" y="175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37" name="Text Box 41"/>
              <p:cNvSpPr txBox="1">
                <a:spLocks noChangeArrowheads="1"/>
              </p:cNvSpPr>
              <p:nvPr/>
            </p:nvSpPr>
            <p:spPr bwMode="auto">
              <a:xfrm>
                <a:off x="4896" y="175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38" name="Text Box 42"/>
              <p:cNvSpPr txBox="1">
                <a:spLocks noChangeArrowheads="1"/>
              </p:cNvSpPr>
              <p:nvPr/>
            </p:nvSpPr>
            <p:spPr bwMode="auto">
              <a:xfrm>
                <a:off x="3456" y="1948"/>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39" name="Text Box 43"/>
              <p:cNvSpPr txBox="1">
                <a:spLocks noChangeArrowheads="1"/>
              </p:cNvSpPr>
              <p:nvPr/>
            </p:nvSpPr>
            <p:spPr bwMode="auto">
              <a:xfrm>
                <a:off x="3452" y="2140"/>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40" name="Text Box 44"/>
              <p:cNvSpPr txBox="1">
                <a:spLocks noChangeArrowheads="1"/>
              </p:cNvSpPr>
              <p:nvPr/>
            </p:nvSpPr>
            <p:spPr bwMode="auto">
              <a:xfrm>
                <a:off x="4224" y="1948"/>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41" name="Text Box 45"/>
              <p:cNvSpPr txBox="1">
                <a:spLocks noChangeArrowheads="1"/>
              </p:cNvSpPr>
              <p:nvPr/>
            </p:nvSpPr>
            <p:spPr bwMode="auto">
              <a:xfrm>
                <a:off x="4896" y="1948"/>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42" name="Text Box 46"/>
              <p:cNvSpPr txBox="1">
                <a:spLocks noChangeArrowheads="1"/>
              </p:cNvSpPr>
              <p:nvPr/>
            </p:nvSpPr>
            <p:spPr bwMode="auto">
              <a:xfrm>
                <a:off x="4224" y="2140"/>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3743" name="Text Box 47"/>
              <p:cNvSpPr txBox="1">
                <a:spLocks noChangeArrowheads="1"/>
              </p:cNvSpPr>
              <p:nvPr/>
            </p:nvSpPr>
            <p:spPr bwMode="auto">
              <a:xfrm>
                <a:off x="4896" y="2140"/>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亮</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grpSp>
      </p:grpSp>
      <p:sp>
        <p:nvSpPr>
          <p:cNvPr id="413744" name="Text Box 48"/>
          <p:cNvSpPr txBox="1">
            <a:spLocks noChangeArrowheads="1"/>
          </p:cNvSpPr>
          <p:nvPr/>
        </p:nvSpPr>
        <p:spPr bwMode="auto">
          <a:xfrm>
            <a:off x="473075" y="4977172"/>
            <a:ext cx="29467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逻辑表达式：</a:t>
            </a:r>
          </a:p>
        </p:txBody>
      </p:sp>
      <p:sp>
        <p:nvSpPr>
          <p:cNvPr id="413745" name="Text Box 49"/>
          <p:cNvSpPr txBox="1">
            <a:spLocks noChangeArrowheads="1"/>
          </p:cNvSpPr>
          <p:nvPr/>
        </p:nvSpPr>
        <p:spPr bwMode="auto">
          <a:xfrm>
            <a:off x="4032251" y="4996222"/>
            <a:ext cx="25068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L</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r>
              <a:rPr kumimoji="1" lang="zh-CN" altLang="en-US"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Ｂ</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AB</a:t>
            </a:r>
            <a:r>
              <a:rPr kumimoji="1" lang="en-US" altLang="zh-CN"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endPar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p:grpSp>
        <p:nvGrpSpPr>
          <p:cNvPr id="413748" name="Group 52"/>
          <p:cNvGrpSpPr>
            <a:grpSpLocks/>
          </p:cNvGrpSpPr>
          <p:nvPr/>
        </p:nvGrpSpPr>
        <p:grpSpPr bwMode="auto">
          <a:xfrm>
            <a:off x="704850" y="3691793"/>
            <a:ext cx="6507163" cy="1247775"/>
            <a:chOff x="353" y="2048"/>
            <a:chExt cx="4255" cy="1125"/>
          </a:xfrm>
        </p:grpSpPr>
        <p:sp>
          <p:nvSpPr>
            <p:cNvPr id="413749" name="Text Box 53"/>
            <p:cNvSpPr txBox="1">
              <a:spLocks noChangeArrowheads="1"/>
            </p:cNvSpPr>
            <p:nvPr/>
          </p:nvSpPr>
          <p:spPr bwMode="auto">
            <a:xfrm>
              <a:off x="353" y="2048"/>
              <a:ext cx="1508"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与逻辑符号</a:t>
              </a:r>
              <a:endParaRPr kumimoji="1" lang="zh-CN" altLang="en-US" sz="24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grpSp>
          <p:nvGrpSpPr>
            <p:cNvPr id="413750" name="Group 54"/>
            <p:cNvGrpSpPr>
              <a:grpSpLocks/>
            </p:cNvGrpSpPr>
            <p:nvPr/>
          </p:nvGrpSpPr>
          <p:grpSpPr bwMode="auto">
            <a:xfrm>
              <a:off x="581" y="2337"/>
              <a:ext cx="4027" cy="836"/>
              <a:chOff x="581" y="2337"/>
              <a:chExt cx="4027" cy="836"/>
            </a:xfrm>
          </p:grpSpPr>
          <p:grpSp>
            <p:nvGrpSpPr>
              <p:cNvPr id="413751" name="Group 55"/>
              <p:cNvGrpSpPr>
                <a:grpSpLocks/>
              </p:cNvGrpSpPr>
              <p:nvPr/>
            </p:nvGrpSpPr>
            <p:grpSpPr bwMode="auto">
              <a:xfrm>
                <a:off x="806" y="2477"/>
                <a:ext cx="3757" cy="662"/>
                <a:chOff x="806" y="2477"/>
                <a:chExt cx="3757" cy="662"/>
              </a:xfrm>
            </p:grpSpPr>
            <p:grpSp>
              <p:nvGrpSpPr>
                <p:cNvPr id="413752" name="Group 56"/>
                <p:cNvGrpSpPr>
                  <a:grpSpLocks/>
                </p:cNvGrpSpPr>
                <p:nvPr/>
              </p:nvGrpSpPr>
              <p:grpSpPr bwMode="auto">
                <a:xfrm>
                  <a:off x="3320" y="2477"/>
                  <a:ext cx="1243" cy="662"/>
                  <a:chOff x="3858" y="416"/>
                  <a:chExt cx="1243" cy="662"/>
                </a:xfrm>
              </p:grpSpPr>
              <p:sp>
                <p:nvSpPr>
                  <p:cNvPr id="413753" name="Text Box 57"/>
                  <p:cNvSpPr txBox="1">
                    <a:spLocks noChangeArrowheads="1"/>
                  </p:cNvSpPr>
                  <p:nvPr/>
                </p:nvSpPr>
                <p:spPr bwMode="auto">
                  <a:xfrm>
                    <a:off x="3858" y="416"/>
                    <a:ext cx="141"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3754" name="Text Box 58"/>
                  <p:cNvSpPr txBox="1">
                    <a:spLocks noChangeArrowheads="1"/>
                  </p:cNvSpPr>
                  <p:nvPr/>
                </p:nvSpPr>
                <p:spPr bwMode="auto">
                  <a:xfrm>
                    <a:off x="3858" y="782"/>
                    <a:ext cx="141"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3755" name="Line 59"/>
                  <p:cNvSpPr>
                    <a:spLocks noChangeShapeType="1"/>
                  </p:cNvSpPr>
                  <p:nvPr/>
                </p:nvSpPr>
                <p:spPr bwMode="auto">
                  <a:xfrm>
                    <a:off x="4147" y="560"/>
                    <a:ext cx="2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56" name="Line 60"/>
                  <p:cNvSpPr>
                    <a:spLocks noChangeShapeType="1"/>
                  </p:cNvSpPr>
                  <p:nvPr/>
                </p:nvSpPr>
                <p:spPr bwMode="auto">
                  <a:xfrm>
                    <a:off x="4147" y="912"/>
                    <a:ext cx="2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57" name="Line 61"/>
                  <p:cNvSpPr>
                    <a:spLocks noChangeShapeType="1"/>
                  </p:cNvSpPr>
                  <p:nvPr/>
                </p:nvSpPr>
                <p:spPr bwMode="auto">
                  <a:xfrm>
                    <a:off x="4706" y="739"/>
                    <a:ext cx="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58" name="Text Box 62"/>
                  <p:cNvSpPr txBox="1">
                    <a:spLocks noChangeArrowheads="1"/>
                  </p:cNvSpPr>
                  <p:nvPr/>
                </p:nvSpPr>
                <p:spPr bwMode="auto">
                  <a:xfrm flipH="1">
                    <a:off x="4958" y="597"/>
                    <a:ext cx="143"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3759" name="Text Box 63"/>
                  <p:cNvSpPr txBox="1">
                    <a:spLocks noChangeArrowheads="1"/>
                  </p:cNvSpPr>
                  <p:nvPr/>
                </p:nvSpPr>
                <p:spPr bwMode="auto">
                  <a:xfrm>
                    <a:off x="4491" y="450"/>
                    <a:ext cx="168"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&amp;</a:t>
                    </a:r>
                  </a:p>
                </p:txBody>
              </p:sp>
              <p:sp>
                <p:nvSpPr>
                  <p:cNvPr id="413760" name="Rectangle 64"/>
                  <p:cNvSpPr>
                    <a:spLocks noChangeArrowheads="1"/>
                  </p:cNvSpPr>
                  <p:nvPr/>
                </p:nvSpPr>
                <p:spPr bwMode="auto">
                  <a:xfrm>
                    <a:off x="4426" y="416"/>
                    <a:ext cx="280" cy="6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nvGrpSpPr>
                <p:cNvPr id="413761" name="Group 65"/>
                <p:cNvGrpSpPr>
                  <a:grpSpLocks/>
                </p:cNvGrpSpPr>
                <p:nvPr/>
              </p:nvGrpSpPr>
              <p:grpSpPr bwMode="auto">
                <a:xfrm>
                  <a:off x="806" y="2578"/>
                  <a:ext cx="1592" cy="510"/>
                  <a:chOff x="2141" y="380"/>
                  <a:chExt cx="1592" cy="510"/>
                </a:xfrm>
              </p:grpSpPr>
              <p:sp>
                <p:nvSpPr>
                  <p:cNvPr id="413762" name="Text Box 66"/>
                  <p:cNvSpPr txBox="1">
                    <a:spLocks noChangeArrowheads="1"/>
                  </p:cNvSpPr>
                  <p:nvPr/>
                </p:nvSpPr>
                <p:spPr bwMode="auto">
                  <a:xfrm>
                    <a:off x="2141" y="380"/>
                    <a:ext cx="212"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3763" name="Text Box 67"/>
                  <p:cNvSpPr txBox="1">
                    <a:spLocks noChangeArrowheads="1"/>
                  </p:cNvSpPr>
                  <p:nvPr/>
                </p:nvSpPr>
                <p:spPr bwMode="auto">
                  <a:xfrm>
                    <a:off x="2150" y="593"/>
                    <a:ext cx="212"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3764" name="Line 68"/>
                  <p:cNvSpPr>
                    <a:spLocks noChangeShapeType="1"/>
                  </p:cNvSpPr>
                  <p:nvPr/>
                </p:nvSpPr>
                <p:spPr bwMode="auto">
                  <a:xfrm>
                    <a:off x="2397" y="496"/>
                    <a:ext cx="38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65" name="Line 69"/>
                  <p:cNvSpPr>
                    <a:spLocks noChangeShapeType="1"/>
                  </p:cNvSpPr>
                  <p:nvPr/>
                </p:nvSpPr>
                <p:spPr bwMode="auto">
                  <a:xfrm>
                    <a:off x="2397" y="687"/>
                    <a:ext cx="38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66" name="Line 70"/>
                  <p:cNvSpPr>
                    <a:spLocks noChangeShapeType="1"/>
                  </p:cNvSpPr>
                  <p:nvPr/>
                </p:nvSpPr>
                <p:spPr bwMode="auto">
                  <a:xfrm>
                    <a:off x="3200" y="581"/>
                    <a:ext cx="33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3767" name="Text Box 71"/>
                  <p:cNvSpPr txBox="1">
                    <a:spLocks noChangeArrowheads="1"/>
                  </p:cNvSpPr>
                  <p:nvPr/>
                </p:nvSpPr>
                <p:spPr bwMode="auto">
                  <a:xfrm>
                    <a:off x="3521" y="505"/>
                    <a:ext cx="212"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3768" name="AutoShape 72"/>
                  <p:cNvSpPr>
                    <a:spLocks noChangeArrowheads="1"/>
                  </p:cNvSpPr>
                  <p:nvPr/>
                </p:nvSpPr>
                <p:spPr bwMode="auto">
                  <a:xfrm>
                    <a:off x="2780" y="391"/>
                    <a:ext cx="420" cy="362"/>
                  </a:xfrm>
                  <a:prstGeom prst="flowChartDelay">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sp>
            <p:nvSpPr>
              <p:cNvPr id="413769" name="Rectangle 73"/>
              <p:cNvSpPr>
                <a:spLocks noChangeArrowheads="1"/>
              </p:cNvSpPr>
              <p:nvPr/>
            </p:nvSpPr>
            <p:spPr bwMode="auto">
              <a:xfrm>
                <a:off x="581" y="2337"/>
                <a:ext cx="4027" cy="836"/>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3770" name="Rectangle 74"/>
            <p:cNvSpPr>
              <a:spLocks noChangeArrowheads="1"/>
            </p:cNvSpPr>
            <p:nvPr/>
          </p:nvSpPr>
          <p:spPr bwMode="auto">
            <a:xfrm>
              <a:off x="581" y="2337"/>
              <a:ext cx="4027" cy="836"/>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3778" name="Rectangle 82"/>
          <p:cNvSpPr>
            <a:spLocks noChangeArrowheads="1"/>
          </p:cNvSpPr>
          <p:nvPr/>
        </p:nvSpPr>
        <p:spPr bwMode="auto">
          <a:xfrm>
            <a:off x="971550" y="496888"/>
            <a:ext cx="2276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CC0066"/>
                </a:solidFill>
                <a:effectLst/>
                <a:uLnTx/>
                <a:uFillTx/>
                <a:latin typeface="Verdana" panose="020B0604030504040204" pitchFamily="34" charset="0"/>
                <a:ea typeface="楷体_GB2312" pitchFamily="49" charset="-122"/>
                <a:cs typeface="+mn-cs"/>
              </a:rPr>
              <a:t>　</a:t>
            </a:r>
            <a:r>
              <a:rPr kumimoji="1" lang="zh-CN" altLang="en-US" sz="2800" b="1" i="0" u="none" strike="noStrike" kern="1200" cap="none" spc="0" normalizeH="0" baseline="0" noProof="0">
                <a:ln>
                  <a:noFill/>
                </a:ln>
                <a:solidFill>
                  <a:srgbClr val="CC0066"/>
                </a:solidFill>
                <a:effectLst/>
                <a:uLnTx/>
                <a:uFillTx/>
                <a:latin typeface="Verdana" panose="020B0604030504040204" pitchFamily="34" charset="0"/>
                <a:ea typeface="楷体_GB2312" pitchFamily="49" charset="-122"/>
                <a:cs typeface="+mn-cs"/>
              </a:rPr>
              <a:t>１．与运算</a:t>
            </a:r>
          </a:p>
        </p:txBody>
      </p:sp>
      <p:sp>
        <p:nvSpPr>
          <p:cNvPr id="73" name="Text Box 48"/>
          <p:cNvSpPr txBox="1">
            <a:spLocks noChangeArrowheads="1"/>
          </p:cNvSpPr>
          <p:nvPr/>
        </p:nvSpPr>
        <p:spPr bwMode="auto">
          <a:xfrm>
            <a:off x="473075" y="5405314"/>
            <a:ext cx="29467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p>
        </p:txBody>
      </p:sp>
      <p:sp>
        <p:nvSpPr>
          <p:cNvPr id="74" name="Text Box 49"/>
          <p:cNvSpPr txBox="1">
            <a:spLocks noChangeArrowheads="1"/>
          </p:cNvSpPr>
          <p:nvPr/>
        </p:nvSpPr>
        <p:spPr bwMode="auto">
          <a:xfrm>
            <a:off x="3011030" y="5425045"/>
            <a:ext cx="56654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l">
              <a:spcBef>
                <a:spcPct val="50000"/>
              </a:spcBef>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L</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&amp;</a:t>
            </a:r>
            <a:r>
              <a:rPr kumimoji="1" lang="zh-CN" altLang="en-US"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Ｂ</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dirty="0">
                <a:solidFill>
                  <a:srgbClr val="000066"/>
                </a:solidFill>
                <a:latin typeface="楷体_GB2312" pitchFamily="49" charset="-122"/>
                <a:ea typeface="楷体_GB2312" pitchFamily="49" charset="-122"/>
              </a:rPr>
              <a:t>(</a:t>
            </a:r>
            <a:r>
              <a:rPr kumimoji="1" lang="zh-CN" altLang="en-US" sz="2400" dirty="0">
                <a:solidFill>
                  <a:srgbClr val="000066"/>
                </a:solidFill>
                <a:latin typeface="楷体_GB2312" pitchFamily="49" charset="-122"/>
                <a:ea typeface="楷体_GB2312" pitchFamily="49" charset="-122"/>
              </a:rPr>
              <a:t>行为描述和数据流描述）</a:t>
            </a:r>
            <a:endParaRPr kumimoji="1" lang="en-US" altLang="zh-CN" sz="2400" dirty="0">
              <a:solidFill>
                <a:srgbClr val="000066"/>
              </a:solidFill>
              <a:latin typeface="楷体_GB2312" pitchFamily="49" charset="-122"/>
              <a:ea typeface="楷体_GB2312" pitchFamily="49" charset="-122"/>
            </a:endParaRPr>
          </a:p>
          <a:p>
            <a:pPr lvl="0" algn="l">
              <a:spcBef>
                <a:spcPct val="50000"/>
              </a:spcBef>
              <a:defRPr/>
            </a:pPr>
            <a:r>
              <a:rPr kumimoji="1" lang="en-US" altLang="zh-CN" sz="2400" dirty="0">
                <a:solidFill>
                  <a:srgbClr val="000066"/>
                </a:solidFill>
                <a:latin typeface="楷体_GB2312" pitchFamily="49" charset="-122"/>
                <a:ea typeface="楷体_GB2312" pitchFamily="49" charset="-122"/>
              </a:rPr>
              <a:t>and </a:t>
            </a:r>
            <a:r>
              <a:rPr kumimoji="1" lang="en-US" altLang="zh-CN" sz="2400" dirty="0" err="1">
                <a:solidFill>
                  <a:srgbClr val="000066"/>
                </a:solidFill>
                <a:latin typeface="楷体_GB2312" pitchFamily="49" charset="-122"/>
                <a:ea typeface="楷体_GB2312" pitchFamily="49" charset="-122"/>
              </a:rPr>
              <a:t>objectname</a:t>
            </a:r>
            <a:r>
              <a:rPr kumimoji="1" lang="en-US" altLang="zh-CN" sz="2400" dirty="0">
                <a:solidFill>
                  <a:srgbClr val="000066"/>
                </a:solidFill>
                <a:latin typeface="楷体_GB2312" pitchFamily="49" charset="-122"/>
                <a:ea typeface="楷体_GB2312" pitchFamily="49" charset="-122"/>
              </a:rPr>
              <a:t>(L,A,B);(</a:t>
            </a:r>
            <a:r>
              <a:rPr kumimoji="1" lang="zh-CN" altLang="en-US" sz="2400" dirty="0">
                <a:solidFill>
                  <a:srgbClr val="000066"/>
                </a:solidFill>
                <a:latin typeface="楷体_GB2312" pitchFamily="49" charset="-122"/>
                <a:ea typeface="楷体_GB2312" pitchFamily="49" charset="-122"/>
              </a:rPr>
              <a:t>结构化描述）</a:t>
            </a:r>
            <a:r>
              <a:rPr kumimoji="1" lang="zh-CN" altLang="en-US" sz="2400" i="1" dirty="0">
                <a:solidFill>
                  <a:srgbClr val="000066"/>
                </a:solidFill>
                <a:latin typeface="楷体_GB2312" pitchFamily="49" charset="-122"/>
                <a:ea typeface="楷体_GB2312" pitchFamily="49" charset="-122"/>
              </a:rPr>
              <a:t> </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endPar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p:spTree>
    <p:custDataLst>
      <p:tags r:id="rId1"/>
    </p:custDataLst>
    <p:extLst>
      <p:ext uri="{BB962C8B-B14F-4D97-AF65-F5344CB8AC3E}">
        <p14:creationId xmlns:p14="http://schemas.microsoft.com/office/powerpoint/2010/main" val="1723757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3700"/>
                                        </p:tgtEl>
                                        <p:attrNameLst>
                                          <p:attrName>style.visibility</p:attrName>
                                        </p:attrNameLst>
                                      </p:cBhvr>
                                      <p:to>
                                        <p:strVal val="visible"/>
                                      </p:to>
                                    </p:set>
                                    <p:animEffect transition="in" filter="wipe(up)">
                                      <p:cBhvr>
                                        <p:cTn id="7" dur="3000"/>
                                        <p:tgtEl>
                                          <p:spTgt spid="4137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3748"/>
                                        </p:tgtEl>
                                        <p:attrNameLst>
                                          <p:attrName>style.visibility</p:attrName>
                                        </p:attrNameLst>
                                      </p:cBhvr>
                                      <p:to>
                                        <p:strVal val="visible"/>
                                      </p:to>
                                    </p:set>
                                    <p:animEffect transition="in" filter="wipe(up)">
                                      <p:cBhvr>
                                        <p:cTn id="12" dur="1000"/>
                                        <p:tgtEl>
                                          <p:spTgt spid="4137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3744"/>
                                        </p:tgtEl>
                                        <p:attrNameLst>
                                          <p:attrName>style.visibility</p:attrName>
                                        </p:attrNameLst>
                                      </p:cBhvr>
                                      <p:to>
                                        <p:strVal val="visible"/>
                                      </p:to>
                                    </p:set>
                                    <p:animEffect transition="in" filter="strips(downRight)">
                                      <p:cBhvr>
                                        <p:cTn id="17" dur="500"/>
                                        <p:tgtEl>
                                          <p:spTgt spid="4137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3745"/>
                                        </p:tgtEl>
                                        <p:attrNameLst>
                                          <p:attrName>style.visibility</p:attrName>
                                        </p:attrNameLst>
                                      </p:cBhvr>
                                      <p:to>
                                        <p:strVal val="visible"/>
                                      </p:to>
                                    </p:set>
                                    <p:animEffect transition="in" filter="strips(downRight)">
                                      <p:cBhvr>
                                        <p:cTn id="22" dur="500"/>
                                        <p:tgtEl>
                                          <p:spTgt spid="41374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strips(downRight)">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strips(downRight)">
                                      <p:cBhvr>
                                        <p:cTn id="3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44" grpId="0"/>
      <p:bldP spid="413745" grpId="0"/>
      <p:bldP spid="73" grpId="0"/>
      <p:bldP spid="7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4724" name="Group 4"/>
          <p:cNvGrpSpPr>
            <a:grpSpLocks/>
          </p:cNvGrpSpPr>
          <p:nvPr/>
        </p:nvGrpSpPr>
        <p:grpSpPr bwMode="auto">
          <a:xfrm>
            <a:off x="4592638" y="3373438"/>
            <a:ext cx="4460875" cy="2574925"/>
            <a:chOff x="3216" y="624"/>
            <a:chExt cx="2160" cy="1392"/>
          </a:xfrm>
        </p:grpSpPr>
        <p:sp>
          <p:nvSpPr>
            <p:cNvPr id="414725" name="Text Box 5"/>
            <p:cNvSpPr txBox="1">
              <a:spLocks noChangeArrowheads="1"/>
            </p:cNvSpPr>
            <p:nvPr/>
          </p:nvSpPr>
          <p:spPr bwMode="auto">
            <a:xfrm>
              <a:off x="3408" y="624"/>
              <a:ext cx="1776" cy="1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电路状态表</a:t>
              </a:r>
            </a:p>
          </p:txBody>
        </p:sp>
        <p:grpSp>
          <p:nvGrpSpPr>
            <p:cNvPr id="414726" name="Group 6"/>
            <p:cNvGrpSpPr>
              <a:grpSpLocks/>
            </p:cNvGrpSpPr>
            <p:nvPr/>
          </p:nvGrpSpPr>
          <p:grpSpPr bwMode="auto">
            <a:xfrm>
              <a:off x="3216" y="912"/>
              <a:ext cx="2160" cy="1104"/>
              <a:chOff x="3216" y="1296"/>
              <a:chExt cx="2160" cy="1104"/>
            </a:xfrm>
          </p:grpSpPr>
          <p:sp>
            <p:nvSpPr>
              <p:cNvPr id="414727" name="Line 7"/>
              <p:cNvSpPr>
                <a:spLocks noChangeShapeType="1"/>
              </p:cNvSpPr>
              <p:nvPr/>
            </p:nvSpPr>
            <p:spPr bwMode="auto">
              <a:xfrm>
                <a:off x="3216" y="12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28" name="Line 8"/>
              <p:cNvSpPr>
                <a:spLocks noChangeShapeType="1"/>
              </p:cNvSpPr>
              <p:nvPr/>
            </p:nvSpPr>
            <p:spPr bwMode="auto">
              <a:xfrm>
                <a:off x="3216" y="153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29" name="Line 9"/>
              <p:cNvSpPr>
                <a:spLocks noChangeShapeType="1"/>
              </p:cNvSpPr>
              <p:nvPr/>
            </p:nvSpPr>
            <p:spPr bwMode="auto">
              <a:xfrm>
                <a:off x="3216" y="240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30" name="Line 10"/>
              <p:cNvSpPr>
                <a:spLocks noChangeShapeType="1"/>
              </p:cNvSpPr>
              <p:nvPr/>
            </p:nvSpPr>
            <p:spPr bwMode="auto">
              <a:xfrm>
                <a:off x="3936"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31" name="Line 11"/>
              <p:cNvSpPr>
                <a:spLocks noChangeShapeType="1"/>
              </p:cNvSpPr>
              <p:nvPr/>
            </p:nvSpPr>
            <p:spPr bwMode="auto">
              <a:xfrm>
                <a:off x="4704"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32" name="Text Box 12"/>
              <p:cNvSpPr txBox="1">
                <a:spLocks noChangeArrowheads="1"/>
              </p:cNvSpPr>
              <p:nvPr/>
            </p:nvSpPr>
            <p:spPr bwMode="auto">
              <a:xfrm>
                <a:off x="3408" y="1344"/>
                <a:ext cx="384"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开关</a:t>
                </a: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1</a:t>
                </a:r>
              </a:p>
            </p:txBody>
          </p:sp>
          <p:sp>
            <p:nvSpPr>
              <p:cNvPr id="414733" name="Text Box 13"/>
              <p:cNvSpPr txBox="1">
                <a:spLocks noChangeArrowheads="1"/>
              </p:cNvSpPr>
              <p:nvPr/>
            </p:nvSpPr>
            <p:spPr bwMode="auto">
              <a:xfrm>
                <a:off x="4128" y="1344"/>
                <a:ext cx="432"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开关</a:t>
                </a: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2</a:t>
                </a:r>
              </a:p>
            </p:txBody>
          </p:sp>
          <p:sp>
            <p:nvSpPr>
              <p:cNvPr id="414734" name="Text Box 14"/>
              <p:cNvSpPr txBox="1">
                <a:spLocks noChangeArrowheads="1"/>
              </p:cNvSpPr>
              <p:nvPr/>
            </p:nvSpPr>
            <p:spPr bwMode="auto">
              <a:xfrm>
                <a:off x="4944" y="1344"/>
                <a:ext cx="192" cy="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p>
            </p:txBody>
          </p:sp>
          <p:sp>
            <p:nvSpPr>
              <p:cNvPr id="414735" name="Text Box 15"/>
              <p:cNvSpPr txBox="1">
                <a:spLocks noChangeArrowheads="1"/>
              </p:cNvSpPr>
              <p:nvPr/>
            </p:nvSpPr>
            <p:spPr bwMode="auto">
              <a:xfrm>
                <a:off x="3472" y="1493"/>
                <a:ext cx="21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36" name="Text Box 16"/>
              <p:cNvSpPr txBox="1">
                <a:spLocks noChangeArrowheads="1"/>
              </p:cNvSpPr>
              <p:nvPr/>
            </p:nvSpPr>
            <p:spPr bwMode="auto">
              <a:xfrm>
                <a:off x="4239" y="1493"/>
                <a:ext cx="21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37" name="Text Box 17"/>
              <p:cNvSpPr txBox="1">
                <a:spLocks noChangeArrowheads="1"/>
              </p:cNvSpPr>
              <p:nvPr/>
            </p:nvSpPr>
            <p:spPr bwMode="auto">
              <a:xfrm>
                <a:off x="4925" y="1493"/>
                <a:ext cx="21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38" name="Text Box 18"/>
              <p:cNvSpPr txBox="1">
                <a:spLocks noChangeArrowheads="1"/>
              </p:cNvSpPr>
              <p:nvPr/>
            </p:nvSpPr>
            <p:spPr bwMode="auto">
              <a:xfrm>
                <a:off x="3472" y="1713"/>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39" name="Text Box 19"/>
              <p:cNvSpPr txBox="1">
                <a:spLocks noChangeArrowheads="1"/>
              </p:cNvSpPr>
              <p:nvPr/>
            </p:nvSpPr>
            <p:spPr bwMode="auto">
              <a:xfrm>
                <a:off x="4239" y="1713"/>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0" name="Text Box 20"/>
              <p:cNvSpPr txBox="1">
                <a:spLocks noChangeArrowheads="1"/>
              </p:cNvSpPr>
              <p:nvPr/>
            </p:nvSpPr>
            <p:spPr bwMode="auto">
              <a:xfrm>
                <a:off x="4912" y="1713"/>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1" name="Text Box 21"/>
              <p:cNvSpPr txBox="1">
                <a:spLocks noChangeArrowheads="1"/>
              </p:cNvSpPr>
              <p:nvPr/>
            </p:nvSpPr>
            <p:spPr bwMode="auto">
              <a:xfrm>
                <a:off x="3472" y="1905"/>
                <a:ext cx="21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2" name="Text Box 22"/>
              <p:cNvSpPr txBox="1">
                <a:spLocks noChangeArrowheads="1"/>
              </p:cNvSpPr>
              <p:nvPr/>
            </p:nvSpPr>
            <p:spPr bwMode="auto">
              <a:xfrm>
                <a:off x="3468" y="2097"/>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3" name="Text Box 23"/>
              <p:cNvSpPr txBox="1">
                <a:spLocks noChangeArrowheads="1"/>
              </p:cNvSpPr>
              <p:nvPr/>
            </p:nvSpPr>
            <p:spPr bwMode="auto">
              <a:xfrm>
                <a:off x="4239" y="1905"/>
                <a:ext cx="21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4" name="Text Box 24"/>
              <p:cNvSpPr txBox="1">
                <a:spLocks noChangeArrowheads="1"/>
              </p:cNvSpPr>
              <p:nvPr/>
            </p:nvSpPr>
            <p:spPr bwMode="auto">
              <a:xfrm>
                <a:off x="4912" y="1905"/>
                <a:ext cx="21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5" name="Text Box 25"/>
              <p:cNvSpPr txBox="1">
                <a:spLocks noChangeArrowheads="1"/>
              </p:cNvSpPr>
              <p:nvPr/>
            </p:nvSpPr>
            <p:spPr bwMode="auto">
              <a:xfrm>
                <a:off x="4239" y="2097"/>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合</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46" name="Text Box 26"/>
              <p:cNvSpPr txBox="1">
                <a:spLocks noChangeArrowheads="1"/>
              </p:cNvSpPr>
              <p:nvPr/>
            </p:nvSpPr>
            <p:spPr bwMode="auto">
              <a:xfrm>
                <a:off x="4912" y="2097"/>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sp>
        <p:nvSpPr>
          <p:cNvPr id="414747" name="Text Box 27"/>
          <p:cNvSpPr txBox="1">
            <a:spLocks noChangeArrowheads="1"/>
          </p:cNvSpPr>
          <p:nvPr/>
        </p:nvSpPr>
        <p:spPr bwMode="auto">
          <a:xfrm>
            <a:off x="539750" y="476250"/>
            <a:ext cx="3514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２、或运算</a:t>
            </a:r>
          </a:p>
        </p:txBody>
      </p:sp>
      <p:sp>
        <p:nvSpPr>
          <p:cNvPr id="414748" name="Text Box 28"/>
          <p:cNvSpPr txBox="1">
            <a:spLocks noChangeArrowheads="1"/>
          </p:cNvSpPr>
          <p:nvPr/>
        </p:nvSpPr>
        <p:spPr bwMode="auto">
          <a:xfrm>
            <a:off x="206375" y="1412875"/>
            <a:ext cx="8686800" cy="113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5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只要在决定某一事件的多种条件中，有一个或多个条件具备时，这一事件就会发生。这种因果关系称为或逻辑关系。</a:t>
            </a:r>
          </a:p>
        </p:txBody>
      </p:sp>
      <p:grpSp>
        <p:nvGrpSpPr>
          <p:cNvPr id="414749" name="Group 29"/>
          <p:cNvGrpSpPr>
            <a:grpSpLocks/>
          </p:cNvGrpSpPr>
          <p:nvPr/>
        </p:nvGrpSpPr>
        <p:grpSpPr bwMode="auto">
          <a:xfrm>
            <a:off x="385763" y="3403600"/>
            <a:ext cx="4176712" cy="2906713"/>
            <a:chOff x="480" y="528"/>
            <a:chExt cx="2112" cy="1440"/>
          </a:xfrm>
        </p:grpSpPr>
        <p:sp>
          <p:nvSpPr>
            <p:cNvPr id="414750" name="Oval 30"/>
            <p:cNvSpPr>
              <a:spLocks noChangeArrowheads="1"/>
            </p:cNvSpPr>
            <p:nvPr/>
          </p:nvSpPr>
          <p:spPr bwMode="auto">
            <a:xfrm>
              <a:off x="726" y="949"/>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1" name="Line 31"/>
            <p:cNvSpPr>
              <a:spLocks noChangeShapeType="1"/>
            </p:cNvSpPr>
            <p:nvPr/>
          </p:nvSpPr>
          <p:spPr bwMode="auto">
            <a:xfrm>
              <a:off x="782" y="981"/>
              <a:ext cx="46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2" name="Oval 32"/>
            <p:cNvSpPr>
              <a:spLocks noChangeArrowheads="1"/>
            </p:cNvSpPr>
            <p:nvPr/>
          </p:nvSpPr>
          <p:spPr bwMode="auto">
            <a:xfrm>
              <a:off x="1426" y="1120"/>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3" name="Oval 33"/>
            <p:cNvSpPr>
              <a:spLocks noChangeArrowheads="1"/>
            </p:cNvSpPr>
            <p:nvPr/>
          </p:nvSpPr>
          <p:spPr bwMode="auto">
            <a:xfrm>
              <a:off x="1440" y="789"/>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4" name="Line 34"/>
            <p:cNvSpPr>
              <a:spLocks noChangeShapeType="1"/>
            </p:cNvSpPr>
            <p:nvPr/>
          </p:nvSpPr>
          <p:spPr bwMode="auto">
            <a:xfrm>
              <a:off x="2256" y="981"/>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5" name="Line 35"/>
            <p:cNvSpPr>
              <a:spLocks noChangeShapeType="1"/>
            </p:cNvSpPr>
            <p:nvPr/>
          </p:nvSpPr>
          <p:spPr bwMode="auto">
            <a:xfrm>
              <a:off x="2256" y="1413"/>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6" name="Line 36"/>
            <p:cNvSpPr>
              <a:spLocks noChangeShapeType="1"/>
            </p:cNvSpPr>
            <p:nvPr/>
          </p:nvSpPr>
          <p:spPr bwMode="auto">
            <a:xfrm flipH="1">
              <a:off x="775" y="1653"/>
              <a:ext cx="14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7" name="Oval 37"/>
            <p:cNvSpPr>
              <a:spLocks noChangeArrowheads="1"/>
            </p:cNvSpPr>
            <p:nvPr/>
          </p:nvSpPr>
          <p:spPr bwMode="auto">
            <a:xfrm>
              <a:off x="726" y="1626"/>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58" name="Text Box 38"/>
            <p:cNvSpPr txBox="1">
              <a:spLocks noChangeArrowheads="1"/>
            </p:cNvSpPr>
            <p:nvPr/>
          </p:nvSpPr>
          <p:spPr bwMode="auto">
            <a:xfrm>
              <a:off x="1488" y="569"/>
              <a:ext cx="116"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1</a:t>
              </a:r>
            </a:p>
          </p:txBody>
        </p:sp>
        <p:sp>
          <p:nvSpPr>
            <p:cNvPr id="414759" name="Text Box 39"/>
            <p:cNvSpPr txBox="1">
              <a:spLocks noChangeArrowheads="1"/>
            </p:cNvSpPr>
            <p:nvPr/>
          </p:nvSpPr>
          <p:spPr bwMode="auto">
            <a:xfrm>
              <a:off x="2356" y="1142"/>
              <a:ext cx="222"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60" name="Text Box 40"/>
            <p:cNvSpPr txBox="1">
              <a:spLocks noChangeArrowheads="1"/>
            </p:cNvSpPr>
            <p:nvPr/>
          </p:nvSpPr>
          <p:spPr bwMode="auto">
            <a:xfrm>
              <a:off x="539" y="1142"/>
              <a:ext cx="351"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电源</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61" name="Text Box 41"/>
            <p:cNvSpPr txBox="1">
              <a:spLocks noChangeArrowheads="1"/>
            </p:cNvSpPr>
            <p:nvPr/>
          </p:nvSpPr>
          <p:spPr bwMode="auto">
            <a:xfrm>
              <a:off x="864" y="1776"/>
              <a:ext cx="1296" cy="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endParaRPr kumimoji="1"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4762" name="Line 42"/>
            <p:cNvSpPr>
              <a:spLocks noChangeShapeType="1"/>
            </p:cNvSpPr>
            <p:nvPr/>
          </p:nvSpPr>
          <p:spPr bwMode="auto">
            <a:xfrm>
              <a:off x="1248" y="816"/>
              <a:ext cx="0" cy="3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3" name="Line 43"/>
            <p:cNvSpPr>
              <a:spLocks noChangeShapeType="1"/>
            </p:cNvSpPr>
            <p:nvPr/>
          </p:nvSpPr>
          <p:spPr bwMode="auto">
            <a:xfrm>
              <a:off x="1248" y="1152"/>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4" name="Line 44"/>
            <p:cNvSpPr>
              <a:spLocks noChangeShapeType="1"/>
            </p:cNvSpPr>
            <p:nvPr/>
          </p:nvSpPr>
          <p:spPr bwMode="auto">
            <a:xfrm>
              <a:off x="1728" y="1152"/>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5" name="Line 45"/>
            <p:cNvSpPr>
              <a:spLocks noChangeShapeType="1"/>
            </p:cNvSpPr>
            <p:nvPr/>
          </p:nvSpPr>
          <p:spPr bwMode="auto">
            <a:xfrm flipV="1">
              <a:off x="1474" y="1015"/>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6" name="Oval 46"/>
            <p:cNvSpPr>
              <a:spLocks noChangeArrowheads="1"/>
            </p:cNvSpPr>
            <p:nvPr/>
          </p:nvSpPr>
          <p:spPr bwMode="auto">
            <a:xfrm>
              <a:off x="1672" y="789"/>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7" name="Line 47"/>
            <p:cNvSpPr>
              <a:spLocks noChangeShapeType="1"/>
            </p:cNvSpPr>
            <p:nvPr/>
          </p:nvSpPr>
          <p:spPr bwMode="auto">
            <a:xfrm>
              <a:off x="1248" y="821"/>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8" name="Line 48"/>
            <p:cNvSpPr>
              <a:spLocks noChangeShapeType="1"/>
            </p:cNvSpPr>
            <p:nvPr/>
          </p:nvSpPr>
          <p:spPr bwMode="auto">
            <a:xfrm>
              <a:off x="1728" y="821"/>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69" name="Line 49"/>
            <p:cNvSpPr>
              <a:spLocks noChangeShapeType="1"/>
            </p:cNvSpPr>
            <p:nvPr/>
          </p:nvSpPr>
          <p:spPr bwMode="auto">
            <a:xfrm flipV="1">
              <a:off x="1488" y="677"/>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70" name="Line 50"/>
            <p:cNvSpPr>
              <a:spLocks noChangeShapeType="1"/>
            </p:cNvSpPr>
            <p:nvPr/>
          </p:nvSpPr>
          <p:spPr bwMode="auto">
            <a:xfrm>
              <a:off x="1920" y="816"/>
              <a:ext cx="0" cy="3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71" name="Line 51"/>
            <p:cNvSpPr>
              <a:spLocks noChangeShapeType="1"/>
            </p:cNvSpPr>
            <p:nvPr/>
          </p:nvSpPr>
          <p:spPr bwMode="auto">
            <a:xfrm>
              <a:off x="1920" y="981"/>
              <a:ext cx="33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72" name="Text Box 52"/>
            <p:cNvSpPr txBox="1">
              <a:spLocks noChangeArrowheads="1"/>
            </p:cNvSpPr>
            <p:nvPr/>
          </p:nvSpPr>
          <p:spPr bwMode="auto">
            <a:xfrm>
              <a:off x="1488" y="885"/>
              <a:ext cx="116"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S</a:t>
              </a:r>
              <a:r>
                <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rPr>
                <a:t>2</a:t>
              </a:r>
            </a:p>
          </p:txBody>
        </p:sp>
        <p:sp>
          <p:nvSpPr>
            <p:cNvPr id="414773" name="Oval 53"/>
            <p:cNvSpPr>
              <a:spLocks noChangeArrowheads="1"/>
            </p:cNvSpPr>
            <p:nvPr/>
          </p:nvSpPr>
          <p:spPr bwMode="auto">
            <a:xfrm>
              <a:off x="1672" y="1118"/>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74" name="AutoShape 54"/>
            <p:cNvSpPr>
              <a:spLocks noChangeArrowheads="1"/>
            </p:cNvSpPr>
            <p:nvPr/>
          </p:nvSpPr>
          <p:spPr bwMode="auto">
            <a:xfrm>
              <a:off x="2160" y="1212"/>
              <a:ext cx="192" cy="192"/>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4775" name="Rectangle 55"/>
            <p:cNvSpPr>
              <a:spLocks noChangeArrowheads="1"/>
            </p:cNvSpPr>
            <p:nvPr/>
          </p:nvSpPr>
          <p:spPr bwMode="auto">
            <a:xfrm>
              <a:off x="480" y="528"/>
              <a:ext cx="2112" cy="1440"/>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4776" name="Rectangle 56"/>
          <p:cNvSpPr>
            <a:spLocks noChangeArrowheads="1"/>
          </p:cNvSpPr>
          <p:nvPr/>
        </p:nvSpPr>
        <p:spPr bwMode="auto">
          <a:xfrm>
            <a:off x="1403350" y="2873375"/>
            <a:ext cx="179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或逻辑举例</a:t>
            </a:r>
          </a:p>
        </p:txBody>
      </p:sp>
    </p:spTree>
    <p:custDataLst>
      <p:tags r:id="rId1"/>
    </p:custDataLst>
    <p:extLst>
      <p:ext uri="{BB962C8B-B14F-4D97-AF65-F5344CB8AC3E}">
        <p14:creationId xmlns:p14="http://schemas.microsoft.com/office/powerpoint/2010/main" val="1732984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4748"/>
                                        </p:tgtEl>
                                        <p:attrNameLst>
                                          <p:attrName>style.visibility</p:attrName>
                                        </p:attrNameLst>
                                      </p:cBhvr>
                                      <p:to>
                                        <p:strVal val="visible"/>
                                      </p:to>
                                    </p:set>
                                    <p:animEffect transition="in" filter="strips(downRight)">
                                      <p:cBhvr>
                                        <p:cTn id="7" dur="2000"/>
                                        <p:tgtEl>
                                          <p:spTgt spid="414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4776"/>
                                        </p:tgtEl>
                                        <p:attrNameLst>
                                          <p:attrName>style.visibility</p:attrName>
                                        </p:attrNameLst>
                                      </p:cBhvr>
                                      <p:to>
                                        <p:strVal val="visible"/>
                                      </p:to>
                                    </p:set>
                                    <p:animEffect transition="in" filter="strips(downRight)">
                                      <p:cBhvr>
                                        <p:cTn id="12" dur="500"/>
                                        <p:tgtEl>
                                          <p:spTgt spid="41477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4749"/>
                                        </p:tgtEl>
                                        <p:attrNameLst>
                                          <p:attrName>style.visibility</p:attrName>
                                        </p:attrNameLst>
                                      </p:cBhvr>
                                      <p:to>
                                        <p:strVal val="visible"/>
                                      </p:to>
                                    </p:set>
                                    <p:animEffect transition="in" filter="wipe(up)">
                                      <p:cBhvr>
                                        <p:cTn id="17" dur="2000"/>
                                        <p:tgtEl>
                                          <p:spTgt spid="4147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14724"/>
                                        </p:tgtEl>
                                        <p:attrNameLst>
                                          <p:attrName>style.visibility</p:attrName>
                                        </p:attrNameLst>
                                      </p:cBhvr>
                                      <p:to>
                                        <p:strVal val="visible"/>
                                      </p:to>
                                    </p:set>
                                    <p:animEffect transition="in" filter="wipe(up)">
                                      <p:cBhvr>
                                        <p:cTn id="22" dur="2000"/>
                                        <p:tgtEl>
                                          <p:spTgt spid="414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48" grpId="0"/>
      <p:bldP spid="41477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5748" name="Group 4"/>
          <p:cNvGrpSpPr>
            <a:grpSpLocks/>
          </p:cNvGrpSpPr>
          <p:nvPr/>
        </p:nvGrpSpPr>
        <p:grpSpPr bwMode="auto">
          <a:xfrm>
            <a:off x="5616575" y="1232756"/>
            <a:ext cx="2762250" cy="2374900"/>
            <a:chOff x="376" y="2592"/>
            <a:chExt cx="1448" cy="1377"/>
          </a:xfrm>
        </p:grpSpPr>
        <p:sp>
          <p:nvSpPr>
            <p:cNvPr id="415749" name="Text Box 5"/>
            <p:cNvSpPr txBox="1">
              <a:spLocks noChangeArrowheads="1"/>
            </p:cNvSpPr>
            <p:nvPr/>
          </p:nvSpPr>
          <p:spPr bwMode="auto">
            <a:xfrm>
              <a:off x="376" y="2592"/>
              <a:ext cx="1440"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0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逻辑真值表</a:t>
              </a:r>
            </a:p>
          </p:txBody>
        </p:sp>
        <p:sp>
          <p:nvSpPr>
            <p:cNvPr id="415750" name="Line 6"/>
            <p:cNvSpPr>
              <a:spLocks noChangeShapeType="1"/>
            </p:cNvSpPr>
            <p:nvPr/>
          </p:nvSpPr>
          <p:spPr bwMode="auto">
            <a:xfrm>
              <a:off x="384" y="281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51" name="Line 7"/>
            <p:cNvSpPr>
              <a:spLocks noChangeShapeType="1"/>
            </p:cNvSpPr>
            <p:nvPr/>
          </p:nvSpPr>
          <p:spPr bwMode="auto">
            <a:xfrm>
              <a:off x="384" y="305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52" name="Line 8"/>
            <p:cNvSpPr>
              <a:spLocks noChangeShapeType="1"/>
            </p:cNvSpPr>
            <p:nvPr/>
          </p:nvSpPr>
          <p:spPr bwMode="auto">
            <a:xfrm>
              <a:off x="432" y="3964"/>
              <a:ext cx="13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53" name="Line 9"/>
            <p:cNvSpPr>
              <a:spLocks noChangeShapeType="1"/>
            </p:cNvSpPr>
            <p:nvPr/>
          </p:nvSpPr>
          <p:spPr bwMode="auto">
            <a:xfrm>
              <a:off x="1095" y="2817"/>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54" name="Text Box 10"/>
            <p:cNvSpPr txBox="1">
              <a:spLocks noChangeArrowheads="1"/>
            </p:cNvSpPr>
            <p:nvPr/>
          </p:nvSpPr>
          <p:spPr bwMode="auto">
            <a:xfrm>
              <a:off x="579"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0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55" name="Text Box 11"/>
            <p:cNvSpPr txBox="1">
              <a:spLocks noChangeArrowheads="1"/>
            </p:cNvSpPr>
            <p:nvPr/>
          </p:nvSpPr>
          <p:spPr bwMode="auto">
            <a:xfrm>
              <a:off x="88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0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56" name="Text Box 12"/>
            <p:cNvSpPr txBox="1">
              <a:spLocks noChangeArrowheads="1"/>
            </p:cNvSpPr>
            <p:nvPr/>
          </p:nvSpPr>
          <p:spPr bwMode="auto">
            <a:xfrm>
              <a:off x="130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0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57" name="Text Box 13"/>
            <p:cNvSpPr txBox="1">
              <a:spLocks noChangeArrowheads="1"/>
            </p:cNvSpPr>
            <p:nvPr/>
          </p:nvSpPr>
          <p:spPr bwMode="auto">
            <a:xfrm>
              <a:off x="579" y="3105"/>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58" name="Text Box 14"/>
            <p:cNvSpPr txBox="1">
              <a:spLocks noChangeArrowheads="1"/>
            </p:cNvSpPr>
            <p:nvPr/>
          </p:nvSpPr>
          <p:spPr bwMode="auto">
            <a:xfrm>
              <a:off x="888" y="3105"/>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59" name="Text Box 15"/>
            <p:cNvSpPr txBox="1">
              <a:spLocks noChangeArrowheads="1"/>
            </p:cNvSpPr>
            <p:nvPr/>
          </p:nvSpPr>
          <p:spPr bwMode="auto">
            <a:xfrm>
              <a:off x="888" y="332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0" name="Text Box 16"/>
            <p:cNvSpPr txBox="1">
              <a:spLocks noChangeArrowheads="1"/>
            </p:cNvSpPr>
            <p:nvPr/>
          </p:nvSpPr>
          <p:spPr bwMode="auto">
            <a:xfrm>
              <a:off x="888" y="3553"/>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1" name="Text Box 17"/>
            <p:cNvSpPr txBox="1">
              <a:spLocks noChangeArrowheads="1"/>
            </p:cNvSpPr>
            <p:nvPr/>
          </p:nvSpPr>
          <p:spPr bwMode="auto">
            <a:xfrm>
              <a:off x="888" y="378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2" name="Text Box 18"/>
            <p:cNvSpPr txBox="1">
              <a:spLocks noChangeArrowheads="1"/>
            </p:cNvSpPr>
            <p:nvPr/>
          </p:nvSpPr>
          <p:spPr bwMode="auto">
            <a:xfrm>
              <a:off x="579" y="3332"/>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3" name="Text Box 19"/>
            <p:cNvSpPr txBox="1">
              <a:spLocks noChangeArrowheads="1"/>
            </p:cNvSpPr>
            <p:nvPr/>
          </p:nvSpPr>
          <p:spPr bwMode="auto">
            <a:xfrm>
              <a:off x="579" y="3559"/>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4" name="Text Box 20"/>
            <p:cNvSpPr txBox="1">
              <a:spLocks noChangeArrowheads="1"/>
            </p:cNvSpPr>
            <p:nvPr/>
          </p:nvSpPr>
          <p:spPr bwMode="auto">
            <a:xfrm>
              <a:off x="580" y="378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5" name="Text Box 21"/>
            <p:cNvSpPr txBox="1">
              <a:spLocks noChangeArrowheads="1"/>
            </p:cNvSpPr>
            <p:nvPr/>
          </p:nvSpPr>
          <p:spPr bwMode="auto">
            <a:xfrm>
              <a:off x="1309" y="3105"/>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6" name="Text Box 22"/>
            <p:cNvSpPr txBox="1">
              <a:spLocks noChangeArrowheads="1"/>
            </p:cNvSpPr>
            <p:nvPr/>
          </p:nvSpPr>
          <p:spPr bwMode="auto">
            <a:xfrm>
              <a:off x="1309" y="332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7" name="Text Box 23"/>
            <p:cNvSpPr txBox="1">
              <a:spLocks noChangeArrowheads="1"/>
            </p:cNvSpPr>
            <p:nvPr/>
          </p:nvSpPr>
          <p:spPr bwMode="auto">
            <a:xfrm>
              <a:off x="1309" y="3553"/>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5768" name="Text Box 24"/>
            <p:cNvSpPr txBox="1">
              <a:spLocks noChangeArrowheads="1"/>
            </p:cNvSpPr>
            <p:nvPr/>
          </p:nvSpPr>
          <p:spPr bwMode="auto">
            <a:xfrm>
              <a:off x="1309" y="3786"/>
              <a:ext cx="12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15769" name="Group 25"/>
          <p:cNvGrpSpPr>
            <a:grpSpLocks/>
          </p:cNvGrpSpPr>
          <p:nvPr/>
        </p:nvGrpSpPr>
        <p:grpSpPr bwMode="auto">
          <a:xfrm>
            <a:off x="604838" y="1232756"/>
            <a:ext cx="3429000" cy="2362200"/>
            <a:chOff x="3168" y="1728"/>
            <a:chExt cx="2160" cy="1488"/>
          </a:xfrm>
        </p:grpSpPr>
        <p:sp>
          <p:nvSpPr>
            <p:cNvPr id="415770" name="Text Box 26"/>
            <p:cNvSpPr txBox="1">
              <a:spLocks noChangeArrowheads="1"/>
            </p:cNvSpPr>
            <p:nvPr/>
          </p:nvSpPr>
          <p:spPr bwMode="auto">
            <a:xfrm>
              <a:off x="3360" y="1728"/>
              <a:ext cx="1776"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r>
                <a:rPr kumimoji="1" lang="zh-CN" altLang="en-US" sz="20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或逻辑举例状态表</a:t>
              </a:r>
            </a:p>
          </p:txBody>
        </p:sp>
        <p:grpSp>
          <p:nvGrpSpPr>
            <p:cNvPr id="415771" name="Group 27"/>
            <p:cNvGrpSpPr>
              <a:grpSpLocks/>
            </p:cNvGrpSpPr>
            <p:nvPr/>
          </p:nvGrpSpPr>
          <p:grpSpPr bwMode="auto">
            <a:xfrm>
              <a:off x="3168" y="2064"/>
              <a:ext cx="2160" cy="1152"/>
              <a:chOff x="3216" y="1296"/>
              <a:chExt cx="2160" cy="1104"/>
            </a:xfrm>
          </p:grpSpPr>
          <p:sp>
            <p:nvSpPr>
              <p:cNvPr id="415772" name="Line 28"/>
              <p:cNvSpPr>
                <a:spLocks noChangeShapeType="1"/>
              </p:cNvSpPr>
              <p:nvPr/>
            </p:nvSpPr>
            <p:spPr bwMode="auto">
              <a:xfrm>
                <a:off x="3216" y="12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73" name="Line 29"/>
              <p:cNvSpPr>
                <a:spLocks noChangeShapeType="1"/>
              </p:cNvSpPr>
              <p:nvPr/>
            </p:nvSpPr>
            <p:spPr bwMode="auto">
              <a:xfrm>
                <a:off x="3216" y="153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74" name="Line 30"/>
              <p:cNvSpPr>
                <a:spLocks noChangeShapeType="1"/>
              </p:cNvSpPr>
              <p:nvPr/>
            </p:nvSpPr>
            <p:spPr bwMode="auto">
              <a:xfrm>
                <a:off x="3216" y="240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75" name="Line 31"/>
              <p:cNvSpPr>
                <a:spLocks noChangeShapeType="1"/>
              </p:cNvSpPr>
              <p:nvPr/>
            </p:nvSpPr>
            <p:spPr bwMode="auto">
              <a:xfrm>
                <a:off x="3936"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76" name="Line 32"/>
              <p:cNvSpPr>
                <a:spLocks noChangeShapeType="1"/>
              </p:cNvSpPr>
              <p:nvPr/>
            </p:nvSpPr>
            <p:spPr bwMode="auto">
              <a:xfrm>
                <a:off x="4704"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777" name="Text Box 33"/>
              <p:cNvSpPr txBox="1">
                <a:spLocks noChangeArrowheads="1"/>
              </p:cNvSpPr>
              <p:nvPr/>
            </p:nvSpPr>
            <p:spPr bwMode="auto">
              <a:xfrm>
                <a:off x="3408" y="1344"/>
                <a:ext cx="384"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开关</a:t>
                </a:r>
                <a:r>
                  <a:rPr kumimoji="1" lang="en-US" altLang="zh-CN"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S</a:t>
                </a:r>
                <a:r>
                  <a:rPr kumimoji="1" lang="en-US" altLang="zh-CN"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rPr>
                  <a:t>1</a:t>
                </a:r>
              </a:p>
            </p:txBody>
          </p:sp>
          <p:sp>
            <p:nvSpPr>
              <p:cNvPr id="415778" name="Text Box 34"/>
              <p:cNvSpPr txBox="1">
                <a:spLocks noChangeArrowheads="1"/>
              </p:cNvSpPr>
              <p:nvPr/>
            </p:nvSpPr>
            <p:spPr bwMode="auto">
              <a:xfrm>
                <a:off x="4128" y="1344"/>
                <a:ext cx="432"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开关</a:t>
                </a:r>
                <a:r>
                  <a:rPr kumimoji="1" lang="en-US" altLang="zh-CN"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S</a:t>
                </a:r>
                <a:r>
                  <a:rPr kumimoji="1" lang="en-US" altLang="zh-CN"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rPr>
                  <a:t>2</a:t>
                </a:r>
              </a:p>
            </p:txBody>
          </p:sp>
          <p:sp>
            <p:nvSpPr>
              <p:cNvPr id="415779" name="Text Box 35"/>
              <p:cNvSpPr txBox="1">
                <a:spLocks noChangeArrowheads="1"/>
              </p:cNvSpPr>
              <p:nvPr/>
            </p:nvSpPr>
            <p:spPr bwMode="auto">
              <a:xfrm>
                <a:off x="4944" y="1344"/>
                <a:ext cx="192" cy="1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灯</a:t>
                </a:r>
              </a:p>
            </p:txBody>
          </p:sp>
          <p:sp>
            <p:nvSpPr>
              <p:cNvPr id="415780" name="Text Box 36"/>
              <p:cNvSpPr txBox="1">
                <a:spLocks noChangeArrowheads="1"/>
              </p:cNvSpPr>
              <p:nvPr/>
            </p:nvSpPr>
            <p:spPr bwMode="auto">
              <a:xfrm>
                <a:off x="3456" y="1536"/>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1" name="Text Box 37"/>
              <p:cNvSpPr txBox="1">
                <a:spLocks noChangeArrowheads="1"/>
              </p:cNvSpPr>
              <p:nvPr/>
            </p:nvSpPr>
            <p:spPr bwMode="auto">
              <a:xfrm>
                <a:off x="4224" y="1536"/>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2" name="Text Box 38"/>
              <p:cNvSpPr txBox="1">
                <a:spLocks noChangeArrowheads="1"/>
              </p:cNvSpPr>
              <p:nvPr/>
            </p:nvSpPr>
            <p:spPr bwMode="auto">
              <a:xfrm>
                <a:off x="4909" y="1536"/>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3" name="Text Box 39"/>
              <p:cNvSpPr txBox="1">
                <a:spLocks noChangeArrowheads="1"/>
              </p:cNvSpPr>
              <p:nvPr/>
            </p:nvSpPr>
            <p:spPr bwMode="auto">
              <a:xfrm>
                <a:off x="3456" y="1756"/>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4" name="Text Box 40"/>
              <p:cNvSpPr txBox="1">
                <a:spLocks noChangeArrowheads="1"/>
              </p:cNvSpPr>
              <p:nvPr/>
            </p:nvSpPr>
            <p:spPr bwMode="auto">
              <a:xfrm>
                <a:off x="4224" y="1756"/>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5" name="Text Box 41"/>
              <p:cNvSpPr txBox="1">
                <a:spLocks noChangeArrowheads="1"/>
              </p:cNvSpPr>
              <p:nvPr/>
            </p:nvSpPr>
            <p:spPr bwMode="auto">
              <a:xfrm>
                <a:off x="4896" y="1756"/>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6" name="Text Box 42"/>
              <p:cNvSpPr txBox="1">
                <a:spLocks noChangeArrowheads="1"/>
              </p:cNvSpPr>
              <p:nvPr/>
            </p:nvSpPr>
            <p:spPr bwMode="auto">
              <a:xfrm>
                <a:off x="3456" y="1948"/>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7" name="Text Box 43"/>
              <p:cNvSpPr txBox="1">
                <a:spLocks noChangeArrowheads="1"/>
              </p:cNvSpPr>
              <p:nvPr/>
            </p:nvSpPr>
            <p:spPr bwMode="auto">
              <a:xfrm>
                <a:off x="3452" y="2140"/>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8" name="Text Box 44"/>
              <p:cNvSpPr txBox="1">
                <a:spLocks noChangeArrowheads="1"/>
              </p:cNvSpPr>
              <p:nvPr/>
            </p:nvSpPr>
            <p:spPr bwMode="auto">
              <a:xfrm>
                <a:off x="4224" y="1948"/>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89" name="Text Box 45"/>
              <p:cNvSpPr txBox="1">
                <a:spLocks noChangeArrowheads="1"/>
              </p:cNvSpPr>
              <p:nvPr/>
            </p:nvSpPr>
            <p:spPr bwMode="auto">
              <a:xfrm>
                <a:off x="4896" y="1948"/>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90" name="Text Box 46"/>
              <p:cNvSpPr txBox="1">
                <a:spLocks noChangeArrowheads="1"/>
              </p:cNvSpPr>
              <p:nvPr/>
            </p:nvSpPr>
            <p:spPr bwMode="auto">
              <a:xfrm>
                <a:off x="4224" y="2140"/>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合</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791" name="Text Box 47"/>
              <p:cNvSpPr txBox="1">
                <a:spLocks noChangeArrowheads="1"/>
              </p:cNvSpPr>
              <p:nvPr/>
            </p:nvSpPr>
            <p:spPr bwMode="auto">
              <a:xfrm>
                <a:off x="4896" y="2140"/>
                <a:ext cx="244"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亮</a:t>
                </a:r>
                <a:endParaRPr kumimoji="1" lang="zh-CN" altLang="en-US" sz="16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grpSp>
      </p:grpSp>
      <p:sp>
        <p:nvSpPr>
          <p:cNvPr id="415792" name="Text Box 48"/>
          <p:cNvSpPr txBox="1">
            <a:spLocks noChangeArrowheads="1"/>
          </p:cNvSpPr>
          <p:nvPr/>
        </p:nvSpPr>
        <p:spPr bwMode="auto">
          <a:xfrm>
            <a:off x="372802" y="5165638"/>
            <a:ext cx="473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逻辑表达式：</a:t>
            </a:r>
          </a:p>
        </p:txBody>
      </p:sp>
      <p:sp>
        <p:nvSpPr>
          <p:cNvPr id="415793" name="Text Box 49"/>
          <p:cNvSpPr txBox="1">
            <a:spLocks noChangeArrowheads="1"/>
          </p:cNvSpPr>
          <p:nvPr/>
        </p:nvSpPr>
        <p:spPr bwMode="auto">
          <a:xfrm>
            <a:off x="4139940" y="5121188"/>
            <a:ext cx="4645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L</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r>
              <a:rPr kumimoji="1" lang="zh-CN" altLang="en-US"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Ｂ</a:t>
            </a:r>
            <a:r>
              <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endPar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p:grpSp>
        <p:nvGrpSpPr>
          <p:cNvPr id="415829" name="Group 85"/>
          <p:cNvGrpSpPr>
            <a:grpSpLocks/>
          </p:cNvGrpSpPr>
          <p:nvPr/>
        </p:nvGrpSpPr>
        <p:grpSpPr bwMode="auto">
          <a:xfrm>
            <a:off x="323850" y="3714860"/>
            <a:ext cx="7200900" cy="1442332"/>
            <a:chOff x="204" y="2432"/>
            <a:chExt cx="4536" cy="1245"/>
          </a:xfrm>
        </p:grpSpPr>
        <p:sp>
          <p:nvSpPr>
            <p:cNvPr id="415804" name="Text Box 60"/>
            <p:cNvSpPr txBox="1">
              <a:spLocks noChangeArrowheads="1"/>
            </p:cNvSpPr>
            <p:nvPr/>
          </p:nvSpPr>
          <p:spPr bwMode="auto">
            <a:xfrm>
              <a:off x="204" y="2432"/>
              <a:ext cx="150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或逻辑符号</a:t>
              </a:r>
              <a:endParaRPr kumimoji="1" lang="zh-CN" altLang="en-US" sz="2400" b="1" i="0" u="none" strike="noStrike" kern="1200" cap="none" spc="0" normalizeH="0" baseline="-25000" noProof="0" dirty="0">
                <a:ln>
                  <a:noFill/>
                </a:ln>
                <a:solidFill>
                  <a:srgbClr val="000066"/>
                </a:solidFill>
                <a:effectLst/>
                <a:uLnTx/>
                <a:uFillTx/>
                <a:latin typeface="楷体_GB2312" pitchFamily="49" charset="-122"/>
                <a:ea typeface="楷体_GB2312" pitchFamily="49" charset="-122"/>
                <a:cs typeface="+mn-cs"/>
              </a:endParaRPr>
            </a:p>
          </p:txBody>
        </p:sp>
        <p:grpSp>
          <p:nvGrpSpPr>
            <p:cNvPr id="415828" name="Group 84"/>
            <p:cNvGrpSpPr>
              <a:grpSpLocks/>
            </p:cNvGrpSpPr>
            <p:nvPr/>
          </p:nvGrpSpPr>
          <p:grpSpPr bwMode="auto">
            <a:xfrm>
              <a:off x="713" y="2704"/>
              <a:ext cx="4027" cy="973"/>
              <a:chOff x="684" y="2715"/>
              <a:chExt cx="4027" cy="973"/>
            </a:xfrm>
          </p:grpSpPr>
          <p:grpSp>
            <p:nvGrpSpPr>
              <p:cNvPr id="415827" name="Group 83"/>
              <p:cNvGrpSpPr>
                <a:grpSpLocks/>
              </p:cNvGrpSpPr>
              <p:nvPr/>
            </p:nvGrpSpPr>
            <p:grpSpPr bwMode="auto">
              <a:xfrm>
                <a:off x="1156" y="2881"/>
                <a:ext cx="3225" cy="680"/>
                <a:chOff x="1156" y="2881"/>
                <a:chExt cx="3225" cy="680"/>
              </a:xfrm>
            </p:grpSpPr>
            <p:grpSp>
              <p:nvGrpSpPr>
                <p:cNvPr id="415807" name="Group 63"/>
                <p:cNvGrpSpPr>
                  <a:grpSpLocks/>
                </p:cNvGrpSpPr>
                <p:nvPr/>
              </p:nvGrpSpPr>
              <p:grpSpPr bwMode="auto">
                <a:xfrm>
                  <a:off x="1156" y="2886"/>
                  <a:ext cx="1256" cy="511"/>
                  <a:chOff x="3402" y="2400"/>
                  <a:chExt cx="881" cy="211"/>
                </a:xfrm>
              </p:grpSpPr>
              <p:sp>
                <p:nvSpPr>
                  <p:cNvPr id="415808" name="Text Box 64"/>
                  <p:cNvSpPr txBox="1">
                    <a:spLocks noChangeArrowheads="1"/>
                  </p:cNvSpPr>
                  <p:nvPr/>
                </p:nvSpPr>
                <p:spPr bwMode="auto">
                  <a:xfrm>
                    <a:off x="3402" y="2400"/>
                    <a:ext cx="121" cy="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809" name="Text Box 65"/>
                  <p:cNvSpPr txBox="1">
                    <a:spLocks noChangeArrowheads="1"/>
                  </p:cNvSpPr>
                  <p:nvPr/>
                </p:nvSpPr>
                <p:spPr bwMode="auto">
                  <a:xfrm>
                    <a:off x="3402" y="2508"/>
                    <a:ext cx="121" cy="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B</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810" name="Line 66"/>
                  <p:cNvSpPr>
                    <a:spLocks noChangeShapeType="1"/>
                  </p:cNvSpPr>
                  <p:nvPr/>
                </p:nvSpPr>
                <p:spPr bwMode="auto">
                  <a:xfrm>
                    <a:off x="3519" y="2476"/>
                    <a:ext cx="21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811" name="Line 67"/>
                  <p:cNvSpPr>
                    <a:spLocks noChangeShapeType="1"/>
                  </p:cNvSpPr>
                  <p:nvPr/>
                </p:nvSpPr>
                <p:spPr bwMode="auto">
                  <a:xfrm>
                    <a:off x="3519" y="2577"/>
                    <a:ext cx="21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812" name="Line 68"/>
                  <p:cNvSpPr>
                    <a:spLocks noChangeShapeType="1"/>
                  </p:cNvSpPr>
                  <p:nvPr/>
                </p:nvSpPr>
                <p:spPr bwMode="auto">
                  <a:xfrm>
                    <a:off x="3978" y="2521"/>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813" name="Text Box 69"/>
                  <p:cNvSpPr txBox="1">
                    <a:spLocks noChangeArrowheads="1"/>
                  </p:cNvSpPr>
                  <p:nvPr/>
                </p:nvSpPr>
                <p:spPr bwMode="auto">
                  <a:xfrm>
                    <a:off x="4162" y="2456"/>
                    <a:ext cx="121" cy="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L</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814" name="Freeform 70"/>
                  <p:cNvSpPr>
                    <a:spLocks/>
                  </p:cNvSpPr>
                  <p:nvPr/>
                </p:nvSpPr>
                <p:spPr bwMode="auto">
                  <a:xfrm>
                    <a:off x="3682" y="2427"/>
                    <a:ext cx="288" cy="184"/>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nvGrpSpPr>
                <p:cNvPr id="415815" name="Group 71"/>
                <p:cNvGrpSpPr>
                  <a:grpSpLocks/>
                </p:cNvGrpSpPr>
                <p:nvPr/>
              </p:nvGrpSpPr>
              <p:grpSpPr bwMode="auto">
                <a:xfrm>
                  <a:off x="3152" y="2881"/>
                  <a:ext cx="1229" cy="680"/>
                  <a:chOff x="3398" y="864"/>
                  <a:chExt cx="882" cy="339"/>
                </a:xfrm>
              </p:grpSpPr>
              <p:sp>
                <p:nvSpPr>
                  <p:cNvPr id="415816" name="Text Box 72"/>
                  <p:cNvSpPr txBox="1">
                    <a:spLocks noChangeArrowheads="1"/>
                  </p:cNvSpPr>
                  <p:nvPr/>
                </p:nvSpPr>
                <p:spPr bwMode="auto">
                  <a:xfrm>
                    <a:off x="3399" y="1058"/>
                    <a:ext cx="121" cy="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B</a:t>
                    </a:r>
                    <a:endParaRPr kumimoji="1" lang="en-US" altLang="zh-CN" sz="2000" b="1" i="1" u="none" strike="noStrike" kern="1200" cap="none" spc="0" normalizeH="0" baseline="-25000" noProof="0" dirty="0">
                      <a:ln>
                        <a:noFill/>
                      </a:ln>
                      <a:solidFill>
                        <a:srgbClr val="000066"/>
                      </a:solidFill>
                      <a:effectLst/>
                      <a:uLnTx/>
                      <a:uFillTx/>
                      <a:latin typeface="楷体_GB2312" pitchFamily="49" charset="-122"/>
                      <a:ea typeface="楷体_GB2312" pitchFamily="49" charset="-122"/>
                      <a:cs typeface="+mn-cs"/>
                    </a:endParaRPr>
                  </a:p>
                </p:txBody>
              </p:sp>
              <p:sp>
                <p:nvSpPr>
                  <p:cNvPr id="415817" name="Line 73"/>
                  <p:cNvSpPr>
                    <a:spLocks noChangeShapeType="1"/>
                  </p:cNvSpPr>
                  <p:nvPr/>
                </p:nvSpPr>
                <p:spPr bwMode="auto">
                  <a:xfrm>
                    <a:off x="3516" y="940"/>
                    <a:ext cx="23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818" name="Line 74"/>
                  <p:cNvSpPr>
                    <a:spLocks noChangeShapeType="1"/>
                  </p:cNvSpPr>
                  <p:nvPr/>
                </p:nvSpPr>
                <p:spPr bwMode="auto">
                  <a:xfrm>
                    <a:off x="3516" y="1127"/>
                    <a:ext cx="23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819" name="Line 75"/>
                  <p:cNvSpPr>
                    <a:spLocks noChangeShapeType="1"/>
                  </p:cNvSpPr>
                  <p:nvPr/>
                </p:nvSpPr>
                <p:spPr bwMode="auto">
                  <a:xfrm>
                    <a:off x="3990" y="1042"/>
                    <a:ext cx="17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5820" name="Text Box 76"/>
                  <p:cNvSpPr txBox="1">
                    <a:spLocks noChangeArrowheads="1"/>
                  </p:cNvSpPr>
                  <p:nvPr/>
                </p:nvSpPr>
                <p:spPr bwMode="auto">
                  <a:xfrm>
                    <a:off x="4159" y="969"/>
                    <a:ext cx="121" cy="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16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L</a:t>
                    </a:r>
                    <a:endParaRPr kumimoji="1" lang="en-US" altLang="zh-CN" sz="16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821" name="Text Box 77"/>
                  <p:cNvSpPr txBox="1">
                    <a:spLocks noChangeArrowheads="1"/>
                  </p:cNvSpPr>
                  <p:nvPr/>
                </p:nvSpPr>
                <p:spPr bwMode="auto">
                  <a:xfrm>
                    <a:off x="3800" y="906"/>
                    <a:ext cx="190" cy="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1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≥1</a:t>
                    </a:r>
                  </a:p>
                </p:txBody>
              </p:sp>
              <p:sp>
                <p:nvSpPr>
                  <p:cNvPr id="415822" name="Text Box 78"/>
                  <p:cNvSpPr txBox="1">
                    <a:spLocks noChangeArrowheads="1"/>
                  </p:cNvSpPr>
                  <p:nvPr/>
                </p:nvSpPr>
                <p:spPr bwMode="auto">
                  <a:xfrm>
                    <a:off x="3398" y="864"/>
                    <a:ext cx="121" cy="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5823" name="Rectangle 79"/>
                  <p:cNvSpPr>
                    <a:spLocks noChangeArrowheads="1"/>
                  </p:cNvSpPr>
                  <p:nvPr/>
                </p:nvSpPr>
                <p:spPr bwMode="auto">
                  <a:xfrm>
                    <a:off x="3750" y="866"/>
                    <a:ext cx="240" cy="33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sp>
            <p:nvSpPr>
              <p:cNvPr id="415824" name="Rectangle 80"/>
              <p:cNvSpPr>
                <a:spLocks noChangeArrowheads="1"/>
              </p:cNvSpPr>
              <p:nvPr/>
            </p:nvSpPr>
            <p:spPr bwMode="auto">
              <a:xfrm>
                <a:off x="684" y="2715"/>
                <a:ext cx="4027" cy="973"/>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sp>
        <p:nvSpPr>
          <p:cNvPr id="415826" name="Rectangle 82"/>
          <p:cNvSpPr>
            <a:spLocks noChangeArrowheads="1"/>
          </p:cNvSpPr>
          <p:nvPr/>
        </p:nvSpPr>
        <p:spPr bwMode="auto">
          <a:xfrm>
            <a:off x="1106488" y="423863"/>
            <a:ext cx="23272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2800" b="1" i="0" u="none" strike="noStrike" kern="1200" cap="none" spc="0" normalizeH="0" baseline="0" noProof="0">
                <a:ln>
                  <a:noFill/>
                </a:ln>
                <a:solidFill>
                  <a:srgbClr val="CC0099"/>
                </a:solidFill>
                <a:effectLst/>
                <a:uLnTx/>
                <a:uFillTx/>
                <a:latin typeface="Times New Roman" panose="02020603050405020304" pitchFamily="18" charset="0"/>
                <a:ea typeface="楷体_GB2312" pitchFamily="49" charset="-122"/>
                <a:cs typeface="+mn-cs"/>
              </a:rPr>
              <a:t>　</a:t>
            </a:r>
            <a:r>
              <a:rPr kumimoji="1" lang="zh-CN" altLang="en-US" sz="28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２、或运算</a:t>
            </a:r>
          </a:p>
        </p:txBody>
      </p:sp>
      <p:sp>
        <p:nvSpPr>
          <p:cNvPr id="72" name="Text Box 48"/>
          <p:cNvSpPr txBox="1">
            <a:spLocks noChangeArrowheads="1"/>
          </p:cNvSpPr>
          <p:nvPr/>
        </p:nvSpPr>
        <p:spPr bwMode="auto">
          <a:xfrm>
            <a:off x="372802" y="5615688"/>
            <a:ext cx="473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p>
        </p:txBody>
      </p:sp>
      <p:sp>
        <p:nvSpPr>
          <p:cNvPr id="73" name="Text Box 49"/>
          <p:cNvSpPr txBox="1">
            <a:spLocks noChangeArrowheads="1"/>
          </p:cNvSpPr>
          <p:nvPr/>
        </p:nvSpPr>
        <p:spPr bwMode="auto">
          <a:xfrm>
            <a:off x="3184806" y="5571238"/>
            <a:ext cx="560016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l">
              <a:spcBef>
                <a:spcPct val="50000"/>
              </a:spcBef>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L</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r>
              <a:rPr kumimoji="1" lang="zh-CN" altLang="en-US"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Ｂ</a:t>
            </a:r>
            <a:r>
              <a:rPr kumimoji="1" lang="zh-CN" altLang="en-US" sz="2400" dirty="0">
                <a:solidFill>
                  <a:srgbClr val="000066"/>
                </a:solidFill>
                <a:latin typeface="楷体_GB2312" pitchFamily="49" charset="-122"/>
                <a:ea typeface="楷体_GB2312" pitchFamily="49" charset="-122"/>
              </a:rPr>
              <a:t>（行为描述和数据流描述）</a:t>
            </a:r>
            <a:endParaRPr kumimoji="1" lang="en-US" altLang="zh-CN" sz="2400" dirty="0">
              <a:solidFill>
                <a:srgbClr val="000066"/>
              </a:solidFill>
              <a:latin typeface="楷体_GB2312" pitchFamily="49" charset="-122"/>
              <a:ea typeface="楷体_GB2312" pitchFamily="49" charset="-122"/>
            </a:endParaRPr>
          </a:p>
          <a:p>
            <a:pPr lvl="0" algn="l">
              <a:spcBef>
                <a:spcPct val="50000"/>
              </a:spcBef>
              <a:defRPr/>
            </a:pPr>
            <a:r>
              <a:rPr kumimoji="1" lang="en-US" altLang="zh-CN" sz="2400" dirty="0">
                <a:solidFill>
                  <a:srgbClr val="000066"/>
                </a:solidFill>
                <a:latin typeface="楷体_GB2312" pitchFamily="49" charset="-122"/>
                <a:ea typeface="楷体_GB2312" pitchFamily="49" charset="-122"/>
              </a:rPr>
              <a:t>or </a:t>
            </a:r>
            <a:r>
              <a:rPr kumimoji="1" lang="en-US" altLang="zh-CN" sz="2400" dirty="0" err="1">
                <a:solidFill>
                  <a:srgbClr val="000066"/>
                </a:solidFill>
                <a:latin typeface="楷体_GB2312" pitchFamily="49" charset="-122"/>
                <a:ea typeface="楷体_GB2312" pitchFamily="49" charset="-122"/>
              </a:rPr>
              <a:t>objectname</a:t>
            </a:r>
            <a:r>
              <a:rPr kumimoji="1" lang="en-US" altLang="zh-CN" sz="2400" dirty="0">
                <a:solidFill>
                  <a:srgbClr val="000066"/>
                </a:solidFill>
                <a:latin typeface="楷体_GB2312" pitchFamily="49" charset="-122"/>
                <a:ea typeface="楷体_GB2312" pitchFamily="49" charset="-122"/>
              </a:rPr>
              <a:t>(L,A,B);(</a:t>
            </a:r>
            <a:r>
              <a:rPr kumimoji="1" lang="zh-CN" altLang="en-US" sz="2400" dirty="0">
                <a:solidFill>
                  <a:srgbClr val="000066"/>
                </a:solidFill>
                <a:latin typeface="楷体_GB2312" pitchFamily="49" charset="-122"/>
                <a:ea typeface="楷体_GB2312" pitchFamily="49" charset="-122"/>
              </a:rPr>
              <a:t>结构化描述）</a:t>
            </a:r>
            <a:r>
              <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endPar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p:spTree>
    <p:custDataLst>
      <p:tags r:id="rId1"/>
    </p:custDataLst>
    <p:extLst>
      <p:ext uri="{BB962C8B-B14F-4D97-AF65-F5344CB8AC3E}">
        <p14:creationId xmlns:p14="http://schemas.microsoft.com/office/powerpoint/2010/main" val="3573678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5748"/>
                                        </p:tgtEl>
                                        <p:attrNameLst>
                                          <p:attrName>style.visibility</p:attrName>
                                        </p:attrNameLst>
                                      </p:cBhvr>
                                      <p:to>
                                        <p:strVal val="visible"/>
                                      </p:to>
                                    </p:set>
                                    <p:animEffect transition="in" filter="wipe(up)">
                                      <p:cBhvr>
                                        <p:cTn id="7" dur="3000"/>
                                        <p:tgtEl>
                                          <p:spTgt spid="415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5829"/>
                                        </p:tgtEl>
                                        <p:attrNameLst>
                                          <p:attrName>style.visibility</p:attrName>
                                        </p:attrNameLst>
                                      </p:cBhvr>
                                      <p:to>
                                        <p:strVal val="visible"/>
                                      </p:to>
                                    </p:set>
                                    <p:animEffect transition="in" filter="wipe(left)">
                                      <p:cBhvr>
                                        <p:cTn id="12" dur="500"/>
                                        <p:tgtEl>
                                          <p:spTgt spid="4158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5792"/>
                                        </p:tgtEl>
                                        <p:attrNameLst>
                                          <p:attrName>style.visibility</p:attrName>
                                        </p:attrNameLst>
                                      </p:cBhvr>
                                      <p:to>
                                        <p:strVal val="visible"/>
                                      </p:to>
                                    </p:set>
                                    <p:animEffect transition="in" filter="strips(downRight)">
                                      <p:cBhvr>
                                        <p:cTn id="17" dur="500"/>
                                        <p:tgtEl>
                                          <p:spTgt spid="4157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5793"/>
                                        </p:tgtEl>
                                        <p:attrNameLst>
                                          <p:attrName>style.visibility</p:attrName>
                                        </p:attrNameLst>
                                      </p:cBhvr>
                                      <p:to>
                                        <p:strVal val="visible"/>
                                      </p:to>
                                    </p:set>
                                    <p:animEffect transition="in" filter="strips(downRight)">
                                      <p:cBhvr>
                                        <p:cTn id="22" dur="500"/>
                                        <p:tgtEl>
                                          <p:spTgt spid="41579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strips(downRight)">
                                      <p:cBhvr>
                                        <p:cTn id="27" dur="500"/>
                                        <p:tgtEl>
                                          <p:spTgt spid="72"/>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strips(downRight)">
                                      <p:cBhvr>
                                        <p:cTn id="3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92" grpId="0"/>
      <p:bldP spid="415793" grpId="0"/>
      <p:bldP spid="72" grpId="0"/>
      <p:bldP spid="7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6772" name="Group 4"/>
          <p:cNvGrpSpPr>
            <a:grpSpLocks/>
          </p:cNvGrpSpPr>
          <p:nvPr/>
        </p:nvGrpSpPr>
        <p:grpSpPr bwMode="auto">
          <a:xfrm>
            <a:off x="5310188" y="3103563"/>
            <a:ext cx="2919412" cy="2701925"/>
            <a:chOff x="3345" y="1862"/>
            <a:chExt cx="1839" cy="1702"/>
          </a:xfrm>
        </p:grpSpPr>
        <p:sp>
          <p:nvSpPr>
            <p:cNvPr id="416773" name="Text Box 5"/>
            <p:cNvSpPr txBox="1">
              <a:spLocks noChangeArrowheads="1"/>
            </p:cNvSpPr>
            <p:nvPr/>
          </p:nvSpPr>
          <p:spPr bwMode="auto">
            <a:xfrm>
              <a:off x="3356" y="1862"/>
              <a:ext cx="176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非逻辑举例状态表</a:t>
              </a:r>
            </a:p>
          </p:txBody>
        </p:sp>
        <p:sp>
          <p:nvSpPr>
            <p:cNvPr id="416774" name="Line 6"/>
            <p:cNvSpPr>
              <a:spLocks noChangeShapeType="1"/>
            </p:cNvSpPr>
            <p:nvPr/>
          </p:nvSpPr>
          <p:spPr bwMode="auto">
            <a:xfrm>
              <a:off x="3345" y="2270"/>
              <a:ext cx="18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6775" name="Line 7"/>
            <p:cNvSpPr>
              <a:spLocks noChangeShapeType="1"/>
            </p:cNvSpPr>
            <p:nvPr/>
          </p:nvSpPr>
          <p:spPr bwMode="auto">
            <a:xfrm>
              <a:off x="3345" y="2729"/>
              <a:ext cx="18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6776" name="Line 8"/>
            <p:cNvSpPr>
              <a:spLocks noChangeShapeType="1"/>
            </p:cNvSpPr>
            <p:nvPr/>
          </p:nvSpPr>
          <p:spPr bwMode="auto">
            <a:xfrm>
              <a:off x="3345" y="3564"/>
              <a:ext cx="18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6777" name="Line 9"/>
            <p:cNvSpPr>
              <a:spLocks noChangeShapeType="1"/>
            </p:cNvSpPr>
            <p:nvPr/>
          </p:nvSpPr>
          <p:spPr bwMode="auto">
            <a:xfrm>
              <a:off x="4244" y="2270"/>
              <a:ext cx="0" cy="129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6778" name="Text Box 10"/>
            <p:cNvSpPr txBox="1">
              <a:spLocks noChangeArrowheads="1"/>
            </p:cNvSpPr>
            <p:nvPr/>
          </p:nvSpPr>
          <p:spPr bwMode="auto">
            <a:xfrm>
              <a:off x="3610" y="2414"/>
              <a:ext cx="32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6779" name="Text Box 11"/>
            <p:cNvSpPr txBox="1">
              <a:spLocks noChangeArrowheads="1"/>
            </p:cNvSpPr>
            <p:nvPr/>
          </p:nvSpPr>
          <p:spPr bwMode="auto">
            <a:xfrm>
              <a:off x="4649" y="2392"/>
              <a:ext cx="164" cy="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p>
          </p:txBody>
        </p:sp>
        <p:sp>
          <p:nvSpPr>
            <p:cNvPr id="416780" name="Text Box 12"/>
            <p:cNvSpPr txBox="1">
              <a:spLocks noChangeArrowheads="1"/>
            </p:cNvSpPr>
            <p:nvPr/>
          </p:nvSpPr>
          <p:spPr bwMode="auto">
            <a:xfrm>
              <a:off x="3407" y="2749"/>
              <a:ext cx="69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不通电</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6781" name="Text Box 13"/>
            <p:cNvSpPr txBox="1">
              <a:spLocks noChangeArrowheads="1"/>
            </p:cNvSpPr>
            <p:nvPr/>
          </p:nvSpPr>
          <p:spPr bwMode="auto">
            <a:xfrm>
              <a:off x="4569" y="2757"/>
              <a:ext cx="3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6782" name="Text Box 14"/>
            <p:cNvSpPr txBox="1">
              <a:spLocks noChangeArrowheads="1"/>
            </p:cNvSpPr>
            <p:nvPr/>
          </p:nvSpPr>
          <p:spPr bwMode="auto">
            <a:xfrm>
              <a:off x="3504" y="3087"/>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通电</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6783" name="Text Box 15"/>
            <p:cNvSpPr txBox="1">
              <a:spLocks noChangeArrowheads="1"/>
            </p:cNvSpPr>
            <p:nvPr/>
          </p:nvSpPr>
          <p:spPr bwMode="auto">
            <a:xfrm>
              <a:off x="4558" y="3087"/>
              <a:ext cx="3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sp>
        <p:nvSpPr>
          <p:cNvPr id="416784" name="Text Box 16"/>
          <p:cNvSpPr txBox="1">
            <a:spLocks noChangeArrowheads="1"/>
          </p:cNvSpPr>
          <p:nvPr/>
        </p:nvSpPr>
        <p:spPr bwMode="auto">
          <a:xfrm>
            <a:off x="377825" y="549275"/>
            <a:ext cx="3406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　</a:t>
            </a:r>
            <a:r>
              <a:rPr kumimoji="1" lang="en-US" altLang="zh-CN" sz="28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3.</a:t>
            </a:r>
            <a:r>
              <a:rPr kumimoji="1" lang="zh-CN" altLang="en-US" sz="28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　非运算</a:t>
            </a:r>
          </a:p>
        </p:txBody>
      </p:sp>
      <p:sp>
        <p:nvSpPr>
          <p:cNvPr id="416785" name="Text Box 17"/>
          <p:cNvSpPr txBox="1">
            <a:spLocks noChangeArrowheads="1"/>
          </p:cNvSpPr>
          <p:nvPr/>
        </p:nvSpPr>
        <p:spPr bwMode="auto">
          <a:xfrm>
            <a:off x="214313" y="1403350"/>
            <a:ext cx="8686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5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事件发生的条件具备时，事件不会发生；事件发生的条件不具备时，事件发生。这种因果关系称为非逻辑关系。</a:t>
            </a:r>
          </a:p>
        </p:txBody>
      </p:sp>
      <p:grpSp>
        <p:nvGrpSpPr>
          <p:cNvPr id="4" name="组合 3"/>
          <p:cNvGrpSpPr/>
          <p:nvPr/>
        </p:nvGrpSpPr>
        <p:grpSpPr>
          <a:xfrm>
            <a:off x="699962" y="3058319"/>
            <a:ext cx="4176712" cy="2906713"/>
            <a:chOff x="925513" y="3334543"/>
            <a:chExt cx="4176712" cy="2906713"/>
          </a:xfrm>
        </p:grpSpPr>
        <p:grpSp>
          <p:nvGrpSpPr>
            <p:cNvPr id="55" name="组合 54"/>
            <p:cNvGrpSpPr/>
            <p:nvPr/>
          </p:nvGrpSpPr>
          <p:grpSpPr>
            <a:xfrm>
              <a:off x="925513" y="3334543"/>
              <a:ext cx="4176712" cy="2906713"/>
              <a:chOff x="3116263" y="1828800"/>
              <a:chExt cx="4176712" cy="2906713"/>
            </a:xfrm>
          </p:grpSpPr>
          <p:sp>
            <p:nvSpPr>
              <p:cNvPr id="56" name="Oval 30"/>
              <p:cNvSpPr>
                <a:spLocks noChangeArrowheads="1"/>
              </p:cNvSpPr>
              <p:nvPr/>
            </p:nvSpPr>
            <p:spPr bwMode="auto">
              <a:xfrm>
                <a:off x="3602755" y="2678610"/>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57" name="Line 31"/>
              <p:cNvSpPr>
                <a:spLocks noChangeShapeType="1"/>
              </p:cNvSpPr>
              <p:nvPr/>
            </p:nvSpPr>
            <p:spPr bwMode="auto">
              <a:xfrm>
                <a:off x="3713501" y="2743203"/>
                <a:ext cx="92156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58" name="Line 34"/>
              <p:cNvSpPr>
                <a:spLocks noChangeShapeType="1"/>
              </p:cNvSpPr>
              <p:nvPr/>
            </p:nvSpPr>
            <p:spPr bwMode="auto">
              <a:xfrm>
                <a:off x="6628498" y="2743203"/>
                <a:ext cx="0" cy="4844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59" name="Line 35"/>
              <p:cNvSpPr>
                <a:spLocks noChangeShapeType="1"/>
              </p:cNvSpPr>
              <p:nvPr/>
            </p:nvSpPr>
            <p:spPr bwMode="auto">
              <a:xfrm>
                <a:off x="6628498" y="3615217"/>
                <a:ext cx="0" cy="4844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60" name="Line 36"/>
              <p:cNvSpPr>
                <a:spLocks noChangeShapeType="1"/>
              </p:cNvSpPr>
              <p:nvPr/>
            </p:nvSpPr>
            <p:spPr bwMode="auto">
              <a:xfrm flipH="1">
                <a:off x="3699658" y="4099670"/>
                <a:ext cx="294268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61" name="Oval 37"/>
              <p:cNvSpPr>
                <a:spLocks noChangeArrowheads="1"/>
              </p:cNvSpPr>
              <p:nvPr/>
            </p:nvSpPr>
            <p:spPr bwMode="auto">
              <a:xfrm>
                <a:off x="3602755" y="4045169"/>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62" name="Text Box 38"/>
              <p:cNvSpPr txBox="1">
                <a:spLocks noChangeArrowheads="1"/>
              </p:cNvSpPr>
              <p:nvPr/>
            </p:nvSpPr>
            <p:spPr bwMode="auto">
              <a:xfrm>
                <a:off x="5042454" y="3200517"/>
                <a:ext cx="229403" cy="304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S</a:t>
                </a:r>
                <a:endParaRPr kumimoji="1" lang="en-US" altLang="zh-CN" sz="20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63" name="Text Box 39"/>
              <p:cNvSpPr txBox="1">
                <a:spLocks noChangeArrowheads="1"/>
              </p:cNvSpPr>
              <p:nvPr/>
            </p:nvSpPr>
            <p:spPr bwMode="auto">
              <a:xfrm>
                <a:off x="6826259" y="3068190"/>
                <a:ext cx="439029" cy="39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64" name="Text Box 40"/>
              <p:cNvSpPr txBox="1">
                <a:spLocks noChangeArrowheads="1"/>
              </p:cNvSpPr>
              <p:nvPr/>
            </p:nvSpPr>
            <p:spPr bwMode="auto">
              <a:xfrm>
                <a:off x="3232942" y="3068190"/>
                <a:ext cx="694141" cy="39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电源</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65" name="Text Box 41"/>
              <p:cNvSpPr txBox="1">
                <a:spLocks noChangeArrowheads="1"/>
              </p:cNvSpPr>
              <p:nvPr/>
            </p:nvSpPr>
            <p:spPr bwMode="auto">
              <a:xfrm>
                <a:off x="3875665" y="4347951"/>
                <a:ext cx="2562982" cy="2745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endParaRPr kumimoji="1" lang="en-GB"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66" name="Line 51"/>
              <p:cNvSpPr>
                <a:spLocks noChangeShapeType="1"/>
              </p:cNvSpPr>
              <p:nvPr/>
            </p:nvSpPr>
            <p:spPr bwMode="auto">
              <a:xfrm>
                <a:off x="4635067" y="2743203"/>
                <a:ext cx="199343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nvGrpSpPr>
              <p:cNvPr id="67" name="组合 66"/>
              <p:cNvGrpSpPr/>
              <p:nvPr/>
            </p:nvGrpSpPr>
            <p:grpSpPr>
              <a:xfrm rot="5400000">
                <a:off x="4844692" y="3272699"/>
                <a:ext cx="1328954" cy="324987"/>
                <a:chOff x="4635067" y="2811834"/>
                <a:chExt cx="1328954" cy="324987"/>
              </a:xfrm>
            </p:grpSpPr>
            <p:sp>
              <p:nvSpPr>
                <p:cNvPr id="70" name="Oval 32"/>
                <p:cNvSpPr>
                  <a:spLocks noChangeArrowheads="1"/>
                </p:cNvSpPr>
                <p:nvPr/>
              </p:nvSpPr>
              <p:spPr bwMode="auto">
                <a:xfrm>
                  <a:off x="4987082" y="3023782"/>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71" name="Line 43"/>
                <p:cNvSpPr>
                  <a:spLocks noChangeShapeType="1"/>
                </p:cNvSpPr>
                <p:nvPr/>
              </p:nvSpPr>
              <p:spPr bwMode="auto">
                <a:xfrm>
                  <a:off x="4635067" y="3088376"/>
                  <a:ext cx="37970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72" name="Line 44"/>
                <p:cNvSpPr>
                  <a:spLocks noChangeShapeType="1"/>
                </p:cNvSpPr>
                <p:nvPr/>
              </p:nvSpPr>
              <p:spPr bwMode="auto">
                <a:xfrm>
                  <a:off x="5584320" y="3088376"/>
                  <a:ext cx="37970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73" name="Line 45"/>
                <p:cNvSpPr>
                  <a:spLocks noChangeShapeType="1"/>
                </p:cNvSpPr>
                <p:nvPr/>
              </p:nvSpPr>
              <p:spPr bwMode="auto">
                <a:xfrm flipV="1">
                  <a:off x="5082007" y="2811834"/>
                  <a:ext cx="379701" cy="22405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74" name="Oval 53"/>
                <p:cNvSpPr>
                  <a:spLocks noChangeArrowheads="1"/>
                </p:cNvSpPr>
                <p:nvPr/>
              </p:nvSpPr>
              <p:spPr bwMode="auto">
                <a:xfrm>
                  <a:off x="5473574" y="3019745"/>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68" name="AutoShape 54"/>
              <p:cNvSpPr>
                <a:spLocks noChangeArrowheads="1"/>
              </p:cNvSpPr>
              <p:nvPr/>
            </p:nvSpPr>
            <p:spPr bwMode="auto">
              <a:xfrm>
                <a:off x="6438648" y="3209489"/>
                <a:ext cx="379701" cy="387562"/>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69" name="Rectangle 55"/>
              <p:cNvSpPr>
                <a:spLocks noChangeArrowheads="1"/>
              </p:cNvSpPr>
              <p:nvPr/>
            </p:nvSpPr>
            <p:spPr bwMode="auto">
              <a:xfrm>
                <a:off x="3116263" y="1828800"/>
                <a:ext cx="4176712" cy="2906713"/>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6824" name="Rectangle 56"/>
            <p:cNvSpPr>
              <a:spLocks noChangeArrowheads="1"/>
            </p:cNvSpPr>
            <p:nvPr/>
          </p:nvSpPr>
          <p:spPr bwMode="auto">
            <a:xfrm>
              <a:off x="2102011" y="3432176"/>
              <a:ext cx="1728787" cy="469900"/>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非逻辑举例</a:t>
              </a:r>
            </a:p>
          </p:txBody>
        </p:sp>
        <p:sp>
          <p:nvSpPr>
            <p:cNvPr id="2" name="矩形 1"/>
            <p:cNvSpPr/>
            <p:nvPr/>
          </p:nvSpPr>
          <p:spPr bwMode="auto">
            <a:xfrm>
              <a:off x="1983534" y="4164793"/>
              <a:ext cx="460783" cy="164307"/>
            </a:xfrm>
            <a:prstGeom prst="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effectLst/>
                <a:latin typeface="Arial Narrow" panose="020B0606020202030204" pitchFamily="34" charset="0"/>
                <a:ea typeface="楷体_GB2312" pitchFamily="49" charset="-122"/>
              </a:endParaRPr>
            </a:p>
          </p:txBody>
        </p:sp>
      </p:grpSp>
    </p:spTree>
    <p:custDataLst>
      <p:tags r:id="rId1"/>
    </p:custDataLst>
    <p:extLst>
      <p:ext uri="{BB962C8B-B14F-4D97-AF65-F5344CB8AC3E}">
        <p14:creationId xmlns:p14="http://schemas.microsoft.com/office/powerpoint/2010/main" val="413107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6785"/>
                                        </p:tgtEl>
                                        <p:attrNameLst>
                                          <p:attrName>style.visibility</p:attrName>
                                        </p:attrNameLst>
                                      </p:cBhvr>
                                      <p:to>
                                        <p:strVal val="visible"/>
                                      </p:to>
                                    </p:set>
                                    <p:animEffect transition="in" filter="strips(downRight)">
                                      <p:cBhvr>
                                        <p:cTn id="7" dur="500"/>
                                        <p:tgtEl>
                                          <p:spTgt spid="4167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16772"/>
                                        </p:tgtEl>
                                        <p:attrNameLst>
                                          <p:attrName>style.visibility</p:attrName>
                                        </p:attrNameLst>
                                      </p:cBhvr>
                                      <p:to>
                                        <p:strVal val="visible"/>
                                      </p:to>
                                    </p:set>
                                    <p:animEffect transition="in" filter="wipe(up)">
                                      <p:cBhvr>
                                        <p:cTn id="17" dur="5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85"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7796" name="Group 4"/>
          <p:cNvGrpSpPr>
            <a:grpSpLocks/>
          </p:cNvGrpSpPr>
          <p:nvPr/>
        </p:nvGrpSpPr>
        <p:grpSpPr bwMode="auto">
          <a:xfrm>
            <a:off x="5000368" y="1307307"/>
            <a:ext cx="2597150" cy="1925637"/>
            <a:chOff x="3492" y="690"/>
            <a:chExt cx="1444" cy="993"/>
          </a:xfrm>
        </p:grpSpPr>
        <p:sp>
          <p:nvSpPr>
            <p:cNvPr id="417797" name="Text Box 5"/>
            <p:cNvSpPr txBox="1">
              <a:spLocks noChangeArrowheads="1"/>
            </p:cNvSpPr>
            <p:nvPr/>
          </p:nvSpPr>
          <p:spPr bwMode="auto">
            <a:xfrm>
              <a:off x="3492" y="690"/>
              <a:ext cx="1440"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18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非逻辑真值表</a:t>
              </a:r>
            </a:p>
          </p:txBody>
        </p:sp>
        <p:grpSp>
          <p:nvGrpSpPr>
            <p:cNvPr id="417798" name="Group 6"/>
            <p:cNvGrpSpPr>
              <a:grpSpLocks/>
            </p:cNvGrpSpPr>
            <p:nvPr/>
          </p:nvGrpSpPr>
          <p:grpSpPr bwMode="auto">
            <a:xfrm>
              <a:off x="3496" y="915"/>
              <a:ext cx="1440" cy="762"/>
              <a:chOff x="4048" y="2817"/>
              <a:chExt cx="1152" cy="762"/>
            </a:xfrm>
          </p:grpSpPr>
          <p:sp>
            <p:nvSpPr>
              <p:cNvPr id="417799" name="Line 7"/>
              <p:cNvSpPr>
                <a:spLocks noChangeShapeType="1"/>
              </p:cNvSpPr>
              <p:nvPr/>
            </p:nvSpPr>
            <p:spPr bwMode="auto">
              <a:xfrm>
                <a:off x="4048" y="2817"/>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00" name="Line 8"/>
              <p:cNvSpPr>
                <a:spLocks noChangeShapeType="1"/>
              </p:cNvSpPr>
              <p:nvPr/>
            </p:nvSpPr>
            <p:spPr bwMode="auto">
              <a:xfrm>
                <a:off x="4048" y="3057"/>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01" name="Line 9"/>
              <p:cNvSpPr>
                <a:spLocks noChangeShapeType="1"/>
              </p:cNvSpPr>
              <p:nvPr/>
            </p:nvSpPr>
            <p:spPr bwMode="auto">
              <a:xfrm>
                <a:off x="4048" y="3579"/>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7802" name="Line 10"/>
            <p:cNvSpPr>
              <a:spLocks noChangeShapeType="1"/>
            </p:cNvSpPr>
            <p:nvPr/>
          </p:nvSpPr>
          <p:spPr bwMode="auto">
            <a:xfrm>
              <a:off x="4211" y="915"/>
              <a:ext cx="0" cy="76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03" name="Text Box 11"/>
            <p:cNvSpPr txBox="1">
              <a:spLocks noChangeArrowheads="1"/>
            </p:cNvSpPr>
            <p:nvPr/>
          </p:nvSpPr>
          <p:spPr bwMode="auto">
            <a:xfrm>
              <a:off x="3842" y="963"/>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7804" name="Text Box 12"/>
            <p:cNvSpPr txBox="1">
              <a:spLocks noChangeArrowheads="1"/>
            </p:cNvSpPr>
            <p:nvPr/>
          </p:nvSpPr>
          <p:spPr bwMode="auto">
            <a:xfrm>
              <a:off x="4424" y="963"/>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7805" name="Text Box 13"/>
            <p:cNvSpPr txBox="1">
              <a:spLocks noChangeArrowheads="1"/>
            </p:cNvSpPr>
            <p:nvPr/>
          </p:nvSpPr>
          <p:spPr bwMode="auto">
            <a:xfrm>
              <a:off x="3842" y="1203"/>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7806" name="Text Box 14"/>
            <p:cNvSpPr txBox="1">
              <a:spLocks noChangeArrowheads="1"/>
            </p:cNvSpPr>
            <p:nvPr/>
          </p:nvSpPr>
          <p:spPr bwMode="auto">
            <a:xfrm>
              <a:off x="3842" y="1444"/>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7807" name="Text Box 15"/>
            <p:cNvSpPr txBox="1">
              <a:spLocks noChangeArrowheads="1"/>
            </p:cNvSpPr>
            <p:nvPr/>
          </p:nvSpPr>
          <p:spPr bwMode="auto">
            <a:xfrm>
              <a:off x="4425" y="1203"/>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7808" name="Text Box 16"/>
            <p:cNvSpPr txBox="1">
              <a:spLocks noChangeArrowheads="1"/>
            </p:cNvSpPr>
            <p:nvPr/>
          </p:nvSpPr>
          <p:spPr bwMode="auto">
            <a:xfrm>
              <a:off x="4425" y="143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sp>
        <p:nvSpPr>
          <p:cNvPr id="417809" name="Text Box 17"/>
          <p:cNvSpPr txBox="1">
            <a:spLocks noChangeArrowheads="1"/>
          </p:cNvSpPr>
          <p:nvPr/>
        </p:nvSpPr>
        <p:spPr bwMode="auto">
          <a:xfrm>
            <a:off x="566480" y="3356768"/>
            <a:ext cx="2393950" cy="328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非逻辑符号</a:t>
            </a:r>
            <a:endParaRPr kumimoji="1" lang="zh-CN" altLang="en-US" sz="2400" b="1" i="0" u="none" strike="noStrike" kern="1200" cap="none" spc="0" normalizeH="0" baseline="-25000" noProof="0" dirty="0">
              <a:ln>
                <a:noFill/>
              </a:ln>
              <a:solidFill>
                <a:srgbClr val="000066"/>
              </a:solidFill>
              <a:effectLst/>
              <a:uLnTx/>
              <a:uFillTx/>
              <a:latin typeface="楷体_GB2312" pitchFamily="49" charset="-122"/>
              <a:ea typeface="楷体_GB2312" pitchFamily="49" charset="-122"/>
              <a:cs typeface="+mn-cs"/>
            </a:endParaRPr>
          </a:p>
        </p:txBody>
      </p:sp>
      <p:sp>
        <p:nvSpPr>
          <p:cNvPr id="417810" name="Text Box 18"/>
          <p:cNvSpPr txBox="1">
            <a:spLocks noChangeArrowheads="1"/>
          </p:cNvSpPr>
          <p:nvPr/>
        </p:nvSpPr>
        <p:spPr bwMode="auto">
          <a:xfrm>
            <a:off x="834768" y="4851966"/>
            <a:ext cx="198842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逻辑表达式：</a:t>
            </a:r>
          </a:p>
        </p:txBody>
      </p:sp>
      <mc:AlternateContent xmlns:mc="http://schemas.openxmlformats.org/markup-compatibility/2006" xmlns:a14="http://schemas.microsoft.com/office/drawing/2010/main">
        <mc:Choice Requires="a14">
          <p:sp>
            <p:nvSpPr>
              <p:cNvPr id="417813" name="Rectangle 21"/>
              <p:cNvSpPr>
                <a:spLocks noChangeArrowheads="1"/>
              </p:cNvSpPr>
              <p:nvPr/>
            </p:nvSpPr>
            <p:spPr bwMode="auto">
              <a:xfrm>
                <a:off x="4374893" y="4863078"/>
                <a:ext cx="1352666" cy="52387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 xmlns:m="http://schemas.openxmlformats.org/officeDocument/2006/math">
                    <m: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𝑳</m:t>
                    </m:r>
                    <m: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cs typeface="+mn-cs"/>
                      </a:rPr>
                      <m:t>=</m:t>
                    </m:r>
                    <m:acc>
                      <m:accPr>
                        <m:chr m:val="̅"/>
                        <m:ctrlP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cs typeface="+mn-cs"/>
                          </a:rPr>
                        </m:ctrlPr>
                      </m:accPr>
                      <m:e>
                        <m: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𝑨</m:t>
                        </m:r>
                      </m:e>
                    </m:acc>
                  </m:oMath>
                </a14:m>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p>
            </p:txBody>
          </p:sp>
        </mc:Choice>
        <mc:Fallback xmlns="">
          <p:sp>
            <p:nvSpPr>
              <p:cNvPr id="417813" name="Rectangle 21"/>
              <p:cNvSpPr>
                <a:spLocks noRot="1" noChangeAspect="1" noMove="1" noResize="1" noEditPoints="1" noAdjustHandles="1" noChangeArrowheads="1" noChangeShapeType="1" noTextEdit="1"/>
              </p:cNvSpPr>
              <p:nvPr/>
            </p:nvSpPr>
            <p:spPr bwMode="auto">
              <a:xfrm>
                <a:off x="4374893" y="4863078"/>
                <a:ext cx="1352666" cy="523875"/>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417815" name="Group 23"/>
          <p:cNvGrpSpPr>
            <a:grpSpLocks/>
          </p:cNvGrpSpPr>
          <p:nvPr/>
        </p:nvGrpSpPr>
        <p:grpSpPr bwMode="auto">
          <a:xfrm>
            <a:off x="623630" y="1372394"/>
            <a:ext cx="3429000" cy="1862138"/>
            <a:chOff x="3168" y="1296"/>
            <a:chExt cx="2160" cy="1200"/>
          </a:xfrm>
        </p:grpSpPr>
        <p:sp>
          <p:nvSpPr>
            <p:cNvPr id="417816" name="Text Box 24"/>
            <p:cNvSpPr txBox="1">
              <a:spLocks noChangeArrowheads="1"/>
            </p:cNvSpPr>
            <p:nvPr/>
          </p:nvSpPr>
          <p:spPr bwMode="auto">
            <a:xfrm>
              <a:off x="3360" y="1296"/>
              <a:ext cx="1776"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非逻辑举例状态表</a:t>
              </a:r>
            </a:p>
          </p:txBody>
        </p:sp>
        <p:sp>
          <p:nvSpPr>
            <p:cNvPr id="417817" name="Line 25"/>
            <p:cNvSpPr>
              <a:spLocks noChangeShapeType="1"/>
            </p:cNvSpPr>
            <p:nvPr/>
          </p:nvSpPr>
          <p:spPr bwMode="auto">
            <a:xfrm>
              <a:off x="3168" y="1584"/>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18" name="Line 26"/>
            <p:cNvSpPr>
              <a:spLocks noChangeShapeType="1"/>
            </p:cNvSpPr>
            <p:nvPr/>
          </p:nvSpPr>
          <p:spPr bwMode="auto">
            <a:xfrm>
              <a:off x="3168" y="1907"/>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19" name="Line 27"/>
            <p:cNvSpPr>
              <a:spLocks noChangeShapeType="1"/>
            </p:cNvSpPr>
            <p:nvPr/>
          </p:nvSpPr>
          <p:spPr bwMode="auto">
            <a:xfrm>
              <a:off x="3168" y="24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20" name="Line 28"/>
            <p:cNvSpPr>
              <a:spLocks noChangeShapeType="1"/>
            </p:cNvSpPr>
            <p:nvPr/>
          </p:nvSpPr>
          <p:spPr bwMode="auto">
            <a:xfrm>
              <a:off x="4224" y="1584"/>
              <a:ext cx="0" cy="9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21" name="Text Box 29"/>
            <p:cNvSpPr txBox="1">
              <a:spLocks noChangeArrowheads="1"/>
            </p:cNvSpPr>
            <p:nvPr/>
          </p:nvSpPr>
          <p:spPr bwMode="auto">
            <a:xfrm>
              <a:off x="3479" y="1685"/>
              <a:ext cx="384" cy="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7822" name="Text Box 30"/>
            <p:cNvSpPr txBox="1">
              <a:spLocks noChangeArrowheads="1"/>
            </p:cNvSpPr>
            <p:nvPr/>
          </p:nvSpPr>
          <p:spPr bwMode="auto">
            <a:xfrm>
              <a:off x="4700" y="1670"/>
              <a:ext cx="192"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灯</a:t>
              </a:r>
            </a:p>
          </p:txBody>
        </p:sp>
        <p:sp>
          <p:nvSpPr>
            <p:cNvPr id="417823" name="Text Box 31"/>
            <p:cNvSpPr txBox="1">
              <a:spLocks noChangeArrowheads="1"/>
            </p:cNvSpPr>
            <p:nvPr/>
          </p:nvSpPr>
          <p:spPr bwMode="auto">
            <a:xfrm>
              <a:off x="3301" y="1903"/>
              <a:ext cx="695"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不通电</a:t>
              </a:r>
              <a:endParaRPr kumimoji="1" lang="zh-CN" altLang="en-US" sz="2400" b="1" i="0" u="none" strike="noStrike" kern="1200" cap="none" spc="0" normalizeH="0" baseline="-25000" noProof="0" dirty="0">
                <a:ln>
                  <a:noFill/>
                </a:ln>
                <a:solidFill>
                  <a:srgbClr val="000066"/>
                </a:solidFill>
                <a:effectLst/>
                <a:uLnTx/>
                <a:uFillTx/>
                <a:latin typeface="楷体_GB2312" pitchFamily="49" charset="-122"/>
                <a:ea typeface="楷体_GB2312" pitchFamily="49" charset="-122"/>
                <a:cs typeface="+mn-cs"/>
              </a:endParaRPr>
            </a:p>
          </p:txBody>
        </p:sp>
        <p:sp>
          <p:nvSpPr>
            <p:cNvPr id="417824" name="Text Box 32"/>
            <p:cNvSpPr txBox="1">
              <a:spLocks noChangeArrowheads="1"/>
            </p:cNvSpPr>
            <p:nvPr/>
          </p:nvSpPr>
          <p:spPr bwMode="auto">
            <a:xfrm>
              <a:off x="4633" y="1903"/>
              <a:ext cx="309"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亮</a:t>
              </a:r>
              <a:endParaRPr kumimoji="1" lang="zh-CN" altLang="en-US" sz="24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7825" name="Text Box 33"/>
            <p:cNvSpPr txBox="1">
              <a:spLocks noChangeArrowheads="1"/>
            </p:cNvSpPr>
            <p:nvPr/>
          </p:nvSpPr>
          <p:spPr bwMode="auto">
            <a:xfrm>
              <a:off x="3398" y="2160"/>
              <a:ext cx="502"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通电</a:t>
              </a:r>
              <a:endParaRPr kumimoji="1" lang="zh-CN" altLang="en-US" sz="24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7826" name="Text Box 34"/>
            <p:cNvSpPr txBox="1">
              <a:spLocks noChangeArrowheads="1"/>
            </p:cNvSpPr>
            <p:nvPr/>
          </p:nvSpPr>
          <p:spPr bwMode="auto">
            <a:xfrm>
              <a:off x="4620" y="2160"/>
              <a:ext cx="309"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灭</a:t>
              </a:r>
              <a:endParaRPr kumimoji="1" lang="zh-CN" altLang="en-US" sz="2400" b="1" i="0"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grpSp>
      <p:grpSp>
        <p:nvGrpSpPr>
          <p:cNvPr id="417849" name="Group 57"/>
          <p:cNvGrpSpPr>
            <a:grpSpLocks/>
          </p:cNvGrpSpPr>
          <p:nvPr/>
        </p:nvGrpSpPr>
        <p:grpSpPr bwMode="auto">
          <a:xfrm>
            <a:off x="928430" y="3775868"/>
            <a:ext cx="6392863" cy="936625"/>
            <a:chOff x="672" y="2716"/>
            <a:chExt cx="4027" cy="836"/>
          </a:xfrm>
        </p:grpSpPr>
        <p:grpSp>
          <p:nvGrpSpPr>
            <p:cNvPr id="417848" name="Group 56"/>
            <p:cNvGrpSpPr>
              <a:grpSpLocks/>
            </p:cNvGrpSpPr>
            <p:nvPr/>
          </p:nvGrpSpPr>
          <p:grpSpPr bwMode="auto">
            <a:xfrm>
              <a:off x="975" y="2840"/>
              <a:ext cx="3443" cy="564"/>
              <a:chOff x="975" y="2840"/>
              <a:chExt cx="3443" cy="564"/>
            </a:xfrm>
          </p:grpSpPr>
          <p:grpSp>
            <p:nvGrpSpPr>
              <p:cNvPr id="417830" name="Group 38"/>
              <p:cNvGrpSpPr>
                <a:grpSpLocks/>
              </p:cNvGrpSpPr>
              <p:nvPr/>
            </p:nvGrpSpPr>
            <p:grpSpPr bwMode="auto">
              <a:xfrm>
                <a:off x="3288" y="2840"/>
                <a:ext cx="1130" cy="564"/>
                <a:chOff x="4440" y="1827"/>
                <a:chExt cx="984" cy="336"/>
              </a:xfrm>
            </p:grpSpPr>
            <p:sp>
              <p:nvSpPr>
                <p:cNvPr id="417831" name="Text Box 39"/>
                <p:cNvSpPr txBox="1">
                  <a:spLocks noChangeArrowheads="1"/>
                </p:cNvSpPr>
                <p:nvPr/>
              </p:nvSpPr>
              <p:spPr bwMode="auto">
                <a:xfrm>
                  <a:off x="4440" y="1931"/>
                  <a:ext cx="121" cy="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7832" name="Line 40"/>
                <p:cNvSpPr>
                  <a:spLocks noChangeShapeType="1"/>
                </p:cNvSpPr>
                <p:nvPr/>
              </p:nvSpPr>
              <p:spPr bwMode="auto">
                <a:xfrm>
                  <a:off x="5109" y="2005"/>
                  <a:ext cx="229"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33" name="Text Box 41"/>
                <p:cNvSpPr txBox="1">
                  <a:spLocks noChangeArrowheads="1"/>
                </p:cNvSpPr>
                <p:nvPr/>
              </p:nvSpPr>
              <p:spPr bwMode="auto">
                <a:xfrm>
                  <a:off x="4842" y="1855"/>
                  <a:ext cx="190" cy="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18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1</a:t>
                  </a:r>
                </a:p>
              </p:txBody>
            </p:sp>
            <p:sp>
              <p:nvSpPr>
                <p:cNvPr id="417834" name="Line 42"/>
                <p:cNvSpPr>
                  <a:spLocks noChangeShapeType="1"/>
                </p:cNvSpPr>
                <p:nvPr/>
              </p:nvSpPr>
              <p:spPr bwMode="auto">
                <a:xfrm>
                  <a:off x="4570" y="2005"/>
                  <a:ext cx="2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35" name="Text Box 43"/>
                <p:cNvSpPr txBox="1">
                  <a:spLocks noChangeArrowheads="1"/>
                </p:cNvSpPr>
                <p:nvPr/>
              </p:nvSpPr>
              <p:spPr bwMode="auto">
                <a:xfrm>
                  <a:off x="5303" y="1932"/>
                  <a:ext cx="121" cy="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L</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7836" name="Rectangle 44"/>
                <p:cNvSpPr>
                  <a:spLocks noChangeArrowheads="1"/>
                </p:cNvSpPr>
                <p:nvPr/>
              </p:nvSpPr>
              <p:spPr bwMode="auto">
                <a:xfrm>
                  <a:off x="4806" y="1827"/>
                  <a:ext cx="240" cy="336"/>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37" name="Oval 45"/>
                <p:cNvSpPr>
                  <a:spLocks noChangeArrowheads="1"/>
                </p:cNvSpPr>
                <p:nvPr/>
              </p:nvSpPr>
              <p:spPr bwMode="auto">
                <a:xfrm>
                  <a:off x="5053" y="1978"/>
                  <a:ext cx="48" cy="4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nvGrpSpPr>
              <p:cNvPr id="417838" name="Group 46"/>
              <p:cNvGrpSpPr>
                <a:grpSpLocks/>
              </p:cNvGrpSpPr>
              <p:nvPr/>
            </p:nvGrpSpPr>
            <p:grpSpPr bwMode="auto">
              <a:xfrm>
                <a:off x="975" y="2976"/>
                <a:ext cx="1532" cy="418"/>
                <a:chOff x="4440" y="3396"/>
                <a:chExt cx="984" cy="189"/>
              </a:xfrm>
            </p:grpSpPr>
            <p:sp>
              <p:nvSpPr>
                <p:cNvPr id="417839" name="Text Box 47"/>
                <p:cNvSpPr txBox="1">
                  <a:spLocks noChangeArrowheads="1"/>
                </p:cNvSpPr>
                <p:nvPr/>
              </p:nvSpPr>
              <p:spPr bwMode="auto">
                <a:xfrm>
                  <a:off x="4440" y="3410"/>
                  <a:ext cx="121" cy="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7840" name="Line 48"/>
                <p:cNvSpPr>
                  <a:spLocks noChangeShapeType="1"/>
                </p:cNvSpPr>
                <p:nvPr/>
              </p:nvSpPr>
              <p:spPr bwMode="auto">
                <a:xfrm>
                  <a:off x="5063" y="3491"/>
                  <a:ext cx="2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41" name="Line 49"/>
                <p:cNvSpPr>
                  <a:spLocks noChangeShapeType="1"/>
                </p:cNvSpPr>
                <p:nvPr/>
              </p:nvSpPr>
              <p:spPr bwMode="auto">
                <a:xfrm>
                  <a:off x="4594" y="3484"/>
                  <a:ext cx="15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42" name="Text Box 50"/>
                <p:cNvSpPr txBox="1">
                  <a:spLocks noChangeArrowheads="1"/>
                </p:cNvSpPr>
                <p:nvPr/>
              </p:nvSpPr>
              <p:spPr bwMode="auto">
                <a:xfrm>
                  <a:off x="5303" y="3411"/>
                  <a:ext cx="121" cy="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L</a:t>
                  </a:r>
                  <a:endParaRPr kumimoji="1" lang="en-US" altLang="zh-CN" sz="2000" b="1" i="1" u="none" strike="noStrike" kern="1200" cap="none" spc="0" normalizeH="0" baseline="-25000" noProof="0">
                    <a:ln>
                      <a:noFill/>
                    </a:ln>
                    <a:solidFill>
                      <a:srgbClr val="000066"/>
                    </a:solidFill>
                    <a:effectLst/>
                    <a:uLnTx/>
                    <a:uFillTx/>
                    <a:latin typeface="楷体_GB2312" pitchFamily="49" charset="-122"/>
                    <a:ea typeface="楷体_GB2312" pitchFamily="49" charset="-122"/>
                    <a:cs typeface="+mn-cs"/>
                  </a:endParaRPr>
                </a:p>
              </p:txBody>
            </p:sp>
            <p:sp>
              <p:nvSpPr>
                <p:cNvPr id="417843" name="AutoShape 51"/>
                <p:cNvSpPr>
                  <a:spLocks noChangeArrowheads="1"/>
                </p:cNvSpPr>
                <p:nvPr/>
              </p:nvSpPr>
              <p:spPr bwMode="auto">
                <a:xfrm rot="5400000">
                  <a:off x="4783" y="3372"/>
                  <a:ext cx="189" cy="237"/>
                </a:xfrm>
                <a:prstGeom prst="triangle">
                  <a:avLst>
                    <a:gd name="adj" fmla="val 50000"/>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7844" name="Oval 52"/>
                <p:cNvSpPr>
                  <a:spLocks noChangeArrowheads="1"/>
                </p:cNvSpPr>
                <p:nvPr/>
              </p:nvSpPr>
              <p:spPr bwMode="auto">
                <a:xfrm>
                  <a:off x="5012" y="3465"/>
                  <a:ext cx="48" cy="4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sp>
          <p:nvSpPr>
            <p:cNvPr id="417845" name="Rectangle 53"/>
            <p:cNvSpPr>
              <a:spLocks noChangeArrowheads="1"/>
            </p:cNvSpPr>
            <p:nvPr/>
          </p:nvSpPr>
          <p:spPr bwMode="auto">
            <a:xfrm>
              <a:off x="672" y="2716"/>
              <a:ext cx="4027" cy="836"/>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7847" name="Text Box 55"/>
          <p:cNvSpPr txBox="1">
            <a:spLocks noChangeArrowheads="1"/>
          </p:cNvSpPr>
          <p:nvPr/>
        </p:nvSpPr>
        <p:spPr bwMode="auto">
          <a:xfrm>
            <a:off x="517525" y="549275"/>
            <a:ext cx="3406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　</a:t>
            </a:r>
            <a:r>
              <a:rPr kumimoji="1" lang="en-US" altLang="zh-CN" sz="28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3.</a:t>
            </a:r>
            <a:r>
              <a:rPr kumimoji="1" lang="zh-CN" altLang="en-US" sz="2800" b="1" i="0" u="none" strike="noStrike" kern="1200" cap="none" spc="0" normalizeH="0" baseline="0" noProof="0">
                <a:ln>
                  <a:noFill/>
                </a:ln>
                <a:solidFill>
                  <a:srgbClr val="CC0066"/>
                </a:solidFill>
                <a:effectLst/>
                <a:uLnTx/>
                <a:uFillTx/>
                <a:latin typeface="Times New Roman" panose="02020603050405020304" pitchFamily="18" charset="0"/>
                <a:ea typeface="楷体_GB2312" pitchFamily="49" charset="-122"/>
                <a:cs typeface="+mn-cs"/>
              </a:rPr>
              <a:t>　非运算</a:t>
            </a:r>
          </a:p>
        </p:txBody>
      </p:sp>
      <p:sp>
        <p:nvSpPr>
          <p:cNvPr id="51" name="Text Box 48"/>
          <p:cNvSpPr txBox="1">
            <a:spLocks noChangeArrowheads="1"/>
          </p:cNvSpPr>
          <p:nvPr/>
        </p:nvSpPr>
        <p:spPr bwMode="auto">
          <a:xfrm>
            <a:off x="849705" y="5602886"/>
            <a:ext cx="21388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p>
        </p:txBody>
      </p:sp>
      <p:sp>
        <p:nvSpPr>
          <p:cNvPr id="52" name="Text Box 49"/>
          <p:cNvSpPr txBox="1">
            <a:spLocks noChangeArrowheads="1"/>
          </p:cNvSpPr>
          <p:nvPr/>
        </p:nvSpPr>
        <p:spPr bwMode="auto">
          <a:xfrm>
            <a:off x="3360480" y="5359750"/>
            <a:ext cx="543185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L</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 ~</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 </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（行为描述和数据流描述）</a:t>
            </a:r>
            <a:endPar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dirty="0">
                <a:solidFill>
                  <a:srgbClr val="000066"/>
                </a:solidFill>
                <a:latin typeface="楷体_GB2312" pitchFamily="49" charset="-122"/>
                <a:ea typeface="楷体_GB2312" pitchFamily="49" charset="-122"/>
              </a:rPr>
              <a:t>not </a:t>
            </a:r>
            <a:r>
              <a:rPr kumimoji="1" lang="en-US" altLang="zh-CN" sz="2400" dirty="0" err="1">
                <a:solidFill>
                  <a:srgbClr val="000066"/>
                </a:solidFill>
                <a:latin typeface="楷体_GB2312" pitchFamily="49" charset="-122"/>
                <a:ea typeface="楷体_GB2312" pitchFamily="49" charset="-122"/>
              </a:rPr>
              <a:t>objectname</a:t>
            </a:r>
            <a:r>
              <a:rPr kumimoji="1" lang="en-US" altLang="zh-CN" sz="2400" dirty="0">
                <a:solidFill>
                  <a:srgbClr val="000066"/>
                </a:solidFill>
                <a:latin typeface="楷体_GB2312" pitchFamily="49" charset="-122"/>
                <a:ea typeface="楷体_GB2312" pitchFamily="49" charset="-122"/>
              </a:rPr>
              <a:t>(L,A);(</a:t>
            </a:r>
            <a:r>
              <a:rPr kumimoji="1" lang="zh-CN" altLang="en-US" sz="2400" dirty="0">
                <a:solidFill>
                  <a:srgbClr val="000066"/>
                </a:solidFill>
                <a:latin typeface="楷体_GB2312" pitchFamily="49" charset="-122"/>
                <a:ea typeface="楷体_GB2312" pitchFamily="49" charset="-122"/>
              </a:rPr>
              <a:t>结构化描述）</a:t>
            </a:r>
            <a:endParaRPr kumimoji="1" lang="zh-CN" altLang="en-US" sz="2400" b="1" i="1"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p:spTree>
    <p:custDataLst>
      <p:tags r:id="rId1"/>
    </p:custDataLst>
    <p:extLst>
      <p:ext uri="{BB962C8B-B14F-4D97-AF65-F5344CB8AC3E}">
        <p14:creationId xmlns:p14="http://schemas.microsoft.com/office/powerpoint/2010/main" val="1504153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7796"/>
                                        </p:tgtEl>
                                        <p:attrNameLst>
                                          <p:attrName>style.visibility</p:attrName>
                                        </p:attrNameLst>
                                      </p:cBhvr>
                                      <p:to>
                                        <p:strVal val="visible"/>
                                      </p:to>
                                    </p:set>
                                    <p:animEffect transition="in" filter="wipe(up)">
                                      <p:cBhvr>
                                        <p:cTn id="7" dur="2000"/>
                                        <p:tgtEl>
                                          <p:spTgt spid="417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7809"/>
                                        </p:tgtEl>
                                        <p:attrNameLst>
                                          <p:attrName>style.visibility</p:attrName>
                                        </p:attrNameLst>
                                      </p:cBhvr>
                                      <p:to>
                                        <p:strVal val="visible"/>
                                      </p:to>
                                    </p:set>
                                    <p:animEffect transition="in" filter="wipe(up)">
                                      <p:cBhvr>
                                        <p:cTn id="12" dur="500"/>
                                        <p:tgtEl>
                                          <p:spTgt spid="4178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7849"/>
                                        </p:tgtEl>
                                        <p:attrNameLst>
                                          <p:attrName>style.visibility</p:attrName>
                                        </p:attrNameLst>
                                      </p:cBhvr>
                                      <p:to>
                                        <p:strVal val="visible"/>
                                      </p:to>
                                    </p:set>
                                    <p:animEffect transition="in" filter="wipe(left)">
                                      <p:cBhvr>
                                        <p:cTn id="17" dur="500"/>
                                        <p:tgtEl>
                                          <p:spTgt spid="4178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7810"/>
                                        </p:tgtEl>
                                        <p:attrNameLst>
                                          <p:attrName>style.visibility</p:attrName>
                                        </p:attrNameLst>
                                      </p:cBhvr>
                                      <p:to>
                                        <p:strVal val="visible"/>
                                      </p:to>
                                    </p:set>
                                    <p:animEffect transition="in" filter="strips(downRight)">
                                      <p:cBhvr>
                                        <p:cTn id="22" dur="500"/>
                                        <p:tgtEl>
                                          <p:spTgt spid="4178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17813"/>
                                        </p:tgtEl>
                                        <p:attrNameLst>
                                          <p:attrName>style.visibility</p:attrName>
                                        </p:attrNameLst>
                                      </p:cBhvr>
                                      <p:to>
                                        <p:strVal val="visible"/>
                                      </p:to>
                                    </p:set>
                                    <p:animEffect transition="in" filter="wipe(down)">
                                      <p:cBhvr>
                                        <p:cTn id="27" dur="500"/>
                                        <p:tgtEl>
                                          <p:spTgt spid="417813"/>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strips(downRight)">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strips(downRight)">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809" grpId="0"/>
      <p:bldP spid="417810" grpId="0"/>
      <p:bldP spid="417813" grpId="0"/>
      <p:bldP spid="51" grpId="0"/>
      <p:bldP spid="5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8820" name="Group 4"/>
          <p:cNvGrpSpPr>
            <a:grpSpLocks/>
          </p:cNvGrpSpPr>
          <p:nvPr/>
        </p:nvGrpSpPr>
        <p:grpSpPr bwMode="auto">
          <a:xfrm>
            <a:off x="855663" y="1685913"/>
            <a:ext cx="3157538" cy="2892425"/>
            <a:chOff x="624" y="2352"/>
            <a:chExt cx="1632" cy="1521"/>
          </a:xfrm>
        </p:grpSpPr>
        <p:sp>
          <p:nvSpPr>
            <p:cNvPr id="418821" name="Text Box 5"/>
            <p:cNvSpPr txBox="1">
              <a:spLocks noChangeArrowheads="1"/>
            </p:cNvSpPr>
            <p:nvPr/>
          </p:nvSpPr>
          <p:spPr bwMode="auto">
            <a:xfrm>
              <a:off x="624" y="2352"/>
              <a:ext cx="1632" cy="3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两输入变量与非</a:t>
              </a:r>
              <a:b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b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逻辑真值表</a:t>
              </a:r>
            </a:p>
          </p:txBody>
        </p:sp>
        <p:grpSp>
          <p:nvGrpSpPr>
            <p:cNvPr id="418822" name="Group 6"/>
            <p:cNvGrpSpPr>
              <a:grpSpLocks/>
            </p:cNvGrpSpPr>
            <p:nvPr/>
          </p:nvGrpSpPr>
          <p:grpSpPr bwMode="auto">
            <a:xfrm>
              <a:off x="624" y="2721"/>
              <a:ext cx="1632" cy="1147"/>
              <a:chOff x="260" y="2721"/>
              <a:chExt cx="2100" cy="1147"/>
            </a:xfrm>
          </p:grpSpPr>
          <p:sp>
            <p:nvSpPr>
              <p:cNvPr id="418823" name="Line 7"/>
              <p:cNvSpPr>
                <a:spLocks noChangeShapeType="1"/>
              </p:cNvSpPr>
              <p:nvPr/>
            </p:nvSpPr>
            <p:spPr bwMode="auto">
              <a:xfrm>
                <a:off x="260" y="272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24" name="Line 8"/>
              <p:cNvSpPr>
                <a:spLocks noChangeShapeType="1"/>
              </p:cNvSpPr>
              <p:nvPr/>
            </p:nvSpPr>
            <p:spPr bwMode="auto">
              <a:xfrm>
                <a:off x="260" y="296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25" name="Line 9"/>
              <p:cNvSpPr>
                <a:spLocks noChangeShapeType="1"/>
              </p:cNvSpPr>
              <p:nvPr/>
            </p:nvSpPr>
            <p:spPr bwMode="auto">
              <a:xfrm>
                <a:off x="260" y="3868"/>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8826" name="Line 10"/>
            <p:cNvSpPr>
              <a:spLocks noChangeShapeType="1"/>
            </p:cNvSpPr>
            <p:nvPr/>
          </p:nvSpPr>
          <p:spPr bwMode="auto">
            <a:xfrm>
              <a:off x="1737" y="2721"/>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27" name="Text Box 11"/>
            <p:cNvSpPr txBox="1">
              <a:spLocks noChangeArrowheads="1"/>
            </p:cNvSpPr>
            <p:nvPr/>
          </p:nvSpPr>
          <p:spPr bwMode="auto">
            <a:xfrm>
              <a:off x="838" y="2769"/>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28" name="Text Box 12"/>
            <p:cNvSpPr txBox="1">
              <a:spLocks noChangeArrowheads="1"/>
            </p:cNvSpPr>
            <p:nvPr/>
          </p:nvSpPr>
          <p:spPr bwMode="auto">
            <a:xfrm>
              <a:off x="1415" y="2769"/>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29" name="Text Box 13"/>
            <p:cNvSpPr txBox="1">
              <a:spLocks noChangeArrowheads="1"/>
            </p:cNvSpPr>
            <p:nvPr/>
          </p:nvSpPr>
          <p:spPr bwMode="auto">
            <a:xfrm>
              <a:off x="1950" y="2769"/>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0" name="Text Box 14"/>
            <p:cNvSpPr txBox="1">
              <a:spLocks noChangeArrowheads="1"/>
            </p:cNvSpPr>
            <p:nvPr/>
          </p:nvSpPr>
          <p:spPr bwMode="auto">
            <a:xfrm>
              <a:off x="838" y="3009"/>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1" name="Text Box 15"/>
            <p:cNvSpPr txBox="1">
              <a:spLocks noChangeArrowheads="1"/>
            </p:cNvSpPr>
            <p:nvPr/>
          </p:nvSpPr>
          <p:spPr bwMode="auto">
            <a:xfrm>
              <a:off x="1415" y="3009"/>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2" name="Text Box 16"/>
            <p:cNvSpPr txBox="1">
              <a:spLocks noChangeArrowheads="1"/>
            </p:cNvSpPr>
            <p:nvPr/>
          </p:nvSpPr>
          <p:spPr bwMode="auto">
            <a:xfrm>
              <a:off x="1415" y="3230"/>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3" name="Text Box 17"/>
            <p:cNvSpPr txBox="1">
              <a:spLocks noChangeArrowheads="1"/>
            </p:cNvSpPr>
            <p:nvPr/>
          </p:nvSpPr>
          <p:spPr bwMode="auto">
            <a:xfrm>
              <a:off x="1415" y="3457"/>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4" name="Text Box 18"/>
            <p:cNvSpPr txBox="1">
              <a:spLocks noChangeArrowheads="1"/>
            </p:cNvSpPr>
            <p:nvPr/>
          </p:nvSpPr>
          <p:spPr bwMode="auto">
            <a:xfrm>
              <a:off x="1415" y="3690"/>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5" name="Text Box 19"/>
            <p:cNvSpPr txBox="1">
              <a:spLocks noChangeArrowheads="1"/>
            </p:cNvSpPr>
            <p:nvPr/>
          </p:nvSpPr>
          <p:spPr bwMode="auto">
            <a:xfrm>
              <a:off x="838" y="3236"/>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6" name="Text Box 20"/>
            <p:cNvSpPr txBox="1">
              <a:spLocks noChangeArrowheads="1"/>
            </p:cNvSpPr>
            <p:nvPr/>
          </p:nvSpPr>
          <p:spPr bwMode="auto">
            <a:xfrm>
              <a:off x="838" y="3463"/>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7" name="Text Box 21"/>
            <p:cNvSpPr txBox="1">
              <a:spLocks noChangeArrowheads="1"/>
            </p:cNvSpPr>
            <p:nvPr/>
          </p:nvSpPr>
          <p:spPr bwMode="auto">
            <a:xfrm>
              <a:off x="839" y="3690"/>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8" name="Text Box 22"/>
            <p:cNvSpPr txBox="1">
              <a:spLocks noChangeArrowheads="1"/>
            </p:cNvSpPr>
            <p:nvPr/>
          </p:nvSpPr>
          <p:spPr bwMode="auto">
            <a:xfrm>
              <a:off x="1951" y="3009"/>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39" name="Text Box 23"/>
            <p:cNvSpPr txBox="1">
              <a:spLocks noChangeArrowheads="1"/>
            </p:cNvSpPr>
            <p:nvPr/>
          </p:nvSpPr>
          <p:spPr bwMode="auto">
            <a:xfrm>
              <a:off x="1951" y="3230"/>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40" name="Text Box 24"/>
            <p:cNvSpPr txBox="1">
              <a:spLocks noChangeArrowheads="1"/>
            </p:cNvSpPr>
            <p:nvPr/>
          </p:nvSpPr>
          <p:spPr bwMode="auto">
            <a:xfrm>
              <a:off x="1951" y="3457"/>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41" name="Text Box 25"/>
            <p:cNvSpPr txBox="1">
              <a:spLocks noChangeArrowheads="1"/>
            </p:cNvSpPr>
            <p:nvPr/>
          </p:nvSpPr>
          <p:spPr bwMode="auto">
            <a:xfrm>
              <a:off x="1951" y="3690"/>
              <a:ext cx="12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18871" name="Group 55"/>
          <p:cNvGrpSpPr>
            <a:grpSpLocks/>
          </p:cNvGrpSpPr>
          <p:nvPr/>
        </p:nvGrpSpPr>
        <p:grpSpPr bwMode="auto">
          <a:xfrm>
            <a:off x="5119536" y="1154100"/>
            <a:ext cx="3184525" cy="3424238"/>
            <a:chOff x="3355" y="1092"/>
            <a:chExt cx="2006" cy="2157"/>
          </a:xfrm>
        </p:grpSpPr>
        <p:sp>
          <p:nvSpPr>
            <p:cNvPr id="418843" name="Text Box 27"/>
            <p:cNvSpPr txBox="1">
              <a:spLocks noChangeArrowheads="1"/>
            </p:cNvSpPr>
            <p:nvPr/>
          </p:nvSpPr>
          <p:spPr bwMode="auto">
            <a:xfrm>
              <a:off x="3783" y="2464"/>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44" name="Text Box 28"/>
            <p:cNvSpPr txBox="1">
              <a:spLocks noChangeArrowheads="1"/>
            </p:cNvSpPr>
            <p:nvPr/>
          </p:nvSpPr>
          <p:spPr bwMode="auto">
            <a:xfrm>
              <a:off x="3774" y="2802"/>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45" name="Text Box 29"/>
            <p:cNvSpPr txBox="1">
              <a:spLocks noChangeArrowheads="1"/>
            </p:cNvSpPr>
            <p:nvPr/>
          </p:nvSpPr>
          <p:spPr bwMode="auto">
            <a:xfrm>
              <a:off x="4950" y="2696"/>
              <a:ext cx="11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46" name="Text Box 30"/>
            <p:cNvSpPr txBox="1">
              <a:spLocks noChangeArrowheads="1"/>
            </p:cNvSpPr>
            <p:nvPr/>
          </p:nvSpPr>
          <p:spPr bwMode="auto">
            <a:xfrm>
              <a:off x="3858" y="1658"/>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47" name="Text Box 31"/>
            <p:cNvSpPr txBox="1">
              <a:spLocks noChangeArrowheads="1"/>
            </p:cNvSpPr>
            <p:nvPr/>
          </p:nvSpPr>
          <p:spPr bwMode="auto">
            <a:xfrm>
              <a:off x="3839" y="1953"/>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nvGrpSpPr>
            <p:cNvPr id="418848" name="Group 32"/>
            <p:cNvGrpSpPr>
              <a:grpSpLocks/>
            </p:cNvGrpSpPr>
            <p:nvPr/>
          </p:nvGrpSpPr>
          <p:grpSpPr bwMode="auto">
            <a:xfrm>
              <a:off x="4059" y="2478"/>
              <a:ext cx="786" cy="523"/>
              <a:chOff x="4051" y="1098"/>
              <a:chExt cx="575" cy="322"/>
            </a:xfrm>
          </p:grpSpPr>
          <p:sp>
            <p:nvSpPr>
              <p:cNvPr id="418849" name="Oval 33"/>
              <p:cNvSpPr>
                <a:spLocks noChangeArrowheads="1"/>
              </p:cNvSpPr>
              <p:nvPr/>
            </p:nvSpPr>
            <p:spPr bwMode="auto">
              <a:xfrm>
                <a:off x="4407" y="1229"/>
                <a:ext cx="48" cy="4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0" name="Line 34"/>
              <p:cNvSpPr>
                <a:spLocks noChangeShapeType="1"/>
              </p:cNvSpPr>
              <p:nvPr/>
            </p:nvSpPr>
            <p:spPr bwMode="auto">
              <a:xfrm>
                <a:off x="4454" y="1256"/>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1" name="Text Box 35"/>
              <p:cNvSpPr txBox="1">
                <a:spLocks noChangeArrowheads="1"/>
              </p:cNvSpPr>
              <p:nvPr/>
            </p:nvSpPr>
            <p:spPr bwMode="auto">
              <a:xfrm>
                <a:off x="4269" y="1131"/>
                <a:ext cx="117" cy="1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&amp;</a:t>
                </a:r>
              </a:p>
            </p:txBody>
          </p:sp>
          <p:sp>
            <p:nvSpPr>
              <p:cNvPr id="418852" name="Line 36"/>
              <p:cNvSpPr>
                <a:spLocks noChangeShapeType="1"/>
              </p:cNvSpPr>
              <p:nvPr/>
            </p:nvSpPr>
            <p:spPr bwMode="auto">
              <a:xfrm>
                <a:off x="4051" y="1160"/>
                <a:ext cx="16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3" name="Line 37"/>
              <p:cNvSpPr>
                <a:spLocks noChangeShapeType="1"/>
              </p:cNvSpPr>
              <p:nvPr/>
            </p:nvSpPr>
            <p:spPr bwMode="auto">
              <a:xfrm>
                <a:off x="4051" y="1345"/>
                <a:ext cx="16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4" name="Rectangle 38"/>
              <p:cNvSpPr>
                <a:spLocks noChangeArrowheads="1"/>
              </p:cNvSpPr>
              <p:nvPr/>
            </p:nvSpPr>
            <p:spPr bwMode="auto">
              <a:xfrm>
                <a:off x="4214" y="1098"/>
                <a:ext cx="195" cy="32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nvGrpSpPr>
            <p:cNvPr id="418855" name="Group 39"/>
            <p:cNvGrpSpPr>
              <a:grpSpLocks/>
            </p:cNvGrpSpPr>
            <p:nvPr/>
          </p:nvGrpSpPr>
          <p:grpSpPr bwMode="auto">
            <a:xfrm>
              <a:off x="4079" y="1738"/>
              <a:ext cx="883" cy="421"/>
              <a:chOff x="4050" y="2116"/>
              <a:chExt cx="582" cy="192"/>
            </a:xfrm>
          </p:grpSpPr>
          <p:sp>
            <p:nvSpPr>
              <p:cNvPr id="418856" name="Line 40"/>
              <p:cNvSpPr>
                <a:spLocks noChangeShapeType="1"/>
              </p:cNvSpPr>
              <p:nvPr/>
            </p:nvSpPr>
            <p:spPr bwMode="auto">
              <a:xfrm>
                <a:off x="4050" y="2151"/>
                <a:ext cx="11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7" name="Line 41"/>
              <p:cNvSpPr>
                <a:spLocks noChangeShapeType="1"/>
              </p:cNvSpPr>
              <p:nvPr/>
            </p:nvSpPr>
            <p:spPr bwMode="auto">
              <a:xfrm>
                <a:off x="4050" y="2273"/>
                <a:ext cx="11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8" name="AutoShape 42"/>
              <p:cNvSpPr>
                <a:spLocks noChangeArrowheads="1"/>
              </p:cNvSpPr>
              <p:nvPr/>
            </p:nvSpPr>
            <p:spPr bwMode="auto">
              <a:xfrm>
                <a:off x="4169" y="2116"/>
                <a:ext cx="240" cy="192"/>
              </a:xfrm>
              <a:prstGeom prst="flowChartDelay">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59" name="Oval 43"/>
              <p:cNvSpPr>
                <a:spLocks noChangeArrowheads="1"/>
              </p:cNvSpPr>
              <p:nvPr/>
            </p:nvSpPr>
            <p:spPr bwMode="auto">
              <a:xfrm>
                <a:off x="4413" y="2192"/>
                <a:ext cx="48" cy="4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8860" name="Line 44"/>
              <p:cNvSpPr>
                <a:spLocks noChangeShapeType="1"/>
              </p:cNvSpPr>
              <p:nvPr/>
            </p:nvSpPr>
            <p:spPr bwMode="auto">
              <a:xfrm>
                <a:off x="4460" y="2219"/>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8861" name="Text Box 45"/>
            <p:cNvSpPr txBox="1">
              <a:spLocks noChangeArrowheads="1"/>
            </p:cNvSpPr>
            <p:nvPr/>
          </p:nvSpPr>
          <p:spPr bwMode="auto">
            <a:xfrm>
              <a:off x="5076" y="1828"/>
              <a:ext cx="11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62" name="Text Box 46"/>
            <p:cNvSpPr txBox="1">
              <a:spLocks noChangeArrowheads="1"/>
            </p:cNvSpPr>
            <p:nvPr/>
          </p:nvSpPr>
          <p:spPr bwMode="auto">
            <a:xfrm>
              <a:off x="3637" y="1092"/>
              <a:ext cx="1343"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与非逻辑符号</a:t>
              </a:r>
              <a:endParaRPr kumimoji="1" lang="zh-CN" altLang="en-US"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8863" name="Rectangle 47"/>
            <p:cNvSpPr>
              <a:spLocks noChangeArrowheads="1"/>
            </p:cNvSpPr>
            <p:nvPr/>
          </p:nvSpPr>
          <p:spPr bwMode="auto">
            <a:xfrm>
              <a:off x="3355" y="1480"/>
              <a:ext cx="2006" cy="1769"/>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8864" name="Rectangle 48"/>
          <p:cNvSpPr>
            <a:spLocks noChangeArrowheads="1"/>
          </p:cNvSpPr>
          <p:nvPr/>
        </p:nvSpPr>
        <p:spPr bwMode="auto">
          <a:xfrm>
            <a:off x="684213" y="549275"/>
            <a:ext cx="370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4.   </a:t>
            </a:r>
            <a:r>
              <a:rPr kumimoji="1" lang="zh-CN" altLang="en-US"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几种常用复合逻辑运算</a:t>
            </a:r>
          </a:p>
        </p:txBody>
      </p:sp>
      <mc:AlternateContent xmlns:mc="http://schemas.openxmlformats.org/markup-compatibility/2006" xmlns:a14="http://schemas.microsoft.com/office/drawing/2010/main">
        <mc:Choice Requires="a14">
          <p:sp>
            <p:nvSpPr>
              <p:cNvPr id="418866" name="Text Box 50"/>
              <p:cNvSpPr txBox="1">
                <a:spLocks noChangeArrowheads="1"/>
              </p:cNvSpPr>
              <p:nvPr/>
            </p:nvSpPr>
            <p:spPr bwMode="auto">
              <a:xfrm>
                <a:off x="1167242" y="4675734"/>
                <a:ext cx="5102679" cy="461665"/>
              </a:xfrm>
              <a:prstGeom prst="rect">
                <a:avLst/>
              </a:prstGeom>
              <a:noFill/>
              <a:ln>
                <a:noFill/>
              </a:ln>
              <a:effectLst/>
              <a:extLst>
                <a:ext uri="{909E8E84-426E-40DD-AFC4-6F175D3DCCD1}">
                  <a14:hiddenFill>
                    <a:solidFill>
                      <a:schemeClr val="accent1"/>
                    </a:solidFill>
                  </a14:hiddenFill>
                </a:ext>
                <a:ext uri="{91240B29-F687-4F45-9708-019B960494DF}">
                  <a14:hiddenLine w="190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与非逻辑表达式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𝑩</m:t>
                        </m:r>
                      </m:e>
                    </m:acc>
                  </m:oMath>
                </a14:m>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endParaRPr>
              </a:p>
            </p:txBody>
          </p:sp>
        </mc:Choice>
        <mc:Fallback xmlns="">
          <p:sp>
            <p:nvSpPr>
              <p:cNvPr id="418866" name="Text Box 50"/>
              <p:cNvSpPr txBox="1">
                <a:spLocks noRot="1" noChangeAspect="1" noMove="1" noResize="1" noEditPoints="1" noAdjustHandles="1" noChangeArrowheads="1" noChangeShapeType="1" noTextEdit="1"/>
              </p:cNvSpPr>
              <p:nvPr/>
            </p:nvSpPr>
            <p:spPr bwMode="auto">
              <a:xfrm>
                <a:off x="1167242" y="4675734"/>
                <a:ext cx="5102679" cy="461665"/>
              </a:xfrm>
              <a:prstGeom prst="rect">
                <a:avLst/>
              </a:prstGeom>
              <a:blipFill>
                <a:blip r:embed="rId3"/>
                <a:stretch>
                  <a:fillRect t="-14474" b="-30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418870" name="Rectangle 54"/>
          <p:cNvSpPr>
            <a:spLocks noChangeArrowheads="1"/>
          </p:cNvSpPr>
          <p:nvPr/>
        </p:nvSpPr>
        <p:spPr bwMode="auto">
          <a:xfrm>
            <a:off x="1330325" y="1122236"/>
            <a:ext cx="198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与非运算</a:t>
            </a:r>
          </a:p>
        </p:txBody>
      </p:sp>
      <mc:AlternateContent xmlns:mc="http://schemas.openxmlformats.org/markup-compatibility/2006" xmlns:a14="http://schemas.microsoft.com/office/drawing/2010/main">
        <mc:Choice Requires="a14">
          <p:sp>
            <p:nvSpPr>
              <p:cNvPr id="2" name="矩形 1"/>
              <p:cNvSpPr/>
              <p:nvPr/>
            </p:nvSpPr>
            <p:spPr>
              <a:xfrm>
                <a:off x="292036" y="5105827"/>
                <a:ext cx="8318303" cy="1015663"/>
              </a:xfrm>
              <a:prstGeom prst="rect">
                <a:avLst/>
              </a:prstGeom>
            </p:spPr>
            <p:txBody>
              <a:bodyPr wrap="non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14:m>
                  <m:oMath xmlns:m="http://schemas.openxmlformats.org/officeDocument/2006/math">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      </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d>
                      <m:dPr>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ctrlPr>
                      </m:d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&amp;</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e>
                    </m:d>
                  </m:oMath>
                </a14:m>
                <a:r>
                  <a:rPr kumimoji="1" lang="en-US" altLang="zh-CN" sz="2400" dirty="0">
                    <a:solidFill>
                      <a:srgbClr val="000066"/>
                    </a:solidFill>
                    <a:latin typeface="楷体_GB2312" pitchFamily="49" charset="-122"/>
                    <a:ea typeface="楷体_GB2312" pitchFamily="49" charset="-122"/>
                  </a:rPr>
                  <a:t> (</a:t>
                </a:r>
                <a:r>
                  <a:rPr kumimoji="1" lang="zh-CN" altLang="en-US" sz="2400" dirty="0">
                    <a:solidFill>
                      <a:srgbClr val="000066"/>
                    </a:solidFill>
                    <a:latin typeface="楷体_GB2312" pitchFamily="49" charset="-122"/>
                    <a:ea typeface="楷体_GB2312" pitchFamily="49" charset="-122"/>
                  </a:rPr>
                  <a:t>行为描述和数据流描述）</a:t>
                </a:r>
                <a:endParaRPr kumimoji="1" lang="en-US" altLang="zh-CN" sz="2400" dirty="0">
                  <a:solidFill>
                    <a:srgbClr val="000066"/>
                  </a:solidFill>
                  <a:latin typeface="楷体_GB2312" pitchFamily="49" charset="-122"/>
                  <a:ea typeface="楷体_GB2312" pitchFamily="49" charset="-122"/>
                </a:endParaRPr>
              </a:p>
              <a:p>
                <a:pPr lvl="0" algn="l">
                  <a:spcBef>
                    <a:spcPct val="50000"/>
                  </a:spcBef>
                  <a:defRPr/>
                </a:pPr>
                <a:r>
                  <a:rPr kumimoji="1" lang="en-US" altLang="zh-CN" sz="2400" dirty="0">
                    <a:solidFill>
                      <a:srgbClr val="000066"/>
                    </a:solidFill>
                    <a:latin typeface="楷体_GB2312" pitchFamily="49" charset="-122"/>
                    <a:ea typeface="楷体_GB2312" pitchFamily="49" charset="-122"/>
                  </a:rPr>
                  <a:t>		    </a:t>
                </a:r>
                <a:r>
                  <a:rPr kumimoji="1" lang="en-US" altLang="zh-CN" sz="2400" dirty="0" err="1">
                    <a:solidFill>
                      <a:srgbClr val="000066"/>
                    </a:solidFill>
                    <a:latin typeface="楷体_GB2312" pitchFamily="49" charset="-122"/>
                    <a:ea typeface="楷体_GB2312" pitchFamily="49" charset="-122"/>
                  </a:rPr>
                  <a:t>nand</a:t>
                </a:r>
                <a:r>
                  <a:rPr kumimoji="1" lang="en-US" altLang="zh-CN" sz="2400" dirty="0">
                    <a:solidFill>
                      <a:srgbClr val="000066"/>
                    </a:solidFill>
                    <a:latin typeface="楷体_GB2312" pitchFamily="49" charset="-122"/>
                    <a:ea typeface="楷体_GB2312" pitchFamily="49" charset="-122"/>
                  </a:rPr>
                  <a:t> objectname(L,A,B);(</a:t>
                </a:r>
                <a:r>
                  <a:rPr kumimoji="1" lang="zh-CN" altLang="en-US" sz="2400" dirty="0">
                    <a:solidFill>
                      <a:srgbClr val="000066"/>
                    </a:solidFill>
                    <a:latin typeface="楷体_GB2312" pitchFamily="49" charset="-122"/>
                    <a:ea typeface="楷体_GB2312" pitchFamily="49" charset="-122"/>
                  </a:rPr>
                  <a:t>结构化描述）</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endPar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mc:Choice>
        <mc:Fallback xmlns="">
          <p:sp>
            <p:nvSpPr>
              <p:cNvPr id="2" name="矩形 1"/>
              <p:cNvSpPr>
                <a:spLocks noRot="1" noChangeAspect="1" noMove="1" noResize="1" noEditPoints="1" noAdjustHandles="1" noChangeArrowheads="1" noChangeShapeType="1" noTextEdit="1"/>
              </p:cNvSpPr>
              <p:nvPr/>
            </p:nvSpPr>
            <p:spPr>
              <a:xfrm>
                <a:off x="292036" y="5105827"/>
                <a:ext cx="8318303" cy="1015663"/>
              </a:xfrm>
              <a:prstGeom prst="rect">
                <a:avLst/>
              </a:prstGeom>
              <a:blipFill>
                <a:blip r:embed="rId4"/>
                <a:stretch>
                  <a:fillRect l="-1173" t="-6627" b="-11446"/>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3890680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88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418820"/>
                                        </p:tgtEl>
                                        <p:attrNameLst>
                                          <p:attrName>style.visibility</p:attrName>
                                        </p:attrNameLst>
                                      </p:cBhvr>
                                      <p:to>
                                        <p:strVal val="visible"/>
                                      </p:to>
                                    </p:set>
                                    <p:animEffect transition="in" filter="wipe(up)">
                                      <p:cBhvr>
                                        <p:cTn id="11" dur="500"/>
                                        <p:tgtEl>
                                          <p:spTgt spid="4188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418871"/>
                                        </p:tgtEl>
                                        <p:attrNameLst>
                                          <p:attrName>style.visibility</p:attrName>
                                        </p:attrNameLst>
                                      </p:cBhvr>
                                      <p:to>
                                        <p:strVal val="visible"/>
                                      </p:to>
                                    </p:set>
                                    <p:animEffect transition="in" filter="wipe(up)">
                                      <p:cBhvr>
                                        <p:cTn id="16" dur="500"/>
                                        <p:tgtEl>
                                          <p:spTgt spid="41887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18866"/>
                                        </p:tgtEl>
                                        <p:attrNameLst>
                                          <p:attrName>style.visibility</p:attrName>
                                        </p:attrNameLst>
                                      </p:cBhvr>
                                      <p:to>
                                        <p:strVal val="visible"/>
                                      </p:to>
                                    </p:set>
                                    <p:animEffect transition="in" filter="wipe(down)">
                                      <p:cBhvr>
                                        <p:cTn id="21" dur="500"/>
                                        <p:tgtEl>
                                          <p:spTgt spid="41886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66" grpId="0"/>
      <p:bldP spid="418870" grpId="0"/>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44" name="Group 4"/>
          <p:cNvGrpSpPr>
            <a:grpSpLocks/>
          </p:cNvGrpSpPr>
          <p:nvPr/>
        </p:nvGrpSpPr>
        <p:grpSpPr bwMode="auto">
          <a:xfrm>
            <a:off x="913567" y="1200983"/>
            <a:ext cx="2895600" cy="3400425"/>
            <a:chOff x="624" y="2352"/>
            <a:chExt cx="1632" cy="1521"/>
          </a:xfrm>
        </p:grpSpPr>
        <p:sp>
          <p:nvSpPr>
            <p:cNvPr id="419845" name="Text Box 5"/>
            <p:cNvSpPr txBox="1">
              <a:spLocks noChangeArrowheads="1"/>
            </p:cNvSpPr>
            <p:nvPr/>
          </p:nvSpPr>
          <p:spPr bwMode="auto">
            <a:xfrm>
              <a:off x="624" y="2352"/>
              <a:ext cx="1632" cy="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两输入变量或非</a:t>
              </a:r>
              <a:b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b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逻辑真值表</a:t>
              </a:r>
            </a:p>
          </p:txBody>
        </p:sp>
        <p:grpSp>
          <p:nvGrpSpPr>
            <p:cNvPr id="419846" name="Group 6"/>
            <p:cNvGrpSpPr>
              <a:grpSpLocks/>
            </p:cNvGrpSpPr>
            <p:nvPr/>
          </p:nvGrpSpPr>
          <p:grpSpPr bwMode="auto">
            <a:xfrm>
              <a:off x="624" y="2721"/>
              <a:ext cx="1632" cy="1147"/>
              <a:chOff x="260" y="2721"/>
              <a:chExt cx="2100" cy="1147"/>
            </a:xfrm>
          </p:grpSpPr>
          <p:sp>
            <p:nvSpPr>
              <p:cNvPr id="419847" name="Line 7"/>
              <p:cNvSpPr>
                <a:spLocks noChangeShapeType="1"/>
              </p:cNvSpPr>
              <p:nvPr/>
            </p:nvSpPr>
            <p:spPr bwMode="auto">
              <a:xfrm>
                <a:off x="260" y="272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48" name="Line 8"/>
              <p:cNvSpPr>
                <a:spLocks noChangeShapeType="1"/>
              </p:cNvSpPr>
              <p:nvPr/>
            </p:nvSpPr>
            <p:spPr bwMode="auto">
              <a:xfrm>
                <a:off x="260" y="296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49" name="Line 9"/>
              <p:cNvSpPr>
                <a:spLocks noChangeShapeType="1"/>
              </p:cNvSpPr>
              <p:nvPr/>
            </p:nvSpPr>
            <p:spPr bwMode="auto">
              <a:xfrm>
                <a:off x="260" y="3868"/>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9850" name="Line 10"/>
            <p:cNvSpPr>
              <a:spLocks noChangeShapeType="1"/>
            </p:cNvSpPr>
            <p:nvPr/>
          </p:nvSpPr>
          <p:spPr bwMode="auto">
            <a:xfrm>
              <a:off x="1737" y="2721"/>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51" name="Text Box 11"/>
            <p:cNvSpPr txBox="1">
              <a:spLocks noChangeArrowheads="1"/>
            </p:cNvSpPr>
            <p:nvPr/>
          </p:nvSpPr>
          <p:spPr bwMode="auto">
            <a:xfrm>
              <a:off x="838" y="2769"/>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2" name="Text Box 12"/>
            <p:cNvSpPr txBox="1">
              <a:spLocks noChangeArrowheads="1"/>
            </p:cNvSpPr>
            <p:nvPr/>
          </p:nvSpPr>
          <p:spPr bwMode="auto">
            <a:xfrm>
              <a:off x="1415" y="2769"/>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3" name="Text Box 13"/>
            <p:cNvSpPr txBox="1">
              <a:spLocks noChangeArrowheads="1"/>
            </p:cNvSpPr>
            <p:nvPr/>
          </p:nvSpPr>
          <p:spPr bwMode="auto">
            <a:xfrm>
              <a:off x="1950" y="2769"/>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4" name="Text Box 14"/>
            <p:cNvSpPr txBox="1">
              <a:spLocks noChangeArrowheads="1"/>
            </p:cNvSpPr>
            <p:nvPr/>
          </p:nvSpPr>
          <p:spPr bwMode="auto">
            <a:xfrm>
              <a:off x="838" y="3009"/>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5" name="Text Box 15"/>
            <p:cNvSpPr txBox="1">
              <a:spLocks noChangeArrowheads="1"/>
            </p:cNvSpPr>
            <p:nvPr/>
          </p:nvSpPr>
          <p:spPr bwMode="auto">
            <a:xfrm>
              <a:off x="1415" y="3009"/>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6" name="Text Box 16"/>
            <p:cNvSpPr txBox="1">
              <a:spLocks noChangeArrowheads="1"/>
            </p:cNvSpPr>
            <p:nvPr/>
          </p:nvSpPr>
          <p:spPr bwMode="auto">
            <a:xfrm>
              <a:off x="1415" y="3230"/>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7" name="Text Box 17"/>
            <p:cNvSpPr txBox="1">
              <a:spLocks noChangeArrowheads="1"/>
            </p:cNvSpPr>
            <p:nvPr/>
          </p:nvSpPr>
          <p:spPr bwMode="auto">
            <a:xfrm>
              <a:off x="1415" y="3457"/>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8" name="Text Box 18"/>
            <p:cNvSpPr txBox="1">
              <a:spLocks noChangeArrowheads="1"/>
            </p:cNvSpPr>
            <p:nvPr/>
          </p:nvSpPr>
          <p:spPr bwMode="auto">
            <a:xfrm>
              <a:off x="1415" y="3690"/>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59" name="Text Box 19"/>
            <p:cNvSpPr txBox="1">
              <a:spLocks noChangeArrowheads="1"/>
            </p:cNvSpPr>
            <p:nvPr/>
          </p:nvSpPr>
          <p:spPr bwMode="auto">
            <a:xfrm>
              <a:off x="838" y="3236"/>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0" name="Text Box 20"/>
            <p:cNvSpPr txBox="1">
              <a:spLocks noChangeArrowheads="1"/>
            </p:cNvSpPr>
            <p:nvPr/>
          </p:nvSpPr>
          <p:spPr bwMode="auto">
            <a:xfrm>
              <a:off x="838" y="3463"/>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1" name="Text Box 21"/>
            <p:cNvSpPr txBox="1">
              <a:spLocks noChangeArrowheads="1"/>
            </p:cNvSpPr>
            <p:nvPr/>
          </p:nvSpPr>
          <p:spPr bwMode="auto">
            <a:xfrm>
              <a:off x="839" y="3690"/>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2" name="Text Box 22"/>
            <p:cNvSpPr txBox="1">
              <a:spLocks noChangeArrowheads="1"/>
            </p:cNvSpPr>
            <p:nvPr/>
          </p:nvSpPr>
          <p:spPr bwMode="auto">
            <a:xfrm>
              <a:off x="1951" y="3009"/>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3" name="Text Box 23"/>
            <p:cNvSpPr txBox="1">
              <a:spLocks noChangeArrowheads="1"/>
            </p:cNvSpPr>
            <p:nvPr/>
          </p:nvSpPr>
          <p:spPr bwMode="auto">
            <a:xfrm>
              <a:off x="1951" y="3230"/>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4" name="Text Box 24"/>
            <p:cNvSpPr txBox="1">
              <a:spLocks noChangeArrowheads="1"/>
            </p:cNvSpPr>
            <p:nvPr/>
          </p:nvSpPr>
          <p:spPr bwMode="auto">
            <a:xfrm>
              <a:off x="1951" y="3457"/>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5" name="Text Box 25"/>
            <p:cNvSpPr txBox="1">
              <a:spLocks noChangeArrowheads="1"/>
            </p:cNvSpPr>
            <p:nvPr/>
          </p:nvSpPr>
          <p:spPr bwMode="auto">
            <a:xfrm>
              <a:off x="1951" y="3690"/>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19894" name="Group 54"/>
          <p:cNvGrpSpPr>
            <a:grpSpLocks/>
          </p:cNvGrpSpPr>
          <p:nvPr/>
        </p:nvGrpSpPr>
        <p:grpSpPr bwMode="auto">
          <a:xfrm>
            <a:off x="5328084" y="1118433"/>
            <a:ext cx="3184525" cy="3482975"/>
            <a:chOff x="3310" y="735"/>
            <a:chExt cx="2006" cy="2194"/>
          </a:xfrm>
        </p:grpSpPr>
        <p:sp>
          <p:nvSpPr>
            <p:cNvPr id="419867" name="Rectangle 27"/>
            <p:cNvSpPr>
              <a:spLocks noChangeArrowheads="1"/>
            </p:cNvSpPr>
            <p:nvPr/>
          </p:nvSpPr>
          <p:spPr bwMode="auto">
            <a:xfrm>
              <a:off x="3310" y="1162"/>
              <a:ext cx="2006" cy="1767"/>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68" name="Text Box 28"/>
            <p:cNvSpPr txBox="1">
              <a:spLocks noChangeArrowheads="1"/>
            </p:cNvSpPr>
            <p:nvPr/>
          </p:nvSpPr>
          <p:spPr bwMode="auto">
            <a:xfrm>
              <a:off x="3753" y="2502"/>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69" name="Text Box 29"/>
            <p:cNvSpPr txBox="1">
              <a:spLocks noChangeArrowheads="1"/>
            </p:cNvSpPr>
            <p:nvPr/>
          </p:nvSpPr>
          <p:spPr bwMode="auto">
            <a:xfrm>
              <a:off x="4237" y="2169"/>
              <a:ext cx="24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p>
          </p:txBody>
        </p:sp>
        <p:sp>
          <p:nvSpPr>
            <p:cNvPr id="419870" name="Text Box 30"/>
            <p:cNvSpPr txBox="1">
              <a:spLocks noChangeArrowheads="1"/>
            </p:cNvSpPr>
            <p:nvPr/>
          </p:nvSpPr>
          <p:spPr bwMode="auto">
            <a:xfrm>
              <a:off x="3752" y="2138"/>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71" name="Text Box 31"/>
            <p:cNvSpPr txBox="1">
              <a:spLocks noChangeArrowheads="1"/>
            </p:cNvSpPr>
            <p:nvPr/>
          </p:nvSpPr>
          <p:spPr bwMode="auto">
            <a:xfrm>
              <a:off x="3686" y="1346"/>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72" name="Text Box 32"/>
            <p:cNvSpPr txBox="1">
              <a:spLocks noChangeArrowheads="1"/>
            </p:cNvSpPr>
            <p:nvPr/>
          </p:nvSpPr>
          <p:spPr bwMode="auto">
            <a:xfrm>
              <a:off x="3650" y="1638"/>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nvGrpSpPr>
            <p:cNvPr id="419873" name="Group 33"/>
            <p:cNvGrpSpPr>
              <a:grpSpLocks/>
            </p:cNvGrpSpPr>
            <p:nvPr/>
          </p:nvGrpSpPr>
          <p:grpSpPr bwMode="auto">
            <a:xfrm>
              <a:off x="3905" y="1344"/>
              <a:ext cx="1047" cy="458"/>
              <a:chOff x="4079" y="1968"/>
              <a:chExt cx="571" cy="320"/>
            </a:xfrm>
          </p:grpSpPr>
          <p:sp>
            <p:nvSpPr>
              <p:cNvPr id="419874" name="Line 34"/>
              <p:cNvSpPr>
                <a:spLocks noChangeShapeType="1"/>
              </p:cNvSpPr>
              <p:nvPr/>
            </p:nvSpPr>
            <p:spPr bwMode="auto">
              <a:xfrm>
                <a:off x="4079" y="2057"/>
                <a:ext cx="13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75" name="Line 35"/>
              <p:cNvSpPr>
                <a:spLocks noChangeShapeType="1"/>
              </p:cNvSpPr>
              <p:nvPr/>
            </p:nvSpPr>
            <p:spPr bwMode="auto">
              <a:xfrm>
                <a:off x="4080" y="2194"/>
                <a:ext cx="14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76" name="Freeform 36"/>
              <p:cNvSpPr>
                <a:spLocks/>
              </p:cNvSpPr>
              <p:nvPr/>
            </p:nvSpPr>
            <p:spPr bwMode="auto">
              <a:xfrm>
                <a:off x="4168" y="1968"/>
                <a:ext cx="288" cy="320"/>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77" name="Oval 37"/>
              <p:cNvSpPr>
                <a:spLocks noChangeArrowheads="1"/>
              </p:cNvSpPr>
              <p:nvPr/>
            </p:nvSpPr>
            <p:spPr bwMode="auto">
              <a:xfrm>
                <a:off x="4463" y="2111"/>
                <a:ext cx="48" cy="4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78" name="Line 38"/>
              <p:cNvSpPr>
                <a:spLocks noChangeShapeType="1"/>
              </p:cNvSpPr>
              <p:nvPr/>
            </p:nvSpPr>
            <p:spPr bwMode="auto">
              <a:xfrm>
                <a:off x="4510" y="2138"/>
                <a:ext cx="1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9879" name="Text Box 39"/>
            <p:cNvSpPr txBox="1">
              <a:spLocks noChangeArrowheads="1"/>
            </p:cNvSpPr>
            <p:nvPr/>
          </p:nvSpPr>
          <p:spPr bwMode="auto">
            <a:xfrm>
              <a:off x="5021" y="1474"/>
              <a:ext cx="11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19880" name="Text Box 40"/>
            <p:cNvSpPr txBox="1">
              <a:spLocks noChangeArrowheads="1"/>
            </p:cNvSpPr>
            <p:nvPr/>
          </p:nvSpPr>
          <p:spPr bwMode="auto">
            <a:xfrm>
              <a:off x="4858" y="2293"/>
              <a:ext cx="11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nvGrpSpPr>
            <p:cNvPr id="419881" name="Group 41"/>
            <p:cNvGrpSpPr>
              <a:grpSpLocks/>
            </p:cNvGrpSpPr>
            <p:nvPr/>
          </p:nvGrpSpPr>
          <p:grpSpPr bwMode="auto">
            <a:xfrm>
              <a:off x="3969" y="2115"/>
              <a:ext cx="834" cy="624"/>
              <a:chOff x="4077" y="1033"/>
              <a:chExt cx="569" cy="322"/>
            </a:xfrm>
          </p:grpSpPr>
          <p:sp>
            <p:nvSpPr>
              <p:cNvPr id="419882" name="Line 42"/>
              <p:cNvSpPr>
                <a:spLocks noChangeShapeType="1"/>
              </p:cNvSpPr>
              <p:nvPr/>
            </p:nvSpPr>
            <p:spPr bwMode="auto">
              <a:xfrm>
                <a:off x="4077" y="1093"/>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83" name="Line 43"/>
              <p:cNvSpPr>
                <a:spLocks noChangeShapeType="1"/>
              </p:cNvSpPr>
              <p:nvPr/>
            </p:nvSpPr>
            <p:spPr bwMode="auto">
              <a:xfrm>
                <a:off x="4077" y="1278"/>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84" name="Oval 44"/>
              <p:cNvSpPr>
                <a:spLocks noChangeArrowheads="1"/>
              </p:cNvSpPr>
              <p:nvPr/>
            </p:nvSpPr>
            <p:spPr bwMode="auto">
              <a:xfrm>
                <a:off x="4427" y="1164"/>
                <a:ext cx="48" cy="4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85" name="Line 45"/>
              <p:cNvSpPr>
                <a:spLocks noChangeShapeType="1"/>
              </p:cNvSpPr>
              <p:nvPr/>
            </p:nvSpPr>
            <p:spPr bwMode="auto">
              <a:xfrm>
                <a:off x="4474" y="1191"/>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19886" name="Rectangle 46"/>
              <p:cNvSpPr>
                <a:spLocks noChangeArrowheads="1"/>
              </p:cNvSpPr>
              <p:nvPr/>
            </p:nvSpPr>
            <p:spPr bwMode="auto">
              <a:xfrm>
                <a:off x="4230" y="1033"/>
                <a:ext cx="195" cy="32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19887" name="Text Box 47"/>
            <p:cNvSpPr txBox="1">
              <a:spLocks noChangeArrowheads="1"/>
            </p:cNvSpPr>
            <p:nvPr/>
          </p:nvSpPr>
          <p:spPr bwMode="auto">
            <a:xfrm>
              <a:off x="3560" y="735"/>
              <a:ext cx="1462"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或非逻辑符号</a:t>
              </a:r>
              <a:endParaRPr kumimoji="1" lang="zh-CN" altLang="en-US"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sp>
        <p:nvSpPr>
          <p:cNvPr id="419888" name="Rectangle 48"/>
          <p:cNvSpPr>
            <a:spLocks noChangeArrowheads="1"/>
          </p:cNvSpPr>
          <p:nvPr/>
        </p:nvSpPr>
        <p:spPr bwMode="auto">
          <a:xfrm>
            <a:off x="971550" y="549275"/>
            <a:ext cx="1663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2)</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或非运算</a:t>
            </a:r>
          </a:p>
        </p:txBody>
      </p:sp>
      <mc:AlternateContent xmlns:mc="http://schemas.openxmlformats.org/markup-compatibility/2006" xmlns:a14="http://schemas.microsoft.com/office/drawing/2010/main">
        <mc:Choice Requires="a14">
          <p:sp>
            <p:nvSpPr>
              <p:cNvPr id="52" name="Text Box 50"/>
              <p:cNvSpPr txBox="1">
                <a:spLocks noChangeArrowheads="1"/>
              </p:cNvSpPr>
              <p:nvPr/>
            </p:nvSpPr>
            <p:spPr bwMode="auto">
              <a:xfrm>
                <a:off x="1480891" y="4797152"/>
                <a:ext cx="5245347" cy="461665"/>
              </a:xfrm>
              <a:prstGeom prst="rect">
                <a:avLst/>
              </a:prstGeom>
              <a:noFill/>
              <a:ln>
                <a:noFill/>
              </a:ln>
              <a:effectLst/>
              <a:extLst>
                <a:ext uri="{909E8E84-426E-40DD-AFC4-6F175D3DCCD1}">
                  <a14:hiddenFill>
                    <a:solidFill>
                      <a:schemeClr val="accent1"/>
                    </a:solidFill>
                  </a14:hiddenFill>
                </a:ext>
                <a:ext uri="{91240B29-F687-4F45-9708-019B960494DF}">
                  <a14:hiddenLine w="190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或非逻辑表达式 </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𝑩</m:t>
                        </m:r>
                      </m:e>
                    </m:acc>
                  </m:oMath>
                </a14:m>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endParaRPr>
              </a:p>
            </p:txBody>
          </p:sp>
        </mc:Choice>
        <mc:Fallback xmlns="">
          <p:sp>
            <p:nvSpPr>
              <p:cNvPr id="52" name="Text Box 50"/>
              <p:cNvSpPr txBox="1">
                <a:spLocks noRot="1" noChangeAspect="1" noMove="1" noResize="1" noEditPoints="1" noAdjustHandles="1" noChangeArrowheads="1" noChangeShapeType="1" noTextEdit="1"/>
              </p:cNvSpPr>
              <p:nvPr/>
            </p:nvSpPr>
            <p:spPr bwMode="auto">
              <a:xfrm>
                <a:off x="1480891" y="4797152"/>
                <a:ext cx="5245347" cy="461665"/>
              </a:xfrm>
              <a:prstGeom prst="rect">
                <a:avLst/>
              </a:prstGeom>
              <a:blipFill>
                <a:blip r:embed="rId3"/>
                <a:stretch>
                  <a:fillRect t="-14474" b="-30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矩形 52"/>
              <p:cNvSpPr/>
              <p:nvPr/>
            </p:nvSpPr>
            <p:spPr>
              <a:xfrm>
                <a:off x="461608" y="5400728"/>
                <a:ext cx="8682392" cy="1015663"/>
              </a:xfrm>
              <a:prstGeom prst="rect">
                <a:avLst/>
              </a:prstGeom>
            </p:spPr>
            <p:txBody>
              <a:bodyPr wrap="squar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i="1" dirty="0">
                    <a:solidFill>
                      <a:srgbClr val="000066"/>
                    </a:solidFill>
                    <a:latin typeface="Times New Roman" panose="02020603050405020304" pitchFamily="18" charset="0"/>
                    <a:ea typeface="楷体_GB2312" pitchFamily="49" charset="-122"/>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d>
                      <m:dPr>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ctrlPr>
                      </m:d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e>
                    </m:d>
                  </m:oMath>
                </a14:m>
                <a:r>
                  <a:rPr kumimoji="1" lang="en-US" altLang="zh-CN" sz="2400" b="1" i="1"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dirty="0">
                    <a:solidFill>
                      <a:srgbClr val="000066"/>
                    </a:solidFill>
                    <a:latin typeface="楷体_GB2312" pitchFamily="49" charset="-122"/>
                    <a:ea typeface="楷体_GB2312" pitchFamily="49" charset="-122"/>
                  </a:rPr>
                  <a:t>(</a:t>
                </a:r>
                <a:r>
                  <a:rPr kumimoji="1" lang="zh-CN" altLang="en-US" sz="2400" dirty="0">
                    <a:solidFill>
                      <a:srgbClr val="000066"/>
                    </a:solidFill>
                    <a:latin typeface="楷体_GB2312" pitchFamily="49" charset="-122"/>
                    <a:ea typeface="楷体_GB2312" pitchFamily="49" charset="-122"/>
                  </a:rPr>
                  <a:t>行为描述和数据流描述）</a:t>
                </a:r>
                <a:endParaRPr kumimoji="1" lang="en-US" altLang="zh-CN" sz="2400" dirty="0">
                  <a:solidFill>
                    <a:srgbClr val="000066"/>
                  </a:solidFill>
                  <a:latin typeface="楷体_GB2312" pitchFamily="49" charset="-122"/>
                  <a:ea typeface="楷体_GB2312" pitchFamily="49" charset="-122"/>
                </a:endParaRPr>
              </a:p>
              <a:p>
                <a:pPr lvl="0" algn="l">
                  <a:spcBef>
                    <a:spcPct val="50000"/>
                  </a:spcBef>
                  <a:defRPr/>
                </a:pPr>
                <a:r>
                  <a:rPr kumimoji="1" lang="en-US" altLang="zh-CN" sz="2400" dirty="0">
                    <a:solidFill>
                      <a:srgbClr val="000066"/>
                    </a:solidFill>
                    <a:latin typeface="楷体_GB2312" pitchFamily="49" charset="-122"/>
                    <a:ea typeface="楷体_GB2312" pitchFamily="49" charset="-122"/>
                  </a:rPr>
                  <a:t>		   nor objectname(L,A,B);(</a:t>
                </a:r>
                <a:r>
                  <a:rPr kumimoji="1" lang="zh-CN" altLang="en-US" sz="2400" dirty="0">
                    <a:solidFill>
                      <a:srgbClr val="000066"/>
                    </a:solidFill>
                    <a:latin typeface="楷体_GB2312" pitchFamily="49" charset="-122"/>
                    <a:ea typeface="楷体_GB2312" pitchFamily="49" charset="-122"/>
                  </a:rPr>
                  <a:t>结构化描述）</a:t>
                </a:r>
                <a:r>
                  <a:rPr kumimoji="1" lang="zh-CN" altLang="en-US" sz="2400" i="1" dirty="0">
                    <a:solidFill>
                      <a:srgbClr val="000066"/>
                    </a:solidFill>
                    <a:latin typeface="楷体_GB2312" pitchFamily="49" charset="-122"/>
                    <a:ea typeface="楷体_GB2312" pitchFamily="49" charset="-122"/>
                  </a:rPr>
                  <a:t> </a:t>
                </a:r>
                <a:endPar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mc:Choice>
        <mc:Fallback xmlns="">
          <p:sp>
            <p:nvSpPr>
              <p:cNvPr id="53" name="矩形 52"/>
              <p:cNvSpPr>
                <a:spLocks noRot="1" noChangeAspect="1" noMove="1" noResize="1" noEditPoints="1" noAdjustHandles="1" noChangeArrowheads="1" noChangeShapeType="1" noTextEdit="1"/>
              </p:cNvSpPr>
              <p:nvPr/>
            </p:nvSpPr>
            <p:spPr>
              <a:xfrm>
                <a:off x="461608" y="5400728"/>
                <a:ext cx="8682392" cy="1015663"/>
              </a:xfrm>
              <a:prstGeom prst="rect">
                <a:avLst/>
              </a:prstGeom>
              <a:blipFill>
                <a:blip r:embed="rId4"/>
                <a:stretch>
                  <a:fillRect l="-1124" t="-6587" b="-12575"/>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659127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9844"/>
                                        </p:tgtEl>
                                        <p:attrNameLst>
                                          <p:attrName>style.visibility</p:attrName>
                                        </p:attrNameLst>
                                      </p:cBhvr>
                                      <p:to>
                                        <p:strVal val="visible"/>
                                      </p:to>
                                    </p:set>
                                    <p:animEffect transition="in" filter="wipe(up)">
                                      <p:cBhvr>
                                        <p:cTn id="7" dur="1000"/>
                                        <p:tgtEl>
                                          <p:spTgt spid="4198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9894"/>
                                        </p:tgtEl>
                                        <p:attrNameLst>
                                          <p:attrName>style.visibility</p:attrName>
                                        </p:attrNameLst>
                                      </p:cBhvr>
                                      <p:to>
                                        <p:strVal val="visible"/>
                                      </p:to>
                                    </p:set>
                                    <p:animEffect transition="in" filter="wipe(up)">
                                      <p:cBhvr>
                                        <p:cTn id="12" dur="500"/>
                                        <p:tgtEl>
                                          <p:spTgt spid="41989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down)">
                                      <p:cBhvr>
                                        <p:cTn id="2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8" name="Text Box 4"/>
          <p:cNvSpPr txBox="1">
            <a:spLocks noChangeArrowheads="1"/>
          </p:cNvSpPr>
          <p:nvPr/>
        </p:nvSpPr>
        <p:spPr bwMode="auto">
          <a:xfrm>
            <a:off x="768350" y="620713"/>
            <a:ext cx="2659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3 )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异或逻辑</a:t>
            </a:r>
          </a:p>
        </p:txBody>
      </p:sp>
      <p:sp>
        <p:nvSpPr>
          <p:cNvPr id="420869" name="Text Box 5"/>
          <p:cNvSpPr txBox="1">
            <a:spLocks noChangeArrowheads="1"/>
          </p:cNvSpPr>
          <p:nvPr/>
        </p:nvSpPr>
        <p:spPr bwMode="auto">
          <a:xfrm>
            <a:off x="228600" y="1177926"/>
            <a:ext cx="8915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若两个输入变量的值相异，输出为</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，否则为</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0</a:t>
            </a: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a:t>
            </a:r>
          </a:p>
        </p:txBody>
      </p:sp>
      <p:grpSp>
        <p:nvGrpSpPr>
          <p:cNvPr id="420870" name="Group 6"/>
          <p:cNvGrpSpPr>
            <a:grpSpLocks/>
          </p:cNvGrpSpPr>
          <p:nvPr/>
        </p:nvGrpSpPr>
        <p:grpSpPr bwMode="auto">
          <a:xfrm>
            <a:off x="1060412" y="1775706"/>
            <a:ext cx="3008313" cy="2640012"/>
            <a:chOff x="676" y="1524"/>
            <a:chExt cx="1895" cy="1663"/>
          </a:xfrm>
        </p:grpSpPr>
        <p:sp>
          <p:nvSpPr>
            <p:cNvPr id="420871" name="Text Box 7"/>
            <p:cNvSpPr txBox="1">
              <a:spLocks noChangeArrowheads="1"/>
            </p:cNvSpPr>
            <p:nvPr/>
          </p:nvSpPr>
          <p:spPr bwMode="auto">
            <a:xfrm>
              <a:off x="719" y="1524"/>
              <a:ext cx="1801"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异或逻辑真值表</a:t>
              </a:r>
            </a:p>
          </p:txBody>
        </p:sp>
        <p:grpSp>
          <p:nvGrpSpPr>
            <p:cNvPr id="420872" name="Group 8"/>
            <p:cNvGrpSpPr>
              <a:grpSpLocks/>
            </p:cNvGrpSpPr>
            <p:nvPr/>
          </p:nvGrpSpPr>
          <p:grpSpPr bwMode="auto">
            <a:xfrm>
              <a:off x="676" y="1799"/>
              <a:ext cx="1895" cy="1382"/>
              <a:chOff x="3157" y="1392"/>
              <a:chExt cx="2100" cy="1147"/>
            </a:xfrm>
          </p:grpSpPr>
          <p:sp>
            <p:nvSpPr>
              <p:cNvPr id="420873" name="Line 9"/>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874" name="Line 10"/>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875" name="Line 11"/>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0876" name="Line 12"/>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877" name="Text Box 13"/>
            <p:cNvSpPr txBox="1">
              <a:spLocks noChangeArrowheads="1"/>
            </p:cNvSpPr>
            <p:nvPr/>
          </p:nvSpPr>
          <p:spPr bwMode="auto">
            <a:xfrm>
              <a:off x="880" y="1857"/>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78" name="Text Box 14"/>
            <p:cNvSpPr txBox="1">
              <a:spLocks noChangeArrowheads="1"/>
            </p:cNvSpPr>
            <p:nvPr/>
          </p:nvSpPr>
          <p:spPr bwMode="auto">
            <a:xfrm>
              <a:off x="1495"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79" name="Text Box 15"/>
            <p:cNvSpPr txBox="1">
              <a:spLocks noChangeArrowheads="1"/>
            </p:cNvSpPr>
            <p:nvPr/>
          </p:nvSpPr>
          <p:spPr bwMode="auto">
            <a:xfrm>
              <a:off x="2211"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20880" name="Group 16"/>
          <p:cNvGrpSpPr>
            <a:grpSpLocks/>
          </p:cNvGrpSpPr>
          <p:nvPr/>
        </p:nvGrpSpPr>
        <p:grpSpPr bwMode="auto">
          <a:xfrm>
            <a:off x="1411288" y="2708920"/>
            <a:ext cx="2320925" cy="328612"/>
            <a:chOff x="880" y="2146"/>
            <a:chExt cx="1462" cy="207"/>
          </a:xfrm>
        </p:grpSpPr>
        <p:sp>
          <p:nvSpPr>
            <p:cNvPr id="420881" name="Text Box 17"/>
            <p:cNvSpPr txBox="1">
              <a:spLocks noChangeArrowheads="1"/>
            </p:cNvSpPr>
            <p:nvPr/>
          </p:nvSpPr>
          <p:spPr bwMode="auto">
            <a:xfrm>
              <a:off x="880" y="214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dirty="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82" name="Text Box 18"/>
            <p:cNvSpPr txBox="1">
              <a:spLocks noChangeArrowheads="1"/>
            </p:cNvSpPr>
            <p:nvPr/>
          </p:nvSpPr>
          <p:spPr bwMode="auto">
            <a:xfrm>
              <a:off x="1495"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83" name="Text Box 19"/>
            <p:cNvSpPr txBox="1">
              <a:spLocks noChangeArrowheads="1"/>
            </p:cNvSpPr>
            <p:nvPr/>
          </p:nvSpPr>
          <p:spPr bwMode="auto">
            <a:xfrm>
              <a:off x="2212"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20884" name="Group 20"/>
          <p:cNvGrpSpPr>
            <a:grpSpLocks/>
          </p:cNvGrpSpPr>
          <p:nvPr/>
        </p:nvGrpSpPr>
        <p:grpSpPr bwMode="auto">
          <a:xfrm>
            <a:off x="1411288" y="3131195"/>
            <a:ext cx="2320925" cy="338137"/>
            <a:chOff x="880" y="2412"/>
            <a:chExt cx="1462" cy="213"/>
          </a:xfrm>
        </p:grpSpPr>
        <p:sp>
          <p:nvSpPr>
            <p:cNvPr id="420885" name="Text Box 21"/>
            <p:cNvSpPr txBox="1">
              <a:spLocks noChangeArrowheads="1"/>
            </p:cNvSpPr>
            <p:nvPr/>
          </p:nvSpPr>
          <p:spPr bwMode="auto">
            <a:xfrm>
              <a:off x="1495"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86" name="Text Box 22"/>
            <p:cNvSpPr txBox="1">
              <a:spLocks noChangeArrowheads="1"/>
            </p:cNvSpPr>
            <p:nvPr/>
          </p:nvSpPr>
          <p:spPr bwMode="auto">
            <a:xfrm>
              <a:off x="880" y="2419"/>
              <a:ext cx="12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87" name="Text Box 23"/>
            <p:cNvSpPr txBox="1">
              <a:spLocks noChangeArrowheads="1"/>
            </p:cNvSpPr>
            <p:nvPr/>
          </p:nvSpPr>
          <p:spPr bwMode="auto">
            <a:xfrm>
              <a:off x="2212"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20888" name="Group 24"/>
          <p:cNvGrpSpPr>
            <a:grpSpLocks/>
          </p:cNvGrpSpPr>
          <p:nvPr/>
        </p:nvGrpSpPr>
        <p:grpSpPr bwMode="auto">
          <a:xfrm>
            <a:off x="1411288" y="3566170"/>
            <a:ext cx="2320925" cy="339725"/>
            <a:chOff x="880" y="2686"/>
            <a:chExt cx="1462" cy="214"/>
          </a:xfrm>
        </p:grpSpPr>
        <p:sp>
          <p:nvSpPr>
            <p:cNvPr id="420889" name="Text Box 25"/>
            <p:cNvSpPr txBox="1">
              <a:spLocks noChangeArrowheads="1"/>
            </p:cNvSpPr>
            <p:nvPr/>
          </p:nvSpPr>
          <p:spPr bwMode="auto">
            <a:xfrm>
              <a:off x="1495"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90" name="Text Box 26"/>
            <p:cNvSpPr txBox="1">
              <a:spLocks noChangeArrowheads="1"/>
            </p:cNvSpPr>
            <p:nvPr/>
          </p:nvSpPr>
          <p:spPr bwMode="auto">
            <a:xfrm>
              <a:off x="880" y="2693"/>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91" name="Text Box 27"/>
            <p:cNvSpPr txBox="1">
              <a:spLocks noChangeArrowheads="1"/>
            </p:cNvSpPr>
            <p:nvPr/>
          </p:nvSpPr>
          <p:spPr bwMode="auto">
            <a:xfrm>
              <a:off x="2212"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20892" name="Group 28"/>
          <p:cNvGrpSpPr>
            <a:grpSpLocks/>
          </p:cNvGrpSpPr>
          <p:nvPr/>
        </p:nvGrpSpPr>
        <p:grpSpPr bwMode="auto">
          <a:xfrm>
            <a:off x="1412875" y="4010670"/>
            <a:ext cx="2319338" cy="328612"/>
            <a:chOff x="881" y="2966"/>
            <a:chExt cx="1461" cy="207"/>
          </a:xfrm>
        </p:grpSpPr>
        <p:sp>
          <p:nvSpPr>
            <p:cNvPr id="420893" name="Text Box 29"/>
            <p:cNvSpPr txBox="1">
              <a:spLocks noChangeArrowheads="1"/>
            </p:cNvSpPr>
            <p:nvPr/>
          </p:nvSpPr>
          <p:spPr bwMode="auto">
            <a:xfrm>
              <a:off x="1495"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94" name="Text Box 30"/>
            <p:cNvSpPr txBox="1">
              <a:spLocks noChangeArrowheads="1"/>
            </p:cNvSpPr>
            <p:nvPr/>
          </p:nvSpPr>
          <p:spPr bwMode="auto">
            <a:xfrm>
              <a:off x="881" y="296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895" name="Text Box 31"/>
            <p:cNvSpPr txBox="1">
              <a:spLocks noChangeArrowheads="1"/>
            </p:cNvSpPr>
            <p:nvPr/>
          </p:nvSpPr>
          <p:spPr bwMode="auto">
            <a:xfrm>
              <a:off x="2212"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endParaRPr kumimoji="1" lang="en-US" altLang="zh-CN" sz="24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grpSp>
        <p:nvGrpSpPr>
          <p:cNvPr id="420927" name="Group 63"/>
          <p:cNvGrpSpPr>
            <a:grpSpLocks/>
          </p:cNvGrpSpPr>
          <p:nvPr/>
        </p:nvGrpSpPr>
        <p:grpSpPr bwMode="auto">
          <a:xfrm>
            <a:off x="4951375" y="1570918"/>
            <a:ext cx="3184525" cy="3205163"/>
            <a:chOff x="3127" y="1166"/>
            <a:chExt cx="2006" cy="2019"/>
          </a:xfrm>
        </p:grpSpPr>
        <p:grpSp>
          <p:nvGrpSpPr>
            <p:cNvPr id="420926" name="Group 62"/>
            <p:cNvGrpSpPr>
              <a:grpSpLocks/>
            </p:cNvGrpSpPr>
            <p:nvPr/>
          </p:nvGrpSpPr>
          <p:grpSpPr bwMode="auto">
            <a:xfrm>
              <a:off x="3127" y="1452"/>
              <a:ext cx="2006" cy="1733"/>
              <a:chOff x="3127" y="1452"/>
              <a:chExt cx="2006" cy="1733"/>
            </a:xfrm>
          </p:grpSpPr>
          <p:grpSp>
            <p:nvGrpSpPr>
              <p:cNvPr id="420898" name="Group 34"/>
              <p:cNvGrpSpPr>
                <a:grpSpLocks/>
              </p:cNvGrpSpPr>
              <p:nvPr/>
            </p:nvGrpSpPr>
            <p:grpSpPr bwMode="auto">
              <a:xfrm>
                <a:off x="3389" y="2491"/>
                <a:ext cx="1396" cy="589"/>
                <a:chOff x="3844" y="1421"/>
                <a:chExt cx="1396" cy="589"/>
              </a:xfrm>
            </p:grpSpPr>
            <p:sp>
              <p:nvSpPr>
                <p:cNvPr id="420899" name="Text Box 35"/>
                <p:cNvSpPr txBox="1">
                  <a:spLocks noChangeArrowheads="1"/>
                </p:cNvSpPr>
                <p:nvPr/>
              </p:nvSpPr>
              <p:spPr bwMode="auto">
                <a:xfrm>
                  <a:off x="3854" y="1803"/>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900" name="Text Box 36"/>
                <p:cNvSpPr txBox="1">
                  <a:spLocks noChangeArrowheads="1"/>
                </p:cNvSpPr>
                <p:nvPr/>
              </p:nvSpPr>
              <p:spPr bwMode="auto">
                <a:xfrm>
                  <a:off x="3844" y="1424"/>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901" name="Text Box 37"/>
                <p:cNvSpPr txBox="1">
                  <a:spLocks noChangeArrowheads="1"/>
                </p:cNvSpPr>
                <p:nvPr/>
              </p:nvSpPr>
              <p:spPr bwMode="auto">
                <a:xfrm>
                  <a:off x="5123" y="1576"/>
                  <a:ext cx="11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nvGrpSpPr>
                <p:cNvPr id="420902" name="Group 38"/>
                <p:cNvGrpSpPr>
                  <a:grpSpLocks/>
                </p:cNvGrpSpPr>
                <p:nvPr/>
              </p:nvGrpSpPr>
              <p:grpSpPr bwMode="auto">
                <a:xfrm>
                  <a:off x="4150" y="1421"/>
                  <a:ext cx="878" cy="541"/>
                  <a:chOff x="4150" y="1421"/>
                  <a:chExt cx="878" cy="541"/>
                </a:xfrm>
              </p:grpSpPr>
              <p:sp>
                <p:nvSpPr>
                  <p:cNvPr id="420903" name="Text Box 39"/>
                  <p:cNvSpPr txBox="1">
                    <a:spLocks noChangeArrowheads="1"/>
                  </p:cNvSpPr>
                  <p:nvPr/>
                </p:nvSpPr>
                <p:spPr bwMode="auto">
                  <a:xfrm>
                    <a:off x="4470" y="1449"/>
                    <a:ext cx="205"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=1</a:t>
                    </a:r>
                  </a:p>
                </p:txBody>
              </p:sp>
              <p:grpSp>
                <p:nvGrpSpPr>
                  <p:cNvPr id="420904" name="Group 40"/>
                  <p:cNvGrpSpPr>
                    <a:grpSpLocks/>
                  </p:cNvGrpSpPr>
                  <p:nvPr/>
                </p:nvGrpSpPr>
                <p:grpSpPr bwMode="auto">
                  <a:xfrm>
                    <a:off x="4150" y="1421"/>
                    <a:ext cx="878" cy="541"/>
                    <a:chOff x="4150" y="1473"/>
                    <a:chExt cx="558" cy="322"/>
                  </a:xfrm>
                </p:grpSpPr>
                <p:sp>
                  <p:nvSpPr>
                    <p:cNvPr id="420905" name="Line 41"/>
                    <p:cNvSpPr>
                      <a:spLocks noChangeShapeType="1"/>
                    </p:cNvSpPr>
                    <p:nvPr/>
                  </p:nvSpPr>
                  <p:spPr bwMode="auto">
                    <a:xfrm>
                      <a:off x="4150" y="1533"/>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06" name="Line 42"/>
                    <p:cNvSpPr>
                      <a:spLocks noChangeShapeType="1"/>
                    </p:cNvSpPr>
                    <p:nvPr/>
                  </p:nvSpPr>
                  <p:spPr bwMode="auto">
                    <a:xfrm>
                      <a:off x="4150" y="1718"/>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07" name="Line 43"/>
                    <p:cNvSpPr>
                      <a:spLocks noChangeShapeType="1"/>
                    </p:cNvSpPr>
                    <p:nvPr/>
                  </p:nvSpPr>
                  <p:spPr bwMode="auto">
                    <a:xfrm>
                      <a:off x="4505" y="1631"/>
                      <a:ext cx="20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08" name="Rectangle 44"/>
                    <p:cNvSpPr>
                      <a:spLocks noChangeArrowheads="1"/>
                    </p:cNvSpPr>
                    <p:nvPr/>
                  </p:nvSpPr>
                  <p:spPr bwMode="auto">
                    <a:xfrm>
                      <a:off x="4310" y="1473"/>
                      <a:ext cx="195" cy="32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grpSp>
          <p:grpSp>
            <p:nvGrpSpPr>
              <p:cNvPr id="420909" name="Group 45"/>
              <p:cNvGrpSpPr>
                <a:grpSpLocks/>
              </p:cNvGrpSpPr>
              <p:nvPr/>
            </p:nvGrpSpPr>
            <p:grpSpPr bwMode="auto">
              <a:xfrm>
                <a:off x="3435" y="1688"/>
                <a:ext cx="1578" cy="541"/>
                <a:chOff x="3583" y="2323"/>
                <a:chExt cx="1578" cy="541"/>
              </a:xfrm>
            </p:grpSpPr>
            <p:sp>
              <p:nvSpPr>
                <p:cNvPr id="420910" name="Text Box 46"/>
                <p:cNvSpPr txBox="1">
                  <a:spLocks noChangeArrowheads="1"/>
                </p:cNvSpPr>
                <p:nvPr/>
              </p:nvSpPr>
              <p:spPr bwMode="auto">
                <a:xfrm>
                  <a:off x="3583" y="2323"/>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A</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911" name="Text Box 47"/>
                <p:cNvSpPr txBox="1">
                  <a:spLocks noChangeArrowheads="1"/>
                </p:cNvSpPr>
                <p:nvPr/>
              </p:nvSpPr>
              <p:spPr bwMode="auto">
                <a:xfrm>
                  <a:off x="3592" y="2642"/>
                  <a:ext cx="12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B</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0912" name="Text Box 48"/>
                <p:cNvSpPr txBox="1">
                  <a:spLocks noChangeArrowheads="1"/>
                </p:cNvSpPr>
                <p:nvPr/>
              </p:nvSpPr>
              <p:spPr bwMode="auto">
                <a:xfrm>
                  <a:off x="5044" y="2507"/>
                  <a:ext cx="117"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L</a:t>
                  </a:r>
                  <a:endParaRPr kumimoji="1" lang="en-US" altLang="zh-CN" sz="2400" b="1" i="1"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grpSp>
              <p:nvGrpSpPr>
                <p:cNvPr id="420913" name="Group 49"/>
                <p:cNvGrpSpPr>
                  <a:grpSpLocks/>
                </p:cNvGrpSpPr>
                <p:nvPr/>
              </p:nvGrpSpPr>
              <p:grpSpPr bwMode="auto">
                <a:xfrm>
                  <a:off x="3801" y="2327"/>
                  <a:ext cx="1129" cy="537"/>
                  <a:chOff x="4167" y="2396"/>
                  <a:chExt cx="571" cy="198"/>
                </a:xfrm>
              </p:grpSpPr>
              <p:sp>
                <p:nvSpPr>
                  <p:cNvPr id="420914" name="Line 50"/>
                  <p:cNvSpPr>
                    <a:spLocks noChangeShapeType="1"/>
                  </p:cNvSpPr>
                  <p:nvPr/>
                </p:nvSpPr>
                <p:spPr bwMode="auto">
                  <a:xfrm>
                    <a:off x="4167" y="2445"/>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15" name="Line 51"/>
                  <p:cNvSpPr>
                    <a:spLocks noChangeShapeType="1"/>
                  </p:cNvSpPr>
                  <p:nvPr/>
                </p:nvSpPr>
                <p:spPr bwMode="auto">
                  <a:xfrm>
                    <a:off x="4167" y="2546"/>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16" name="Freeform 52"/>
                  <p:cNvSpPr>
                    <a:spLocks/>
                  </p:cNvSpPr>
                  <p:nvPr/>
                </p:nvSpPr>
                <p:spPr bwMode="auto">
                  <a:xfrm>
                    <a:off x="4358" y="2410"/>
                    <a:ext cx="177" cy="184"/>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17" name="Line 53"/>
                  <p:cNvSpPr>
                    <a:spLocks noChangeShapeType="1"/>
                  </p:cNvSpPr>
                  <p:nvPr/>
                </p:nvSpPr>
                <p:spPr bwMode="auto">
                  <a:xfrm>
                    <a:off x="4529" y="2512"/>
                    <a:ext cx="20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0918" name="Freeform 54"/>
                  <p:cNvSpPr>
                    <a:spLocks/>
                  </p:cNvSpPr>
                  <p:nvPr/>
                </p:nvSpPr>
                <p:spPr bwMode="auto">
                  <a:xfrm>
                    <a:off x="4314" y="2396"/>
                    <a:ext cx="53" cy="192"/>
                  </a:xfrm>
                  <a:custGeom>
                    <a:avLst/>
                    <a:gdLst>
                      <a:gd name="T0" fmla="*/ 0 w 53"/>
                      <a:gd name="T1" fmla="*/ 0 h 192"/>
                      <a:gd name="T2" fmla="*/ 53 w 53"/>
                      <a:gd name="T3" fmla="*/ 96 h 192"/>
                      <a:gd name="T4" fmla="*/ 0 w 53"/>
                      <a:gd name="T5" fmla="*/ 192 h 192"/>
                    </a:gdLst>
                    <a:ahLst/>
                    <a:cxnLst>
                      <a:cxn ang="0">
                        <a:pos x="T0" y="T1"/>
                      </a:cxn>
                      <a:cxn ang="0">
                        <a:pos x="T2" y="T3"/>
                      </a:cxn>
                      <a:cxn ang="0">
                        <a:pos x="T4" y="T5"/>
                      </a:cxn>
                    </a:cxnLst>
                    <a:rect l="0" t="0" r="r" b="b"/>
                    <a:pathLst>
                      <a:path w="53" h="192">
                        <a:moveTo>
                          <a:pt x="0" y="0"/>
                        </a:moveTo>
                        <a:cubicBezTo>
                          <a:pt x="9" y="16"/>
                          <a:pt x="53" y="64"/>
                          <a:pt x="53" y="96"/>
                        </a:cubicBezTo>
                        <a:cubicBezTo>
                          <a:pt x="53" y="128"/>
                          <a:pt x="9" y="176"/>
                          <a:pt x="0" y="192"/>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grpSp>
          <p:sp>
            <p:nvSpPr>
              <p:cNvPr id="420919" name="Rectangle 55"/>
              <p:cNvSpPr>
                <a:spLocks noChangeArrowheads="1"/>
              </p:cNvSpPr>
              <p:nvPr/>
            </p:nvSpPr>
            <p:spPr bwMode="auto">
              <a:xfrm>
                <a:off x="3127" y="1452"/>
                <a:ext cx="2006" cy="1733"/>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0920" name="Rectangle 56"/>
            <p:cNvSpPr>
              <a:spLocks noChangeArrowheads="1"/>
            </p:cNvSpPr>
            <p:nvPr/>
          </p:nvSpPr>
          <p:spPr bwMode="auto">
            <a:xfrm>
              <a:off x="3575" y="1166"/>
              <a:ext cx="12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异或逻辑符号</a:t>
              </a:r>
            </a:p>
          </p:txBody>
        </p:sp>
      </p:grpSp>
      <p:sp>
        <p:nvSpPr>
          <p:cNvPr id="420921" name="Rectangle 57"/>
          <p:cNvSpPr>
            <a:spLocks noChangeArrowheads="1"/>
          </p:cNvSpPr>
          <p:nvPr/>
        </p:nvSpPr>
        <p:spPr bwMode="auto">
          <a:xfrm>
            <a:off x="0" y="2622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mc:AlternateContent xmlns:mc="http://schemas.openxmlformats.org/markup-compatibility/2006" xmlns:a14="http://schemas.microsoft.com/office/drawing/2010/main">
        <mc:Choice Requires="a14">
          <p:sp>
            <p:nvSpPr>
              <p:cNvPr id="420924" name="Rectangle 60"/>
              <p:cNvSpPr>
                <a:spLocks noChangeArrowheads="1"/>
              </p:cNvSpPr>
              <p:nvPr/>
            </p:nvSpPr>
            <p:spPr bwMode="auto">
              <a:xfrm>
                <a:off x="1060412" y="4897503"/>
                <a:ext cx="7053489" cy="46166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异或逻辑表达式</a:t>
                </a:r>
                <a:r>
                  <a:rPr kumimoji="1" lang="en-US" altLang="zh-CN"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𝑨</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oMath>
                </a14:m>
                <a:endParaRPr kumimoji="1" lang="zh-CN" altLang="en-US" sz="2400" b="1" i="0" u="none" strike="noStrike" kern="1200" cap="none" spc="0" normalizeH="0" baseline="0" noProof="0" dirty="0">
                  <a:ln>
                    <a:noFill/>
                  </a:ln>
                  <a:solidFill>
                    <a:srgbClr val="000066"/>
                  </a:solidFill>
                  <a:effectLst/>
                  <a:uLnTx/>
                  <a:uFillTx/>
                  <a:latin typeface="Times New Roman" panose="02020603050405020304" pitchFamily="18" charset="0"/>
                  <a:ea typeface="楷体_GB2312" pitchFamily="49" charset="-122"/>
                  <a:cs typeface="+mn-cs"/>
                </a:endParaRPr>
              </a:p>
            </p:txBody>
          </p:sp>
        </mc:Choice>
        <mc:Fallback xmlns="">
          <p:sp>
            <p:nvSpPr>
              <p:cNvPr id="420924" name="Rectangle 60"/>
              <p:cNvSpPr>
                <a:spLocks noRot="1" noChangeAspect="1" noMove="1" noResize="1" noEditPoints="1" noAdjustHandles="1" noChangeArrowheads="1" noChangeShapeType="1" noTextEdit="1"/>
              </p:cNvSpPr>
              <p:nvPr/>
            </p:nvSpPr>
            <p:spPr bwMode="auto">
              <a:xfrm>
                <a:off x="1060412" y="4897503"/>
                <a:ext cx="7053489" cy="461665"/>
              </a:xfrm>
              <a:prstGeom prst="rect">
                <a:avLst/>
              </a:prstGeom>
              <a:blipFill>
                <a:blip r:embed="rId3"/>
                <a:stretch>
                  <a:fillRect l="-1383" t="-14474" b="-30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矩形 65"/>
              <p:cNvSpPr/>
              <p:nvPr/>
            </p:nvSpPr>
            <p:spPr>
              <a:xfrm>
                <a:off x="587632" y="5364393"/>
                <a:ext cx="8542723" cy="1015663"/>
              </a:xfrm>
              <a:prstGeom prst="rect">
                <a:avLst/>
              </a:prstGeom>
            </p:spPr>
            <p:txBody>
              <a:bodyPr wrap="non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oMath>
                </a14:m>
                <a:r>
                  <a:rPr kumimoji="1" lang="en-US" altLang="zh-CN" sz="2400" dirty="0">
                    <a:solidFill>
                      <a:srgbClr val="000066"/>
                    </a:solidFill>
                    <a:latin typeface="楷体_GB2312" pitchFamily="49" charset="-122"/>
                    <a:ea typeface="楷体_GB2312" pitchFamily="49" charset="-122"/>
                  </a:rPr>
                  <a:t> (</a:t>
                </a:r>
                <a:r>
                  <a:rPr kumimoji="1" lang="zh-CN" altLang="en-US" sz="2400" dirty="0">
                    <a:solidFill>
                      <a:srgbClr val="000066"/>
                    </a:solidFill>
                    <a:latin typeface="楷体_GB2312" pitchFamily="49" charset="-122"/>
                    <a:ea typeface="楷体_GB2312" pitchFamily="49" charset="-122"/>
                  </a:rPr>
                  <a:t>行为描述和数据流描述）</a:t>
                </a:r>
                <a:endParaRPr kumimoji="1" lang="en-US" altLang="zh-CN" sz="2400" dirty="0">
                  <a:solidFill>
                    <a:srgbClr val="000066"/>
                  </a:solidFill>
                  <a:latin typeface="楷体_GB2312" pitchFamily="49" charset="-122"/>
                  <a:ea typeface="楷体_GB2312" pitchFamily="49" charset="-122"/>
                </a:endParaRPr>
              </a:p>
              <a:p>
                <a:pPr lvl="0" algn="l">
                  <a:spcBef>
                    <a:spcPct val="50000"/>
                  </a:spcBef>
                  <a:defRPr/>
                </a:pPr>
                <a:r>
                  <a:rPr kumimoji="1" lang="en-US" altLang="zh-CN" sz="2400" dirty="0">
                    <a:solidFill>
                      <a:srgbClr val="000066"/>
                    </a:solidFill>
                    <a:latin typeface="楷体_GB2312" pitchFamily="49" charset="-122"/>
                    <a:ea typeface="楷体_GB2312" pitchFamily="49" charset="-122"/>
                  </a:rPr>
                  <a:t>		 	</a:t>
                </a:r>
                <a:r>
                  <a:rPr kumimoji="1" lang="en-US" altLang="zh-CN" sz="2400" dirty="0" err="1">
                    <a:solidFill>
                      <a:srgbClr val="000066"/>
                    </a:solidFill>
                    <a:latin typeface="楷体_GB2312" pitchFamily="49" charset="-122"/>
                    <a:ea typeface="楷体_GB2312" pitchFamily="49" charset="-122"/>
                  </a:rPr>
                  <a:t>xor</a:t>
                </a:r>
                <a:r>
                  <a:rPr kumimoji="1" lang="en-US" altLang="zh-CN" sz="2400" dirty="0">
                    <a:solidFill>
                      <a:srgbClr val="000066"/>
                    </a:solidFill>
                    <a:latin typeface="楷体_GB2312" pitchFamily="49" charset="-122"/>
                    <a:ea typeface="楷体_GB2312" pitchFamily="49" charset="-122"/>
                  </a:rPr>
                  <a:t> </a:t>
                </a:r>
                <a:r>
                  <a:rPr kumimoji="1" lang="en-US" altLang="zh-CN" sz="2400" dirty="0" err="1">
                    <a:solidFill>
                      <a:srgbClr val="000066"/>
                    </a:solidFill>
                    <a:latin typeface="楷体_GB2312" pitchFamily="49" charset="-122"/>
                    <a:ea typeface="楷体_GB2312" pitchFamily="49" charset="-122"/>
                  </a:rPr>
                  <a:t>objectname</a:t>
                </a:r>
                <a:r>
                  <a:rPr kumimoji="1" lang="en-US" altLang="zh-CN" sz="2400" dirty="0">
                    <a:solidFill>
                      <a:srgbClr val="000066"/>
                    </a:solidFill>
                    <a:latin typeface="楷体_GB2312" pitchFamily="49" charset="-122"/>
                    <a:ea typeface="楷体_GB2312" pitchFamily="49" charset="-122"/>
                  </a:rPr>
                  <a:t>(L,A,B);(</a:t>
                </a:r>
                <a:r>
                  <a:rPr kumimoji="1" lang="zh-CN" altLang="en-US" sz="2400" dirty="0">
                    <a:solidFill>
                      <a:srgbClr val="000066"/>
                    </a:solidFill>
                    <a:latin typeface="楷体_GB2312" pitchFamily="49" charset="-122"/>
                    <a:ea typeface="楷体_GB2312" pitchFamily="49" charset="-122"/>
                  </a:rPr>
                  <a:t>结构化描述）</a:t>
                </a:r>
                <a:r>
                  <a:rPr kumimoji="1" lang="zh-CN" altLang="en-US" sz="2400" i="1" dirty="0">
                    <a:solidFill>
                      <a:srgbClr val="000066"/>
                    </a:solidFill>
                    <a:latin typeface="楷体_GB2312" pitchFamily="49" charset="-122"/>
                    <a:ea typeface="楷体_GB2312" pitchFamily="49" charset="-122"/>
                  </a:rPr>
                  <a:t> </a:t>
                </a:r>
                <a:endPar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mc:Choice>
        <mc:Fallback xmlns="">
          <p:sp>
            <p:nvSpPr>
              <p:cNvPr id="66" name="矩形 65"/>
              <p:cNvSpPr>
                <a:spLocks noRot="1" noChangeAspect="1" noMove="1" noResize="1" noEditPoints="1" noAdjustHandles="1" noChangeArrowheads="1" noChangeShapeType="1" noTextEdit="1"/>
              </p:cNvSpPr>
              <p:nvPr/>
            </p:nvSpPr>
            <p:spPr>
              <a:xfrm>
                <a:off x="587632" y="5364393"/>
                <a:ext cx="8542723" cy="1015663"/>
              </a:xfrm>
              <a:prstGeom prst="rect">
                <a:avLst/>
              </a:prstGeom>
              <a:blipFill>
                <a:blip r:embed="rId4"/>
                <a:stretch>
                  <a:fillRect l="-1070" t="-6587" b="-12575"/>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3544199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0869"/>
                                        </p:tgtEl>
                                        <p:attrNameLst>
                                          <p:attrName>style.visibility</p:attrName>
                                        </p:attrNameLst>
                                      </p:cBhvr>
                                      <p:to>
                                        <p:strVal val="visible"/>
                                      </p:to>
                                    </p:set>
                                    <p:animEffect transition="in" filter="wipe(left)">
                                      <p:cBhvr>
                                        <p:cTn id="7" dur="1000"/>
                                        <p:tgtEl>
                                          <p:spTgt spid="4208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0870"/>
                                        </p:tgtEl>
                                        <p:attrNameLst>
                                          <p:attrName>style.visibility</p:attrName>
                                        </p:attrNameLst>
                                      </p:cBhvr>
                                      <p:to>
                                        <p:strVal val="visible"/>
                                      </p:to>
                                    </p:set>
                                    <p:animEffect transition="in" filter="wipe(up)">
                                      <p:cBhvr>
                                        <p:cTn id="12" dur="500"/>
                                        <p:tgtEl>
                                          <p:spTgt spid="4208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20880"/>
                                        </p:tgtEl>
                                        <p:attrNameLst>
                                          <p:attrName>style.visibility</p:attrName>
                                        </p:attrNameLst>
                                      </p:cBhvr>
                                      <p:to>
                                        <p:strVal val="visible"/>
                                      </p:to>
                                    </p:set>
                                    <p:animEffect transition="in" filter="strips(downRight)">
                                      <p:cBhvr>
                                        <p:cTn id="17" dur="500"/>
                                        <p:tgtEl>
                                          <p:spTgt spid="4208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20884"/>
                                        </p:tgtEl>
                                        <p:attrNameLst>
                                          <p:attrName>style.visibility</p:attrName>
                                        </p:attrNameLst>
                                      </p:cBhvr>
                                      <p:to>
                                        <p:strVal val="visible"/>
                                      </p:to>
                                    </p:set>
                                    <p:animEffect transition="in" filter="strips(downRight)">
                                      <p:cBhvr>
                                        <p:cTn id="22" dur="500"/>
                                        <p:tgtEl>
                                          <p:spTgt spid="42088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20888"/>
                                        </p:tgtEl>
                                        <p:attrNameLst>
                                          <p:attrName>style.visibility</p:attrName>
                                        </p:attrNameLst>
                                      </p:cBhvr>
                                      <p:to>
                                        <p:strVal val="visible"/>
                                      </p:to>
                                    </p:set>
                                    <p:animEffect transition="in" filter="strips(downRight)">
                                      <p:cBhvr>
                                        <p:cTn id="27" dur="500"/>
                                        <p:tgtEl>
                                          <p:spTgt spid="42088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20892"/>
                                        </p:tgtEl>
                                        <p:attrNameLst>
                                          <p:attrName>style.visibility</p:attrName>
                                        </p:attrNameLst>
                                      </p:cBhvr>
                                      <p:to>
                                        <p:strVal val="visible"/>
                                      </p:to>
                                    </p:set>
                                    <p:animEffect transition="in" filter="strips(downRight)">
                                      <p:cBhvr>
                                        <p:cTn id="32" dur="500"/>
                                        <p:tgtEl>
                                          <p:spTgt spid="42089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420927"/>
                                        </p:tgtEl>
                                        <p:attrNameLst>
                                          <p:attrName>style.visibility</p:attrName>
                                        </p:attrNameLst>
                                      </p:cBhvr>
                                      <p:to>
                                        <p:strVal val="visible"/>
                                      </p:to>
                                    </p:set>
                                    <p:animEffect transition="in" filter="wipe(up)">
                                      <p:cBhvr>
                                        <p:cTn id="37" dur="500"/>
                                        <p:tgtEl>
                                          <p:spTgt spid="4209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20924"/>
                                        </p:tgtEl>
                                        <p:attrNameLst>
                                          <p:attrName>style.visibility</p:attrName>
                                        </p:attrNameLst>
                                      </p:cBhvr>
                                      <p:to>
                                        <p:strVal val="visible"/>
                                      </p:to>
                                    </p:set>
                                    <p:animEffect transition="in" filter="wipe(down)">
                                      <p:cBhvr>
                                        <p:cTn id="42" dur="500"/>
                                        <p:tgtEl>
                                          <p:spTgt spid="42092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down)">
                                      <p:cBhvr>
                                        <p:cTn id="4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9" grpId="0" autoUpdateAnimBg="0"/>
      <p:bldP spid="420924" grpId="0"/>
      <p:bldP spid="6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2" name="Text Box 4"/>
          <p:cNvSpPr txBox="1">
            <a:spLocks noChangeArrowheads="1"/>
          </p:cNvSpPr>
          <p:nvPr/>
        </p:nvSpPr>
        <p:spPr bwMode="auto">
          <a:xfrm>
            <a:off x="630238" y="620713"/>
            <a:ext cx="2789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CC0066"/>
                </a:solidFill>
                <a:effectLst/>
                <a:uLnTx/>
                <a:uFillTx/>
                <a:latin typeface="宋体-方正超大字符集" pitchFamily="65" charset="-122"/>
                <a:ea typeface="宋体-方正超大字符集" pitchFamily="65" charset="-122"/>
                <a:cs typeface="+mn-cs"/>
              </a:rPr>
              <a:t>　</a:t>
            </a:r>
            <a:r>
              <a:rPr kumimoji="1" lang="zh-CN" altLang="en-US" sz="2400" b="1" i="0" u="none" strike="noStrike" kern="1200" cap="none" spc="0" normalizeH="0" baseline="0" noProof="0">
                <a:ln>
                  <a:noFill/>
                </a:ln>
                <a:solidFill>
                  <a:srgbClr val="CC0066"/>
                </a:solidFill>
                <a:effectLst/>
                <a:uLnTx/>
                <a:uFillTx/>
                <a:latin typeface="楷体_GB2312" pitchFamily="49" charset="-122"/>
                <a:ea typeface="楷体_GB2312" pitchFamily="49" charset="-122"/>
                <a:cs typeface="+mn-cs"/>
              </a:rPr>
              <a:t>　</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4 )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同或运算</a:t>
            </a:r>
          </a:p>
        </p:txBody>
      </p:sp>
      <p:sp>
        <p:nvSpPr>
          <p:cNvPr id="421896" name="Text Box 8"/>
          <p:cNvSpPr txBox="1">
            <a:spLocks noChangeArrowheads="1"/>
          </p:cNvSpPr>
          <p:nvPr/>
        </p:nvSpPr>
        <p:spPr bwMode="auto">
          <a:xfrm>
            <a:off x="228600" y="1341438"/>
            <a:ext cx="8915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若两个输入变量的值相同，输出为</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1</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，否则为</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0</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a:t>
            </a:r>
          </a:p>
        </p:txBody>
      </p:sp>
      <p:grpSp>
        <p:nvGrpSpPr>
          <p:cNvPr id="421897" name="Group 9"/>
          <p:cNvGrpSpPr>
            <a:grpSpLocks/>
          </p:cNvGrpSpPr>
          <p:nvPr/>
        </p:nvGrpSpPr>
        <p:grpSpPr bwMode="auto">
          <a:xfrm>
            <a:off x="1059720" y="1956674"/>
            <a:ext cx="3231695" cy="2673865"/>
            <a:chOff x="951" y="1604"/>
            <a:chExt cx="1978" cy="1378"/>
          </a:xfrm>
        </p:grpSpPr>
        <p:sp>
          <p:nvSpPr>
            <p:cNvPr id="421898" name="Text Box 10"/>
            <p:cNvSpPr txBox="1">
              <a:spLocks noChangeArrowheads="1"/>
            </p:cNvSpPr>
            <p:nvPr/>
          </p:nvSpPr>
          <p:spPr bwMode="auto">
            <a:xfrm>
              <a:off x="1241" y="1604"/>
              <a:ext cx="1688"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同或逻辑真值表</a:t>
              </a:r>
            </a:p>
          </p:txBody>
        </p:sp>
        <p:grpSp>
          <p:nvGrpSpPr>
            <p:cNvPr id="421899" name="Group 11"/>
            <p:cNvGrpSpPr>
              <a:grpSpLocks/>
            </p:cNvGrpSpPr>
            <p:nvPr/>
          </p:nvGrpSpPr>
          <p:grpSpPr bwMode="auto">
            <a:xfrm>
              <a:off x="951" y="1830"/>
              <a:ext cx="1885" cy="1147"/>
              <a:chOff x="505" y="1392"/>
              <a:chExt cx="2100" cy="1147"/>
            </a:xfrm>
          </p:grpSpPr>
          <p:sp>
            <p:nvSpPr>
              <p:cNvPr id="421900" name="Line 12"/>
              <p:cNvSpPr>
                <a:spLocks noChangeShapeType="1"/>
              </p:cNvSpPr>
              <p:nvPr/>
            </p:nvSpPr>
            <p:spPr bwMode="auto">
              <a:xfrm>
                <a:off x="505"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01" name="Line 13"/>
              <p:cNvSpPr>
                <a:spLocks noChangeShapeType="1"/>
              </p:cNvSpPr>
              <p:nvPr/>
            </p:nvSpPr>
            <p:spPr bwMode="auto">
              <a:xfrm>
                <a:off x="505"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02" name="Line 14"/>
              <p:cNvSpPr>
                <a:spLocks noChangeShapeType="1"/>
              </p:cNvSpPr>
              <p:nvPr/>
            </p:nvSpPr>
            <p:spPr bwMode="auto">
              <a:xfrm>
                <a:off x="505"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1903" name="Line 15"/>
            <p:cNvSpPr>
              <a:spLocks noChangeShapeType="1"/>
            </p:cNvSpPr>
            <p:nvPr/>
          </p:nvSpPr>
          <p:spPr bwMode="auto">
            <a:xfrm>
              <a:off x="2213" y="1830"/>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04" name="Text Box 16"/>
            <p:cNvSpPr txBox="1">
              <a:spLocks noChangeArrowheads="1"/>
            </p:cNvSpPr>
            <p:nvPr/>
          </p:nvSpPr>
          <p:spPr bwMode="auto">
            <a:xfrm>
              <a:off x="1178" y="187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05" name="Text Box 17"/>
            <p:cNvSpPr txBox="1">
              <a:spLocks noChangeArrowheads="1"/>
            </p:cNvSpPr>
            <p:nvPr/>
          </p:nvSpPr>
          <p:spPr bwMode="auto">
            <a:xfrm>
              <a:off x="1755" y="187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06" name="Text Box 18"/>
            <p:cNvSpPr txBox="1">
              <a:spLocks noChangeArrowheads="1"/>
            </p:cNvSpPr>
            <p:nvPr/>
          </p:nvSpPr>
          <p:spPr bwMode="auto">
            <a:xfrm>
              <a:off x="2426" y="187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07" name="Text Box 19"/>
            <p:cNvSpPr txBox="1">
              <a:spLocks noChangeArrowheads="1"/>
            </p:cNvSpPr>
            <p:nvPr/>
          </p:nvSpPr>
          <p:spPr bwMode="auto">
            <a:xfrm>
              <a:off x="1178" y="2118"/>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08" name="Text Box 20"/>
            <p:cNvSpPr txBox="1">
              <a:spLocks noChangeArrowheads="1"/>
            </p:cNvSpPr>
            <p:nvPr/>
          </p:nvSpPr>
          <p:spPr bwMode="auto">
            <a:xfrm>
              <a:off x="1755" y="2118"/>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09" name="Text Box 21"/>
            <p:cNvSpPr txBox="1">
              <a:spLocks noChangeArrowheads="1"/>
            </p:cNvSpPr>
            <p:nvPr/>
          </p:nvSpPr>
          <p:spPr bwMode="auto">
            <a:xfrm>
              <a:off x="1755" y="2339"/>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0" name="Text Box 22"/>
            <p:cNvSpPr txBox="1">
              <a:spLocks noChangeArrowheads="1"/>
            </p:cNvSpPr>
            <p:nvPr/>
          </p:nvSpPr>
          <p:spPr bwMode="auto">
            <a:xfrm>
              <a:off x="1755" y="2566"/>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1" name="Text Box 23"/>
            <p:cNvSpPr txBox="1">
              <a:spLocks noChangeArrowheads="1"/>
            </p:cNvSpPr>
            <p:nvPr/>
          </p:nvSpPr>
          <p:spPr bwMode="auto">
            <a:xfrm>
              <a:off x="1755" y="2799"/>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2" name="Text Box 24"/>
            <p:cNvSpPr txBox="1">
              <a:spLocks noChangeArrowheads="1"/>
            </p:cNvSpPr>
            <p:nvPr/>
          </p:nvSpPr>
          <p:spPr bwMode="auto">
            <a:xfrm>
              <a:off x="1178" y="2345"/>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3" name="Text Box 25"/>
            <p:cNvSpPr txBox="1">
              <a:spLocks noChangeArrowheads="1"/>
            </p:cNvSpPr>
            <p:nvPr/>
          </p:nvSpPr>
          <p:spPr bwMode="auto">
            <a:xfrm>
              <a:off x="1178" y="2572"/>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4" name="Text Box 26"/>
            <p:cNvSpPr txBox="1">
              <a:spLocks noChangeArrowheads="1"/>
            </p:cNvSpPr>
            <p:nvPr/>
          </p:nvSpPr>
          <p:spPr bwMode="auto">
            <a:xfrm>
              <a:off x="1179" y="2799"/>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5" name="Text Box 27"/>
            <p:cNvSpPr txBox="1">
              <a:spLocks noChangeArrowheads="1"/>
            </p:cNvSpPr>
            <p:nvPr/>
          </p:nvSpPr>
          <p:spPr bwMode="auto">
            <a:xfrm>
              <a:off x="2427" y="211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6" name="Text Box 28"/>
            <p:cNvSpPr txBox="1">
              <a:spLocks noChangeArrowheads="1"/>
            </p:cNvSpPr>
            <p:nvPr/>
          </p:nvSpPr>
          <p:spPr bwMode="auto">
            <a:xfrm>
              <a:off x="2427" y="2339"/>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7" name="Text Box 29"/>
            <p:cNvSpPr txBox="1">
              <a:spLocks noChangeArrowheads="1"/>
            </p:cNvSpPr>
            <p:nvPr/>
          </p:nvSpPr>
          <p:spPr bwMode="auto">
            <a:xfrm>
              <a:off x="2427" y="2566"/>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18" name="Text Box 30"/>
            <p:cNvSpPr txBox="1">
              <a:spLocks noChangeArrowheads="1"/>
            </p:cNvSpPr>
            <p:nvPr/>
          </p:nvSpPr>
          <p:spPr bwMode="auto">
            <a:xfrm>
              <a:off x="2427" y="2799"/>
              <a:ext cx="121" cy="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1944" name="Group 56"/>
          <p:cNvGrpSpPr>
            <a:grpSpLocks/>
          </p:cNvGrpSpPr>
          <p:nvPr/>
        </p:nvGrpSpPr>
        <p:grpSpPr bwMode="auto">
          <a:xfrm>
            <a:off x="4857130" y="1883480"/>
            <a:ext cx="3168650" cy="3001963"/>
            <a:chOff x="3137" y="1374"/>
            <a:chExt cx="1996" cy="1891"/>
          </a:xfrm>
        </p:grpSpPr>
        <p:sp>
          <p:nvSpPr>
            <p:cNvPr id="421920" name="Rectangle 32"/>
            <p:cNvSpPr>
              <a:spLocks noChangeArrowheads="1"/>
            </p:cNvSpPr>
            <p:nvPr/>
          </p:nvSpPr>
          <p:spPr bwMode="auto">
            <a:xfrm>
              <a:off x="3137" y="1642"/>
              <a:ext cx="1996" cy="1623"/>
            </a:xfrm>
            <a:prstGeom prst="rect">
              <a:avLst/>
            </a:prstGeom>
            <a:noFill/>
            <a:ln w="19050">
              <a:solidFill>
                <a:srgbClr val="99CCFF"/>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21" name="Text Box 33"/>
            <p:cNvSpPr txBox="1">
              <a:spLocks noChangeArrowheads="1"/>
            </p:cNvSpPr>
            <p:nvPr/>
          </p:nvSpPr>
          <p:spPr bwMode="auto">
            <a:xfrm>
              <a:off x="3657" y="2848"/>
              <a:ext cx="1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0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22" name="Text Box 34"/>
            <p:cNvSpPr txBox="1">
              <a:spLocks noChangeArrowheads="1"/>
            </p:cNvSpPr>
            <p:nvPr/>
          </p:nvSpPr>
          <p:spPr bwMode="auto">
            <a:xfrm>
              <a:off x="4201" y="2548"/>
              <a:ext cx="9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t>
              </a:r>
            </a:p>
          </p:txBody>
        </p:sp>
        <p:sp>
          <p:nvSpPr>
            <p:cNvPr id="421923" name="Text Box 35"/>
            <p:cNvSpPr txBox="1">
              <a:spLocks noChangeArrowheads="1"/>
            </p:cNvSpPr>
            <p:nvPr/>
          </p:nvSpPr>
          <p:spPr bwMode="auto">
            <a:xfrm>
              <a:off x="3638" y="2527"/>
              <a:ext cx="1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0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24" name="Text Box 36"/>
            <p:cNvSpPr txBox="1">
              <a:spLocks noChangeArrowheads="1"/>
            </p:cNvSpPr>
            <p:nvPr/>
          </p:nvSpPr>
          <p:spPr bwMode="auto">
            <a:xfrm>
              <a:off x="4778" y="2737"/>
              <a:ext cx="9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0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25" name="Line 37"/>
            <p:cNvSpPr>
              <a:spLocks noChangeShapeType="1"/>
            </p:cNvSpPr>
            <p:nvPr/>
          </p:nvSpPr>
          <p:spPr bwMode="auto">
            <a:xfrm>
              <a:off x="3904" y="2631"/>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26" name="Line 38"/>
            <p:cNvSpPr>
              <a:spLocks noChangeShapeType="1"/>
            </p:cNvSpPr>
            <p:nvPr/>
          </p:nvSpPr>
          <p:spPr bwMode="auto">
            <a:xfrm>
              <a:off x="3904" y="2963"/>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27" name="Line 39"/>
            <p:cNvSpPr>
              <a:spLocks noChangeShapeType="1"/>
            </p:cNvSpPr>
            <p:nvPr/>
          </p:nvSpPr>
          <p:spPr bwMode="auto">
            <a:xfrm>
              <a:off x="4403" y="2807"/>
              <a:ext cx="23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28" name="Rectangle 40"/>
            <p:cNvSpPr>
              <a:spLocks noChangeArrowheads="1"/>
            </p:cNvSpPr>
            <p:nvPr/>
          </p:nvSpPr>
          <p:spPr bwMode="auto">
            <a:xfrm>
              <a:off x="4113" y="2523"/>
              <a:ext cx="267" cy="57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29" name="Text Box 41"/>
            <p:cNvSpPr txBox="1">
              <a:spLocks noChangeArrowheads="1"/>
            </p:cNvSpPr>
            <p:nvPr/>
          </p:nvSpPr>
          <p:spPr bwMode="auto">
            <a:xfrm>
              <a:off x="3553" y="1756"/>
              <a:ext cx="1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0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30" name="Text Box 42"/>
            <p:cNvSpPr txBox="1">
              <a:spLocks noChangeArrowheads="1"/>
            </p:cNvSpPr>
            <p:nvPr/>
          </p:nvSpPr>
          <p:spPr bwMode="auto">
            <a:xfrm>
              <a:off x="3554" y="2011"/>
              <a:ext cx="1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0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31" name="Text Box 43"/>
            <p:cNvSpPr txBox="1">
              <a:spLocks noChangeArrowheads="1"/>
            </p:cNvSpPr>
            <p:nvPr/>
          </p:nvSpPr>
          <p:spPr bwMode="auto">
            <a:xfrm>
              <a:off x="4854" y="1955"/>
              <a:ext cx="98"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0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1932" name="AutoShape 44"/>
            <p:cNvSpPr>
              <a:spLocks noChangeArrowheads="1"/>
            </p:cNvSpPr>
            <p:nvPr/>
          </p:nvSpPr>
          <p:spPr bwMode="auto">
            <a:xfrm>
              <a:off x="4437" y="1983"/>
              <a:ext cx="86" cy="119"/>
            </a:xfrm>
            <a:prstGeom prst="flowChartConnector">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33" name="Line 45"/>
            <p:cNvSpPr>
              <a:spLocks noChangeShapeType="1"/>
            </p:cNvSpPr>
            <p:nvPr/>
          </p:nvSpPr>
          <p:spPr bwMode="auto">
            <a:xfrm>
              <a:off x="3766" y="1882"/>
              <a:ext cx="38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34" name="Line 46"/>
            <p:cNvSpPr>
              <a:spLocks noChangeShapeType="1"/>
            </p:cNvSpPr>
            <p:nvPr/>
          </p:nvSpPr>
          <p:spPr bwMode="auto">
            <a:xfrm>
              <a:off x="3766" y="2132"/>
              <a:ext cx="38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35" name="Freeform 47"/>
            <p:cNvSpPr>
              <a:spLocks/>
            </p:cNvSpPr>
            <p:nvPr/>
          </p:nvSpPr>
          <p:spPr bwMode="auto">
            <a:xfrm>
              <a:off x="4107" y="1795"/>
              <a:ext cx="316" cy="456"/>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36" name="Line 48"/>
            <p:cNvSpPr>
              <a:spLocks noChangeShapeType="1"/>
            </p:cNvSpPr>
            <p:nvPr/>
          </p:nvSpPr>
          <p:spPr bwMode="auto">
            <a:xfrm>
              <a:off x="4523" y="2048"/>
              <a:ext cx="2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37" name="Freeform 49"/>
            <p:cNvSpPr>
              <a:spLocks/>
            </p:cNvSpPr>
            <p:nvPr/>
          </p:nvSpPr>
          <p:spPr bwMode="auto">
            <a:xfrm>
              <a:off x="4028" y="1760"/>
              <a:ext cx="95" cy="476"/>
            </a:xfrm>
            <a:custGeom>
              <a:avLst/>
              <a:gdLst>
                <a:gd name="T0" fmla="*/ 0 w 53"/>
                <a:gd name="T1" fmla="*/ 0 h 192"/>
                <a:gd name="T2" fmla="*/ 53 w 53"/>
                <a:gd name="T3" fmla="*/ 96 h 192"/>
                <a:gd name="T4" fmla="*/ 0 w 53"/>
                <a:gd name="T5" fmla="*/ 192 h 192"/>
              </a:gdLst>
              <a:ahLst/>
              <a:cxnLst>
                <a:cxn ang="0">
                  <a:pos x="T0" y="T1"/>
                </a:cxn>
                <a:cxn ang="0">
                  <a:pos x="T2" y="T3"/>
                </a:cxn>
                <a:cxn ang="0">
                  <a:pos x="T4" y="T5"/>
                </a:cxn>
              </a:cxnLst>
              <a:rect l="0" t="0" r="r" b="b"/>
              <a:pathLst>
                <a:path w="53" h="192">
                  <a:moveTo>
                    <a:pt x="0" y="0"/>
                  </a:moveTo>
                  <a:cubicBezTo>
                    <a:pt x="9" y="16"/>
                    <a:pt x="53" y="64"/>
                    <a:pt x="53" y="96"/>
                  </a:cubicBezTo>
                  <a:cubicBezTo>
                    <a:pt x="53" y="128"/>
                    <a:pt x="9" y="176"/>
                    <a:pt x="0" y="192"/>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1938" name="Rectangle 50"/>
            <p:cNvSpPr>
              <a:spLocks noChangeArrowheads="1"/>
            </p:cNvSpPr>
            <p:nvPr/>
          </p:nvSpPr>
          <p:spPr bwMode="auto">
            <a:xfrm>
              <a:off x="3352" y="1374"/>
              <a:ext cx="169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Garamond" panose="02020404030301010803" pitchFamily="18" charset="0"/>
                  <a:ea typeface="楷体_GB2312" pitchFamily="49" charset="-122"/>
                  <a:cs typeface="+mn-cs"/>
                </a:rPr>
                <a:t>同或逻辑逻辑符号</a:t>
              </a:r>
            </a:p>
          </p:txBody>
        </p:sp>
      </p:grpSp>
      <mc:AlternateContent xmlns:mc="http://schemas.openxmlformats.org/markup-compatibility/2006" xmlns:a14="http://schemas.microsoft.com/office/drawing/2010/main">
        <mc:Choice Requires="a14">
          <p:sp>
            <p:nvSpPr>
              <p:cNvPr id="421939" name="Rectangle 51"/>
              <p:cNvSpPr>
                <a:spLocks noChangeArrowheads="1"/>
              </p:cNvSpPr>
              <p:nvPr/>
            </p:nvSpPr>
            <p:spPr bwMode="auto">
              <a:xfrm>
                <a:off x="1059720" y="4934516"/>
                <a:ext cx="6083301" cy="46166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Garamond" panose="02020404030301010803" pitchFamily="18" charset="0"/>
                    <a:ea typeface="楷体_GB2312" pitchFamily="49" charset="-122"/>
                    <a:cs typeface="+mn-cs"/>
                  </a:rPr>
                  <a:t>同或逻辑表达式</a:t>
                </a:r>
                <a14:m>
                  <m:oMath xmlns:m="http://schemas.openxmlformats.org/officeDocument/2006/math">
                    <m:r>
                      <a:rPr kumimoji="1" lang="en-US" altLang="zh-CN" sz="2400" b="1" i="0" u="none" strike="noStrike" kern="1200" cap="none" spc="0" normalizeH="0" baseline="0" noProof="0" smtClean="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ctrlPr>
                      </m:accPr>
                      <m:e>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𝑨</m:t>
                        </m:r>
                      </m:e>
                    </m:acc>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ea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oMath>
                </a14:m>
                <a:endParaRPr kumimoji="1" lang="zh-CN" altLang="en-US" sz="2400" b="1" i="0" u="none" strike="noStrike" kern="1200" cap="none" spc="0" normalizeH="0" baseline="0" noProof="0" dirty="0">
                  <a:ln>
                    <a:noFill/>
                  </a:ln>
                  <a:solidFill>
                    <a:srgbClr val="000066"/>
                  </a:solidFill>
                  <a:effectLst/>
                  <a:uLnTx/>
                  <a:uFillTx/>
                  <a:latin typeface="Garamond" panose="02020404030301010803" pitchFamily="18" charset="0"/>
                  <a:ea typeface="楷体_GB2312" pitchFamily="49" charset="-122"/>
                  <a:cs typeface="+mn-cs"/>
                </a:endParaRPr>
              </a:p>
            </p:txBody>
          </p:sp>
        </mc:Choice>
        <mc:Fallback xmlns="">
          <p:sp>
            <p:nvSpPr>
              <p:cNvPr id="421939" name="Rectangle 51"/>
              <p:cNvSpPr>
                <a:spLocks noRot="1" noChangeAspect="1" noMove="1" noResize="1" noEditPoints="1" noAdjustHandles="1" noChangeArrowheads="1" noChangeShapeType="1" noTextEdit="1"/>
              </p:cNvSpPr>
              <p:nvPr/>
            </p:nvSpPr>
            <p:spPr bwMode="auto">
              <a:xfrm>
                <a:off x="1059720" y="4934516"/>
                <a:ext cx="6083301" cy="461665"/>
              </a:xfrm>
              <a:prstGeom prst="rect">
                <a:avLst/>
              </a:prstGeom>
              <a:blipFill>
                <a:blip r:embed="rId3"/>
                <a:stretch>
                  <a:fillRect l="-1603" t="-17105" b="-2236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矩形 51"/>
              <p:cNvSpPr/>
              <p:nvPr/>
            </p:nvSpPr>
            <p:spPr>
              <a:xfrm>
                <a:off x="462969" y="5349335"/>
                <a:ext cx="8681031" cy="1015663"/>
              </a:xfrm>
              <a:prstGeom prst="rect">
                <a:avLst/>
              </a:prstGeom>
            </p:spPr>
            <p:txBody>
              <a:bodyPr wrap="non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Verilog HDL</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a:t>
                </a: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 </a:t>
                </a:r>
                <a14:m>
                  <m:oMath xmlns:m="http://schemas.openxmlformats.org/officeDocument/2006/math">
                    <m:r>
                      <a:rPr kumimoji="1" lang="en-US" altLang="zh-CN" sz="2400" b="1" i="0" u="none" strike="noStrike" kern="1200" cap="none" spc="0" normalizeH="0" baseline="0" noProof="0" smtClean="0">
                        <a:ln>
                          <a:noFill/>
                        </a:ln>
                        <a:solidFill>
                          <a:srgbClr val="000066"/>
                        </a:solidFill>
                        <a:effectLst/>
                        <a:uLnTx/>
                        <a:uFillTx/>
                        <a:latin typeface="Cambria Math" panose="02040503050406030204" pitchFamily="18" charset="0"/>
                        <a:cs typeface="+mn-cs"/>
                      </a:rPr>
                      <m:t> </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𝑩</m:t>
                    </m:r>
                  </m:oMath>
                </a14:m>
                <a:r>
                  <a:rPr kumimoji="1" lang="en-US" altLang="zh-CN" sz="2400" dirty="0">
                    <a:solidFill>
                      <a:srgbClr val="000066"/>
                    </a:solidFill>
                    <a:latin typeface="楷体_GB2312" pitchFamily="49" charset="-122"/>
                    <a:ea typeface="楷体_GB2312" pitchFamily="49" charset="-122"/>
                  </a:rPr>
                  <a:t> (</a:t>
                </a:r>
                <a:r>
                  <a:rPr kumimoji="1" lang="zh-CN" altLang="en-US" sz="2400" dirty="0">
                    <a:solidFill>
                      <a:srgbClr val="000066"/>
                    </a:solidFill>
                    <a:latin typeface="楷体_GB2312" pitchFamily="49" charset="-122"/>
                    <a:ea typeface="楷体_GB2312" pitchFamily="49" charset="-122"/>
                  </a:rPr>
                  <a:t>行为描述和数据流描述）</a:t>
                </a:r>
                <a:endParaRPr kumimoji="1" lang="en-US" altLang="zh-CN" sz="2400" dirty="0">
                  <a:solidFill>
                    <a:srgbClr val="000066"/>
                  </a:solidFill>
                  <a:latin typeface="楷体_GB2312" pitchFamily="49" charset="-122"/>
                  <a:ea typeface="楷体_GB2312" pitchFamily="49" charset="-122"/>
                </a:endParaRPr>
              </a:p>
              <a:p>
                <a:pPr lvl="0" algn="l">
                  <a:spcBef>
                    <a:spcPct val="50000"/>
                  </a:spcBef>
                  <a:defRPr/>
                </a:pPr>
                <a:r>
                  <a:rPr kumimoji="1" lang="en-US" altLang="zh-CN" sz="2400" dirty="0">
                    <a:solidFill>
                      <a:srgbClr val="000066"/>
                    </a:solidFill>
                    <a:latin typeface="楷体_GB2312" pitchFamily="49" charset="-122"/>
                    <a:ea typeface="楷体_GB2312" pitchFamily="49" charset="-122"/>
                  </a:rPr>
                  <a:t>		   </a:t>
                </a:r>
                <a:r>
                  <a:rPr kumimoji="1" lang="en-US" altLang="zh-CN" sz="2400" dirty="0" err="1">
                    <a:solidFill>
                      <a:srgbClr val="000066"/>
                    </a:solidFill>
                    <a:latin typeface="楷体_GB2312" pitchFamily="49" charset="-122"/>
                    <a:ea typeface="楷体_GB2312" pitchFamily="49" charset="-122"/>
                  </a:rPr>
                  <a:t>xnor</a:t>
                </a:r>
                <a:r>
                  <a:rPr kumimoji="1" lang="en-US" altLang="zh-CN" sz="2400" dirty="0">
                    <a:solidFill>
                      <a:srgbClr val="000066"/>
                    </a:solidFill>
                    <a:latin typeface="楷体_GB2312" pitchFamily="49" charset="-122"/>
                    <a:ea typeface="楷体_GB2312" pitchFamily="49" charset="-122"/>
                  </a:rPr>
                  <a:t> </a:t>
                </a:r>
                <a:r>
                  <a:rPr kumimoji="1" lang="en-US" altLang="zh-CN" sz="2400" dirty="0" err="1">
                    <a:solidFill>
                      <a:srgbClr val="000066"/>
                    </a:solidFill>
                    <a:latin typeface="楷体_GB2312" pitchFamily="49" charset="-122"/>
                    <a:ea typeface="楷体_GB2312" pitchFamily="49" charset="-122"/>
                  </a:rPr>
                  <a:t>objectname</a:t>
                </a:r>
                <a:r>
                  <a:rPr kumimoji="1" lang="en-US" altLang="zh-CN" sz="2400" dirty="0">
                    <a:solidFill>
                      <a:srgbClr val="000066"/>
                    </a:solidFill>
                    <a:latin typeface="楷体_GB2312" pitchFamily="49" charset="-122"/>
                    <a:ea typeface="楷体_GB2312" pitchFamily="49" charset="-122"/>
                  </a:rPr>
                  <a:t>(L,A,B);(</a:t>
                </a:r>
                <a:r>
                  <a:rPr kumimoji="1" lang="zh-CN" altLang="en-US" sz="2400" dirty="0">
                    <a:solidFill>
                      <a:srgbClr val="000066"/>
                    </a:solidFill>
                    <a:latin typeface="楷体_GB2312" pitchFamily="49" charset="-122"/>
                    <a:ea typeface="楷体_GB2312" pitchFamily="49" charset="-122"/>
                  </a:rPr>
                  <a:t>结构化描述）</a:t>
                </a:r>
                <a:r>
                  <a:rPr kumimoji="1" lang="zh-CN" altLang="en-US" sz="2400" i="1" dirty="0">
                    <a:solidFill>
                      <a:srgbClr val="000066"/>
                    </a:solidFill>
                    <a:latin typeface="楷体_GB2312" pitchFamily="49" charset="-122"/>
                    <a:ea typeface="楷体_GB2312" pitchFamily="49" charset="-122"/>
                  </a:rPr>
                  <a:t> </a:t>
                </a:r>
                <a:endPar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endParaRPr>
              </a:p>
            </p:txBody>
          </p:sp>
        </mc:Choice>
        <mc:Fallback xmlns="">
          <p:sp>
            <p:nvSpPr>
              <p:cNvPr id="52" name="矩形 51"/>
              <p:cNvSpPr>
                <a:spLocks noRot="1" noChangeAspect="1" noMove="1" noResize="1" noEditPoints="1" noAdjustHandles="1" noChangeArrowheads="1" noChangeShapeType="1" noTextEdit="1"/>
              </p:cNvSpPr>
              <p:nvPr/>
            </p:nvSpPr>
            <p:spPr>
              <a:xfrm>
                <a:off x="462969" y="5349335"/>
                <a:ext cx="8681031" cy="1015663"/>
              </a:xfrm>
              <a:prstGeom prst="rect">
                <a:avLst/>
              </a:prstGeom>
              <a:blipFill>
                <a:blip r:embed="rId4"/>
                <a:stretch>
                  <a:fillRect l="-1124" t="-6627" r="-843" b="-13253"/>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3826813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1896"/>
                                        </p:tgtEl>
                                        <p:attrNameLst>
                                          <p:attrName>style.visibility</p:attrName>
                                        </p:attrNameLst>
                                      </p:cBhvr>
                                      <p:to>
                                        <p:strVal val="visible"/>
                                      </p:to>
                                    </p:set>
                                    <p:animEffect transition="in" filter="strips(downRight)">
                                      <p:cBhvr>
                                        <p:cTn id="7" dur="2000"/>
                                        <p:tgtEl>
                                          <p:spTgt spid="4218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1897"/>
                                        </p:tgtEl>
                                        <p:attrNameLst>
                                          <p:attrName>style.visibility</p:attrName>
                                        </p:attrNameLst>
                                      </p:cBhvr>
                                      <p:to>
                                        <p:strVal val="visible"/>
                                      </p:to>
                                    </p:set>
                                    <p:animEffect transition="in" filter="wipe(up)">
                                      <p:cBhvr>
                                        <p:cTn id="12" dur="2000"/>
                                        <p:tgtEl>
                                          <p:spTgt spid="4218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1944"/>
                                        </p:tgtEl>
                                        <p:attrNameLst>
                                          <p:attrName>style.visibility</p:attrName>
                                        </p:attrNameLst>
                                      </p:cBhvr>
                                      <p:to>
                                        <p:strVal val="visible"/>
                                      </p:to>
                                    </p:set>
                                    <p:animEffect transition="in" filter="wipe(up)">
                                      <p:cBhvr>
                                        <p:cTn id="17" dur="500"/>
                                        <p:tgtEl>
                                          <p:spTgt spid="4219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21939"/>
                                        </p:tgtEl>
                                        <p:attrNameLst>
                                          <p:attrName>style.visibility</p:attrName>
                                        </p:attrNameLst>
                                      </p:cBhvr>
                                      <p:to>
                                        <p:strVal val="visible"/>
                                      </p:to>
                                    </p:set>
                                    <p:animEffect transition="in" filter="strips(downRight)">
                                      <p:cBhvr>
                                        <p:cTn id="22" dur="500"/>
                                        <p:tgtEl>
                                          <p:spTgt spid="4219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down)">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6" grpId="0"/>
      <p:bldP spid="421939" grpId="0"/>
      <p:bldP spid="5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6" name="Text Box 4"/>
          <p:cNvSpPr txBox="1">
            <a:spLocks noChangeArrowheads="1"/>
          </p:cNvSpPr>
          <p:nvPr/>
        </p:nvSpPr>
        <p:spPr bwMode="auto">
          <a:xfrm>
            <a:off x="430214" y="342900"/>
            <a:ext cx="710247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3200" b="1" i="0" u="none" strike="noStrike" kern="1200" cap="none" spc="0" normalizeH="0" baseline="0" noProof="0" dirty="0">
                <a:ln>
                  <a:noFill/>
                </a:ln>
                <a:solidFill>
                  <a:srgbClr val="CC0000"/>
                </a:solidFill>
                <a:effectLst/>
                <a:uLnTx/>
                <a:uFillTx/>
                <a:latin typeface="Times New Roman" panose="02020603050405020304" pitchFamily="18" charset="0"/>
                <a:ea typeface="楷体_GB2312" pitchFamily="49" charset="-122"/>
                <a:cs typeface="+mn-cs"/>
              </a:rPr>
              <a:t>1.6</a:t>
            </a:r>
            <a:r>
              <a:rPr kumimoji="1" lang="zh-CN" altLang="en-US" sz="3200" b="1" i="0" u="none" strike="noStrike" kern="1200" cap="none" spc="0" normalizeH="0" baseline="0" noProof="0" dirty="0">
                <a:ln>
                  <a:noFill/>
                </a:ln>
                <a:solidFill>
                  <a:srgbClr val="CC0000"/>
                </a:solidFill>
                <a:effectLst/>
                <a:uLnTx/>
                <a:uFillTx/>
                <a:latin typeface="楷体_GB2312" pitchFamily="49" charset="-122"/>
                <a:ea typeface="楷体_GB2312" pitchFamily="49" charset="-122"/>
                <a:cs typeface="+mn-cs"/>
              </a:rPr>
              <a:t>　逻辑函数的建立及其表示方法</a:t>
            </a:r>
          </a:p>
        </p:txBody>
      </p:sp>
      <p:grpSp>
        <p:nvGrpSpPr>
          <p:cNvPr id="422917" name="Group 5"/>
          <p:cNvGrpSpPr>
            <a:grpSpLocks/>
          </p:cNvGrpSpPr>
          <p:nvPr/>
        </p:nvGrpSpPr>
        <p:grpSpPr bwMode="auto">
          <a:xfrm>
            <a:off x="821533" y="1989137"/>
            <a:ext cx="2414587" cy="1912938"/>
            <a:chOff x="3627" y="927"/>
            <a:chExt cx="1935" cy="1624"/>
          </a:xfrm>
        </p:grpSpPr>
        <p:sp>
          <p:nvSpPr>
            <p:cNvPr id="422918" name="Text Box 6"/>
            <p:cNvSpPr txBox="1">
              <a:spLocks noChangeArrowheads="1"/>
            </p:cNvSpPr>
            <p:nvPr/>
          </p:nvSpPr>
          <p:spPr bwMode="auto">
            <a:xfrm>
              <a:off x="4325" y="2209"/>
              <a:ext cx="12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endParaRPr kumimoji="1" lang="en-GB"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19" name="Oval 7"/>
            <p:cNvSpPr>
              <a:spLocks noChangeArrowheads="1"/>
            </p:cNvSpPr>
            <p:nvPr/>
          </p:nvSpPr>
          <p:spPr bwMode="auto">
            <a:xfrm>
              <a:off x="4342" y="1615"/>
              <a:ext cx="50"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0" name="Oval 8"/>
            <p:cNvSpPr>
              <a:spLocks noChangeArrowheads="1"/>
            </p:cNvSpPr>
            <p:nvPr/>
          </p:nvSpPr>
          <p:spPr bwMode="auto">
            <a:xfrm>
              <a:off x="4979" y="1615"/>
              <a:ext cx="49"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1" name="Line 9"/>
            <p:cNvSpPr>
              <a:spLocks noChangeShapeType="1"/>
            </p:cNvSpPr>
            <p:nvPr/>
          </p:nvSpPr>
          <p:spPr bwMode="auto">
            <a:xfrm>
              <a:off x="4395" y="1646"/>
              <a:ext cx="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2" name="Oval 10"/>
            <p:cNvSpPr>
              <a:spLocks noChangeArrowheads="1"/>
            </p:cNvSpPr>
            <p:nvPr/>
          </p:nvSpPr>
          <p:spPr bwMode="auto">
            <a:xfrm>
              <a:off x="4342" y="1922"/>
              <a:ext cx="50"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3" name="Oval 11"/>
            <p:cNvSpPr>
              <a:spLocks noChangeArrowheads="1"/>
            </p:cNvSpPr>
            <p:nvPr/>
          </p:nvSpPr>
          <p:spPr bwMode="auto">
            <a:xfrm>
              <a:off x="4979" y="1922"/>
              <a:ext cx="49"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4" name="Line 12"/>
            <p:cNvSpPr>
              <a:spLocks noChangeShapeType="1"/>
            </p:cNvSpPr>
            <p:nvPr/>
          </p:nvSpPr>
          <p:spPr bwMode="auto">
            <a:xfrm>
              <a:off x="4395" y="1953"/>
              <a:ext cx="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5" name="Line 13"/>
            <p:cNvSpPr>
              <a:spLocks noChangeShapeType="1"/>
            </p:cNvSpPr>
            <p:nvPr/>
          </p:nvSpPr>
          <p:spPr bwMode="auto">
            <a:xfrm flipH="1">
              <a:off x="3865" y="1797"/>
              <a:ext cx="21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6" name="Line 14"/>
            <p:cNvSpPr>
              <a:spLocks noChangeShapeType="1"/>
            </p:cNvSpPr>
            <p:nvPr/>
          </p:nvSpPr>
          <p:spPr bwMode="auto">
            <a:xfrm>
              <a:off x="3865" y="1797"/>
              <a:ext cx="0" cy="5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7" name="Line 15"/>
            <p:cNvSpPr>
              <a:spLocks noChangeShapeType="1"/>
            </p:cNvSpPr>
            <p:nvPr/>
          </p:nvSpPr>
          <p:spPr bwMode="auto">
            <a:xfrm>
              <a:off x="3653" y="1052"/>
              <a:ext cx="0" cy="13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8" name="Line 16"/>
            <p:cNvSpPr>
              <a:spLocks noChangeShapeType="1"/>
            </p:cNvSpPr>
            <p:nvPr/>
          </p:nvSpPr>
          <p:spPr bwMode="auto">
            <a:xfrm flipH="1">
              <a:off x="3653" y="1052"/>
              <a:ext cx="84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9" name="Line 17"/>
            <p:cNvSpPr>
              <a:spLocks noChangeShapeType="1"/>
            </p:cNvSpPr>
            <p:nvPr/>
          </p:nvSpPr>
          <p:spPr bwMode="auto">
            <a:xfrm flipH="1">
              <a:off x="4714" y="1052"/>
              <a:ext cx="84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0" name="Line 18"/>
            <p:cNvSpPr>
              <a:spLocks noChangeShapeType="1"/>
            </p:cNvSpPr>
            <p:nvPr/>
          </p:nvSpPr>
          <p:spPr bwMode="auto">
            <a:xfrm>
              <a:off x="5562" y="1052"/>
              <a:ext cx="0" cy="7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1" name="Line 19"/>
            <p:cNvSpPr>
              <a:spLocks noChangeShapeType="1"/>
            </p:cNvSpPr>
            <p:nvPr/>
          </p:nvSpPr>
          <p:spPr bwMode="auto">
            <a:xfrm flipH="1">
              <a:off x="5297" y="1797"/>
              <a:ext cx="26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2" name="Line 20"/>
            <p:cNvSpPr>
              <a:spLocks noChangeShapeType="1"/>
            </p:cNvSpPr>
            <p:nvPr/>
          </p:nvSpPr>
          <p:spPr bwMode="auto">
            <a:xfrm flipV="1">
              <a:off x="4077" y="1611"/>
              <a:ext cx="265" cy="18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3" name="Line 21"/>
            <p:cNvSpPr>
              <a:spLocks noChangeShapeType="1"/>
            </p:cNvSpPr>
            <p:nvPr/>
          </p:nvSpPr>
          <p:spPr bwMode="auto">
            <a:xfrm flipV="1">
              <a:off x="5032" y="1797"/>
              <a:ext cx="265" cy="1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4" name="Oval 22"/>
            <p:cNvSpPr>
              <a:spLocks noChangeArrowheads="1"/>
            </p:cNvSpPr>
            <p:nvPr/>
          </p:nvSpPr>
          <p:spPr bwMode="auto">
            <a:xfrm>
              <a:off x="3627" y="2357"/>
              <a:ext cx="49"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5" name="Oval 23"/>
            <p:cNvSpPr>
              <a:spLocks noChangeArrowheads="1"/>
            </p:cNvSpPr>
            <p:nvPr/>
          </p:nvSpPr>
          <p:spPr bwMode="auto">
            <a:xfrm>
              <a:off x="3839" y="2357"/>
              <a:ext cx="49"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6" name="AutoShape 24"/>
            <p:cNvSpPr>
              <a:spLocks noChangeArrowheads="1"/>
            </p:cNvSpPr>
            <p:nvPr/>
          </p:nvSpPr>
          <p:spPr bwMode="auto">
            <a:xfrm>
              <a:off x="4501" y="927"/>
              <a:ext cx="213" cy="249"/>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7" name="Text Box 25"/>
            <p:cNvSpPr txBox="1">
              <a:spLocks noChangeArrowheads="1"/>
            </p:cNvSpPr>
            <p:nvPr/>
          </p:nvSpPr>
          <p:spPr bwMode="auto">
            <a:xfrm>
              <a:off x="4332" y="1361"/>
              <a:ext cx="102"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p>
          </p:txBody>
        </p:sp>
        <p:sp>
          <p:nvSpPr>
            <p:cNvPr id="422938" name="Text Box 26"/>
            <p:cNvSpPr txBox="1">
              <a:spLocks noChangeArrowheads="1"/>
            </p:cNvSpPr>
            <p:nvPr/>
          </p:nvSpPr>
          <p:spPr bwMode="auto">
            <a:xfrm>
              <a:off x="4967" y="1361"/>
              <a:ext cx="101"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p>
          </p:txBody>
        </p:sp>
        <p:sp>
          <p:nvSpPr>
            <p:cNvPr id="422939" name="Text Box 27"/>
            <p:cNvSpPr txBox="1">
              <a:spLocks noChangeArrowheads="1"/>
            </p:cNvSpPr>
            <p:nvPr/>
          </p:nvSpPr>
          <p:spPr bwMode="auto">
            <a:xfrm>
              <a:off x="4337" y="1984"/>
              <a:ext cx="90"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c</a:t>
              </a:r>
            </a:p>
          </p:txBody>
        </p:sp>
        <p:sp>
          <p:nvSpPr>
            <p:cNvPr id="422940" name="Text Box 28"/>
            <p:cNvSpPr txBox="1">
              <a:spLocks noChangeArrowheads="1"/>
            </p:cNvSpPr>
            <p:nvPr/>
          </p:nvSpPr>
          <p:spPr bwMode="auto">
            <a:xfrm>
              <a:off x="4967" y="1984"/>
              <a:ext cx="101"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d</a:t>
              </a:r>
            </a:p>
          </p:txBody>
        </p:sp>
        <p:sp>
          <p:nvSpPr>
            <p:cNvPr id="422941" name="Text Box 29"/>
            <p:cNvSpPr txBox="1">
              <a:spLocks noChangeArrowheads="1"/>
            </p:cNvSpPr>
            <p:nvPr/>
          </p:nvSpPr>
          <p:spPr bwMode="auto">
            <a:xfrm>
              <a:off x="3901" y="1550"/>
              <a:ext cx="108"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16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p>
          </p:txBody>
        </p:sp>
        <p:sp>
          <p:nvSpPr>
            <p:cNvPr id="422942" name="Text Box 30"/>
            <p:cNvSpPr txBox="1">
              <a:spLocks noChangeArrowheads="1"/>
            </p:cNvSpPr>
            <p:nvPr/>
          </p:nvSpPr>
          <p:spPr bwMode="auto">
            <a:xfrm>
              <a:off x="5288" y="1550"/>
              <a:ext cx="137" cy="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p>
          </p:txBody>
        </p:sp>
        <p:sp>
          <p:nvSpPr>
            <p:cNvPr id="422943" name="Text Box 31"/>
            <p:cNvSpPr txBox="1">
              <a:spLocks noChangeArrowheads="1"/>
            </p:cNvSpPr>
            <p:nvPr/>
          </p:nvSpPr>
          <p:spPr bwMode="auto">
            <a:xfrm>
              <a:off x="3684" y="2370"/>
              <a:ext cx="143"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1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t>
              </a:r>
            </a:p>
          </p:txBody>
        </p:sp>
      </p:grpSp>
      <p:sp>
        <p:nvSpPr>
          <p:cNvPr id="422944" name="Text Box 32"/>
          <p:cNvSpPr txBox="1">
            <a:spLocks noChangeArrowheads="1"/>
          </p:cNvSpPr>
          <p:nvPr/>
        </p:nvSpPr>
        <p:spPr bwMode="auto">
          <a:xfrm>
            <a:off x="1153320" y="1595437"/>
            <a:ext cx="2244725"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楼道灯开关示意图</a:t>
            </a:r>
            <a:endParaRPr kumimoji="1" lang="zh-CN" altLang="en-US" sz="2000" b="1" i="0" u="none" strike="noStrike" kern="1200" cap="none" spc="0" normalizeH="0" baseline="-25000" noProof="0" dirty="0">
              <a:ln>
                <a:noFill/>
              </a:ln>
              <a:solidFill>
                <a:srgbClr val="000066"/>
              </a:solidFill>
              <a:effectLst/>
              <a:uLnTx/>
              <a:uFillTx/>
              <a:latin typeface="楷体_GB2312" pitchFamily="49" charset="-122"/>
              <a:ea typeface="楷体_GB2312" pitchFamily="49" charset="-122"/>
              <a:cs typeface="+mn-cs"/>
            </a:endParaRPr>
          </a:p>
        </p:txBody>
      </p:sp>
      <p:sp>
        <p:nvSpPr>
          <p:cNvPr id="422945" name="Text Box 33"/>
          <p:cNvSpPr txBox="1">
            <a:spLocks noChangeArrowheads="1"/>
          </p:cNvSpPr>
          <p:nvPr/>
        </p:nvSpPr>
        <p:spPr bwMode="auto">
          <a:xfrm>
            <a:off x="5211834" y="3417032"/>
            <a:ext cx="2989262" cy="57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marR="0" lvl="0" indent="-457200" algn="just"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1. </a:t>
            </a: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真值表表示</a:t>
            </a:r>
          </a:p>
        </p:txBody>
      </p:sp>
      <p:grpSp>
        <p:nvGrpSpPr>
          <p:cNvPr id="422946" name="Group 34"/>
          <p:cNvGrpSpPr>
            <a:grpSpLocks/>
          </p:cNvGrpSpPr>
          <p:nvPr/>
        </p:nvGrpSpPr>
        <p:grpSpPr bwMode="auto">
          <a:xfrm>
            <a:off x="5201515" y="1150803"/>
            <a:ext cx="3576637" cy="2247899"/>
            <a:chOff x="663" y="1111"/>
            <a:chExt cx="2253" cy="1416"/>
          </a:xfrm>
        </p:grpSpPr>
        <p:grpSp>
          <p:nvGrpSpPr>
            <p:cNvPr id="422947" name="Group 35"/>
            <p:cNvGrpSpPr>
              <a:grpSpLocks/>
            </p:cNvGrpSpPr>
            <p:nvPr/>
          </p:nvGrpSpPr>
          <p:grpSpPr bwMode="auto">
            <a:xfrm>
              <a:off x="663" y="1178"/>
              <a:ext cx="2253" cy="1349"/>
              <a:chOff x="654" y="1286"/>
              <a:chExt cx="2253" cy="1349"/>
            </a:xfrm>
          </p:grpSpPr>
          <p:sp>
            <p:nvSpPr>
              <p:cNvPr id="422948" name="Line 36"/>
              <p:cNvSpPr>
                <a:spLocks noChangeShapeType="1"/>
              </p:cNvSpPr>
              <p:nvPr/>
            </p:nvSpPr>
            <p:spPr bwMode="auto">
              <a:xfrm>
                <a:off x="654" y="1478"/>
                <a:ext cx="2253" cy="1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49" name="Line 37"/>
              <p:cNvSpPr>
                <a:spLocks noChangeShapeType="1"/>
              </p:cNvSpPr>
              <p:nvPr/>
            </p:nvSpPr>
            <p:spPr bwMode="auto">
              <a:xfrm>
                <a:off x="654" y="1718"/>
                <a:ext cx="2217" cy="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50" name="Line 38"/>
              <p:cNvSpPr>
                <a:spLocks noChangeShapeType="1"/>
              </p:cNvSpPr>
              <p:nvPr/>
            </p:nvSpPr>
            <p:spPr bwMode="auto">
              <a:xfrm>
                <a:off x="654" y="2625"/>
                <a:ext cx="2208" cy="1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51" name="Line 39"/>
              <p:cNvSpPr>
                <a:spLocks noChangeShapeType="1"/>
              </p:cNvSpPr>
              <p:nvPr/>
            </p:nvSpPr>
            <p:spPr bwMode="auto">
              <a:xfrm>
                <a:off x="2131" y="1478"/>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52" name="Text Box 40"/>
              <p:cNvSpPr txBox="1">
                <a:spLocks noChangeArrowheads="1"/>
              </p:cNvSpPr>
              <p:nvPr/>
            </p:nvSpPr>
            <p:spPr bwMode="auto">
              <a:xfrm>
                <a:off x="834" y="1526"/>
                <a:ext cx="51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开关</a:t>
                </a: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宋体-方正超大字符集" pitchFamily="65" charset="-122"/>
                    <a:cs typeface="+mn-cs"/>
                  </a:rPr>
                  <a:t> </a:t>
                </a:r>
                <a:r>
                  <a:rPr kumimoji="1" lang="en-US" altLang="zh-CN" sz="2000" b="1" i="1" u="none" strike="noStrike" kern="1200" cap="none" spc="0" normalizeH="0" baseline="0" noProof="0">
                    <a:ln>
                      <a:noFill/>
                    </a:ln>
                    <a:solidFill>
                      <a:srgbClr val="000066"/>
                    </a:solidFill>
                    <a:effectLst/>
                    <a:uLnTx/>
                    <a:uFillTx/>
                    <a:latin typeface="Times New Roman" panose="02020603050405020304" pitchFamily="18" charset="0"/>
                    <a:ea typeface="宋体-方正超大字符集" pitchFamily="65" charset="-122"/>
                    <a:cs typeface="+mn-cs"/>
                  </a:rPr>
                  <a:t>A</a:t>
                </a:r>
                <a:endParaRPr kumimoji="1" lang="en-US" altLang="zh-CN" sz="2000" b="1" i="1" u="none" strike="noStrike" kern="1200" cap="none" spc="0" normalizeH="0" baseline="-25000" noProof="0">
                  <a:ln>
                    <a:noFill/>
                  </a:ln>
                  <a:solidFill>
                    <a:srgbClr val="000066"/>
                  </a:solidFill>
                  <a:effectLst/>
                  <a:uLnTx/>
                  <a:uFillTx/>
                  <a:latin typeface="Times New Roman" panose="02020603050405020304" pitchFamily="18" charset="0"/>
                  <a:ea typeface="宋体-方正超大字符集" pitchFamily="65" charset="-122"/>
                  <a:cs typeface="+mn-cs"/>
                </a:endParaRPr>
              </a:p>
            </p:txBody>
          </p:sp>
          <p:sp>
            <p:nvSpPr>
              <p:cNvPr id="422953" name="Text Box 41"/>
              <p:cNvSpPr txBox="1">
                <a:spLocks noChangeArrowheads="1"/>
              </p:cNvSpPr>
              <p:nvPr/>
            </p:nvSpPr>
            <p:spPr bwMode="auto">
              <a:xfrm>
                <a:off x="2344" y="152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灯</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2954" name="Text Box 42"/>
              <p:cNvSpPr txBox="1">
                <a:spLocks noChangeArrowheads="1"/>
              </p:cNvSpPr>
              <p:nvPr/>
            </p:nvSpPr>
            <p:spPr bwMode="auto">
              <a:xfrm>
                <a:off x="952"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下</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55" name="Text Box 43"/>
              <p:cNvSpPr txBox="1">
                <a:spLocks noChangeArrowheads="1"/>
              </p:cNvSpPr>
              <p:nvPr/>
            </p:nvSpPr>
            <p:spPr bwMode="auto">
              <a:xfrm>
                <a:off x="1673"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下</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56" name="Text Box 44"/>
              <p:cNvSpPr txBox="1">
                <a:spLocks noChangeArrowheads="1"/>
              </p:cNvSpPr>
              <p:nvPr/>
            </p:nvSpPr>
            <p:spPr bwMode="auto">
              <a:xfrm>
                <a:off x="1673" y="198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上</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57" name="Text Box 45"/>
              <p:cNvSpPr txBox="1">
                <a:spLocks noChangeArrowheads="1"/>
              </p:cNvSpPr>
              <p:nvPr/>
            </p:nvSpPr>
            <p:spPr bwMode="auto">
              <a:xfrm>
                <a:off x="1673" y="2214"/>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下</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58" name="Text Box 46"/>
              <p:cNvSpPr txBox="1">
                <a:spLocks noChangeArrowheads="1"/>
              </p:cNvSpPr>
              <p:nvPr/>
            </p:nvSpPr>
            <p:spPr bwMode="auto">
              <a:xfrm>
                <a:off x="1673"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上</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59" name="Text Box 47"/>
              <p:cNvSpPr txBox="1">
                <a:spLocks noChangeArrowheads="1"/>
              </p:cNvSpPr>
              <p:nvPr/>
            </p:nvSpPr>
            <p:spPr bwMode="auto">
              <a:xfrm>
                <a:off x="952" y="1993"/>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下</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60" name="Text Box 48"/>
              <p:cNvSpPr txBox="1">
                <a:spLocks noChangeArrowheads="1"/>
              </p:cNvSpPr>
              <p:nvPr/>
            </p:nvSpPr>
            <p:spPr bwMode="auto">
              <a:xfrm>
                <a:off x="952" y="2220"/>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上</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61" name="Text Box 49"/>
              <p:cNvSpPr txBox="1">
                <a:spLocks noChangeArrowheads="1"/>
              </p:cNvSpPr>
              <p:nvPr/>
            </p:nvSpPr>
            <p:spPr bwMode="auto">
              <a:xfrm>
                <a:off x="953"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上</a:t>
                </a:r>
                <a:endParaRPr kumimoji="1" lang="zh-CN" altLang="en-US"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62" name="Text Box 50"/>
              <p:cNvSpPr txBox="1">
                <a:spLocks noChangeArrowheads="1"/>
              </p:cNvSpPr>
              <p:nvPr/>
            </p:nvSpPr>
            <p:spPr bwMode="auto">
              <a:xfrm>
                <a:off x="2345"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2963" name="Text Box 51"/>
              <p:cNvSpPr txBox="1">
                <a:spLocks noChangeArrowheads="1"/>
              </p:cNvSpPr>
              <p:nvPr/>
            </p:nvSpPr>
            <p:spPr bwMode="auto">
              <a:xfrm>
                <a:off x="2345" y="198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2964" name="Text Box 52"/>
              <p:cNvSpPr txBox="1">
                <a:spLocks noChangeArrowheads="1"/>
              </p:cNvSpPr>
              <p:nvPr/>
            </p:nvSpPr>
            <p:spPr bwMode="auto">
              <a:xfrm>
                <a:off x="2345" y="2214"/>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2965" name="Text Box 53"/>
              <p:cNvSpPr txBox="1">
                <a:spLocks noChangeArrowheads="1"/>
              </p:cNvSpPr>
              <p:nvPr/>
            </p:nvSpPr>
            <p:spPr bwMode="auto">
              <a:xfrm>
                <a:off x="2345"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endParaRPr kumimoji="1" lang="zh-CN" altLang="en-US" sz="2000" b="1" i="0" u="none" strike="noStrike" kern="1200" cap="none" spc="0" normalizeH="0" baseline="-25000" noProof="0">
                  <a:ln>
                    <a:noFill/>
                  </a:ln>
                  <a:solidFill>
                    <a:srgbClr val="000066"/>
                  </a:solidFill>
                  <a:effectLst/>
                  <a:uLnTx/>
                  <a:uFillTx/>
                  <a:latin typeface="Times New Roman" panose="02020603050405020304" pitchFamily="18" charset="0"/>
                  <a:ea typeface="楷体_GB2312" pitchFamily="49" charset="-122"/>
                  <a:cs typeface="+mn-cs"/>
                </a:endParaRPr>
              </a:p>
            </p:txBody>
          </p:sp>
          <p:sp>
            <p:nvSpPr>
              <p:cNvPr id="422966" name="Text Box 54"/>
              <p:cNvSpPr txBox="1">
                <a:spLocks noChangeArrowheads="1"/>
              </p:cNvSpPr>
              <p:nvPr/>
            </p:nvSpPr>
            <p:spPr bwMode="auto">
              <a:xfrm>
                <a:off x="1602" y="1286"/>
                <a:ext cx="121" cy="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endParaRPr kumimoji="1" lang="en-GB" altLang="zh-CN" sz="16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67" name="Text Box 55"/>
              <p:cNvSpPr txBox="1">
                <a:spLocks noChangeArrowheads="1"/>
              </p:cNvSpPr>
              <p:nvPr/>
            </p:nvSpPr>
            <p:spPr bwMode="auto">
              <a:xfrm>
                <a:off x="1543" y="1526"/>
                <a:ext cx="51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开关</a:t>
                </a:r>
                <a:r>
                  <a:rPr kumimoji="1" lang="zh-CN" altLang="en-US" sz="2000" b="1" i="0" u="none" strike="noStrike" kern="1200" cap="none" spc="0" normalizeH="0" baseline="0" noProof="0">
                    <a:ln>
                      <a:noFill/>
                    </a:ln>
                    <a:solidFill>
                      <a:srgbClr val="000066"/>
                    </a:solidFill>
                    <a:effectLst/>
                    <a:uLnTx/>
                    <a:uFillTx/>
                    <a:latin typeface="Times New Roman" panose="02020603050405020304" pitchFamily="18" charset="0"/>
                    <a:ea typeface="宋体-方正超大字符集" pitchFamily="65" charset="-122"/>
                    <a:cs typeface="+mn-cs"/>
                  </a:rPr>
                  <a:t> </a:t>
                </a:r>
                <a:r>
                  <a:rPr kumimoji="1" lang="en-US" altLang="zh-CN" sz="2000" b="1" i="1" u="none" strike="noStrike" kern="1200" cap="none" spc="0" normalizeH="0" baseline="0" noProof="0">
                    <a:ln>
                      <a:noFill/>
                    </a:ln>
                    <a:solidFill>
                      <a:srgbClr val="000066"/>
                    </a:solidFill>
                    <a:effectLst/>
                    <a:uLnTx/>
                    <a:uFillTx/>
                    <a:latin typeface="Times New Roman" panose="02020603050405020304" pitchFamily="18" charset="0"/>
                    <a:ea typeface="宋体-方正超大字符集" pitchFamily="65" charset="-122"/>
                    <a:cs typeface="+mn-cs"/>
                  </a:rPr>
                  <a:t>B</a:t>
                </a:r>
                <a:endParaRPr kumimoji="1" lang="en-US" altLang="zh-CN" sz="2000" b="1" i="1" u="none" strike="noStrike" kern="1200" cap="none" spc="0" normalizeH="0" baseline="-25000" noProof="0">
                  <a:ln>
                    <a:noFill/>
                  </a:ln>
                  <a:solidFill>
                    <a:srgbClr val="000066"/>
                  </a:solidFill>
                  <a:effectLst/>
                  <a:uLnTx/>
                  <a:uFillTx/>
                  <a:latin typeface="Times New Roman" panose="02020603050405020304" pitchFamily="18" charset="0"/>
                  <a:ea typeface="宋体-方正超大字符集" pitchFamily="65" charset="-122"/>
                  <a:cs typeface="+mn-cs"/>
                </a:endParaRPr>
              </a:p>
            </p:txBody>
          </p:sp>
        </p:grpSp>
        <p:sp>
          <p:nvSpPr>
            <p:cNvPr id="422968" name="Rectangle 56"/>
            <p:cNvSpPr>
              <a:spLocks noChangeArrowheads="1"/>
            </p:cNvSpPr>
            <p:nvPr/>
          </p:nvSpPr>
          <p:spPr bwMode="auto">
            <a:xfrm>
              <a:off x="1360" y="1111"/>
              <a:ext cx="91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dirty="0">
                  <a:ln>
                    <a:noFill/>
                  </a:ln>
                  <a:solidFill>
                    <a:srgbClr val="000066"/>
                  </a:solidFill>
                  <a:effectLst/>
                  <a:uLnTx/>
                  <a:uFillTx/>
                  <a:latin typeface="Garamond" panose="02020404030301010803" pitchFamily="18" charset="0"/>
                  <a:ea typeface="楷体_GB2312" pitchFamily="49" charset="-122"/>
                  <a:cs typeface="+mn-cs"/>
                </a:rPr>
                <a:t>开关状态表</a:t>
              </a:r>
            </a:p>
          </p:txBody>
        </p:sp>
      </p:grpSp>
      <p:grpSp>
        <p:nvGrpSpPr>
          <p:cNvPr id="422969" name="Group 57"/>
          <p:cNvGrpSpPr>
            <a:grpSpLocks/>
          </p:cNvGrpSpPr>
          <p:nvPr/>
        </p:nvGrpSpPr>
        <p:grpSpPr bwMode="auto">
          <a:xfrm>
            <a:off x="5873750" y="4295775"/>
            <a:ext cx="3008313" cy="2249488"/>
            <a:chOff x="676" y="1524"/>
            <a:chExt cx="1895" cy="1663"/>
          </a:xfrm>
        </p:grpSpPr>
        <p:sp>
          <p:nvSpPr>
            <p:cNvPr id="422970" name="Text Box 58"/>
            <p:cNvSpPr txBox="1">
              <a:spLocks noChangeArrowheads="1"/>
            </p:cNvSpPr>
            <p:nvPr/>
          </p:nvSpPr>
          <p:spPr bwMode="auto">
            <a:xfrm>
              <a:off x="719" y="1524"/>
              <a:ext cx="1801"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逻辑真值表</a:t>
              </a:r>
            </a:p>
          </p:txBody>
        </p:sp>
        <p:grpSp>
          <p:nvGrpSpPr>
            <p:cNvPr id="422971" name="Group 59"/>
            <p:cNvGrpSpPr>
              <a:grpSpLocks/>
            </p:cNvGrpSpPr>
            <p:nvPr/>
          </p:nvGrpSpPr>
          <p:grpSpPr bwMode="auto">
            <a:xfrm>
              <a:off x="676" y="1799"/>
              <a:ext cx="1895" cy="1382"/>
              <a:chOff x="3157" y="1392"/>
              <a:chExt cx="2100" cy="1147"/>
            </a:xfrm>
          </p:grpSpPr>
          <p:sp>
            <p:nvSpPr>
              <p:cNvPr id="422972" name="Line 60"/>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73" name="Line 61"/>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74" name="Line 62"/>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2975" name="Line 63"/>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76" name="Text Box 64"/>
            <p:cNvSpPr txBox="1">
              <a:spLocks noChangeArrowheads="1"/>
            </p:cNvSpPr>
            <p:nvPr/>
          </p:nvSpPr>
          <p:spPr bwMode="auto">
            <a:xfrm>
              <a:off x="880" y="1857"/>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77" name="Text Box 65"/>
            <p:cNvSpPr txBox="1">
              <a:spLocks noChangeArrowheads="1"/>
            </p:cNvSpPr>
            <p:nvPr/>
          </p:nvSpPr>
          <p:spPr bwMode="auto">
            <a:xfrm>
              <a:off x="1495"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78" name="Text Box 66"/>
            <p:cNvSpPr txBox="1">
              <a:spLocks noChangeArrowheads="1"/>
            </p:cNvSpPr>
            <p:nvPr/>
          </p:nvSpPr>
          <p:spPr bwMode="auto">
            <a:xfrm>
              <a:off x="2211"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2979" name="Group 67"/>
          <p:cNvGrpSpPr>
            <a:grpSpLocks/>
          </p:cNvGrpSpPr>
          <p:nvPr/>
        </p:nvGrpSpPr>
        <p:grpSpPr bwMode="auto">
          <a:xfrm>
            <a:off x="6219825" y="5123715"/>
            <a:ext cx="2320925" cy="328613"/>
            <a:chOff x="880" y="2146"/>
            <a:chExt cx="1462" cy="207"/>
          </a:xfrm>
        </p:grpSpPr>
        <p:sp>
          <p:nvSpPr>
            <p:cNvPr id="422980" name="Text Box 68"/>
            <p:cNvSpPr txBox="1">
              <a:spLocks noChangeArrowheads="1"/>
            </p:cNvSpPr>
            <p:nvPr/>
          </p:nvSpPr>
          <p:spPr bwMode="auto">
            <a:xfrm>
              <a:off x="880" y="214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81" name="Text Box 69"/>
            <p:cNvSpPr txBox="1">
              <a:spLocks noChangeArrowheads="1"/>
            </p:cNvSpPr>
            <p:nvPr/>
          </p:nvSpPr>
          <p:spPr bwMode="auto">
            <a:xfrm>
              <a:off x="1495"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82" name="Text Box 70"/>
            <p:cNvSpPr txBox="1">
              <a:spLocks noChangeArrowheads="1"/>
            </p:cNvSpPr>
            <p:nvPr/>
          </p:nvSpPr>
          <p:spPr bwMode="auto">
            <a:xfrm>
              <a:off x="2212"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2983" name="Group 71"/>
          <p:cNvGrpSpPr>
            <a:grpSpLocks/>
          </p:cNvGrpSpPr>
          <p:nvPr/>
        </p:nvGrpSpPr>
        <p:grpSpPr bwMode="auto">
          <a:xfrm>
            <a:off x="6211888" y="5477443"/>
            <a:ext cx="2320925" cy="338138"/>
            <a:chOff x="880" y="2412"/>
            <a:chExt cx="1462" cy="213"/>
          </a:xfrm>
        </p:grpSpPr>
        <p:sp>
          <p:nvSpPr>
            <p:cNvPr id="422984" name="Text Box 72"/>
            <p:cNvSpPr txBox="1">
              <a:spLocks noChangeArrowheads="1"/>
            </p:cNvSpPr>
            <p:nvPr/>
          </p:nvSpPr>
          <p:spPr bwMode="auto">
            <a:xfrm>
              <a:off x="1495"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dirty="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85" name="Text Box 73"/>
            <p:cNvSpPr txBox="1">
              <a:spLocks noChangeArrowheads="1"/>
            </p:cNvSpPr>
            <p:nvPr/>
          </p:nvSpPr>
          <p:spPr bwMode="auto">
            <a:xfrm>
              <a:off x="880" y="2419"/>
              <a:ext cx="12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86" name="Text Box 74"/>
            <p:cNvSpPr txBox="1">
              <a:spLocks noChangeArrowheads="1"/>
            </p:cNvSpPr>
            <p:nvPr/>
          </p:nvSpPr>
          <p:spPr bwMode="auto">
            <a:xfrm>
              <a:off x="2212"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2987" name="Group 75"/>
          <p:cNvGrpSpPr>
            <a:grpSpLocks/>
          </p:cNvGrpSpPr>
          <p:nvPr/>
        </p:nvGrpSpPr>
        <p:grpSpPr bwMode="auto">
          <a:xfrm>
            <a:off x="6219825" y="5849324"/>
            <a:ext cx="2320925" cy="339725"/>
            <a:chOff x="880" y="2686"/>
            <a:chExt cx="1462" cy="214"/>
          </a:xfrm>
        </p:grpSpPr>
        <p:sp>
          <p:nvSpPr>
            <p:cNvPr id="422988" name="Text Box 76"/>
            <p:cNvSpPr txBox="1">
              <a:spLocks noChangeArrowheads="1"/>
            </p:cNvSpPr>
            <p:nvPr/>
          </p:nvSpPr>
          <p:spPr bwMode="auto">
            <a:xfrm>
              <a:off x="1495"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dirty="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89" name="Text Box 77"/>
            <p:cNvSpPr txBox="1">
              <a:spLocks noChangeArrowheads="1"/>
            </p:cNvSpPr>
            <p:nvPr/>
          </p:nvSpPr>
          <p:spPr bwMode="auto">
            <a:xfrm>
              <a:off x="880" y="2693"/>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90" name="Text Box 78"/>
            <p:cNvSpPr txBox="1">
              <a:spLocks noChangeArrowheads="1"/>
            </p:cNvSpPr>
            <p:nvPr/>
          </p:nvSpPr>
          <p:spPr bwMode="auto">
            <a:xfrm>
              <a:off x="2212"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2991" name="Group 79"/>
          <p:cNvGrpSpPr>
            <a:grpSpLocks/>
          </p:cNvGrpSpPr>
          <p:nvPr/>
        </p:nvGrpSpPr>
        <p:grpSpPr bwMode="auto">
          <a:xfrm>
            <a:off x="6213475" y="6194425"/>
            <a:ext cx="2319338" cy="328613"/>
            <a:chOff x="881" y="2966"/>
            <a:chExt cx="1461" cy="207"/>
          </a:xfrm>
        </p:grpSpPr>
        <p:sp>
          <p:nvSpPr>
            <p:cNvPr id="422992" name="Text Box 80"/>
            <p:cNvSpPr txBox="1">
              <a:spLocks noChangeArrowheads="1"/>
            </p:cNvSpPr>
            <p:nvPr/>
          </p:nvSpPr>
          <p:spPr bwMode="auto">
            <a:xfrm>
              <a:off x="1495"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93" name="Text Box 81"/>
            <p:cNvSpPr txBox="1">
              <a:spLocks noChangeArrowheads="1"/>
            </p:cNvSpPr>
            <p:nvPr/>
          </p:nvSpPr>
          <p:spPr bwMode="auto">
            <a:xfrm>
              <a:off x="881" y="296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94" name="Text Box 82"/>
            <p:cNvSpPr txBox="1">
              <a:spLocks noChangeArrowheads="1"/>
            </p:cNvSpPr>
            <p:nvPr/>
          </p:nvSpPr>
          <p:spPr bwMode="auto">
            <a:xfrm>
              <a:off x="2212"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2995" name="Group 83"/>
          <p:cNvGrpSpPr>
            <a:grpSpLocks/>
          </p:cNvGrpSpPr>
          <p:nvPr/>
        </p:nvGrpSpPr>
        <p:grpSpPr bwMode="auto">
          <a:xfrm>
            <a:off x="884238" y="4295775"/>
            <a:ext cx="3598862" cy="2308225"/>
            <a:chOff x="776" y="2716"/>
            <a:chExt cx="2267" cy="1454"/>
          </a:xfrm>
        </p:grpSpPr>
        <p:sp>
          <p:nvSpPr>
            <p:cNvPr id="422996" name="Rectangle 84"/>
            <p:cNvSpPr>
              <a:spLocks noChangeArrowheads="1"/>
            </p:cNvSpPr>
            <p:nvPr/>
          </p:nvSpPr>
          <p:spPr bwMode="auto">
            <a:xfrm>
              <a:off x="786" y="3634"/>
              <a:ext cx="2180" cy="536"/>
            </a:xfrm>
            <a:prstGeom prst="rect">
              <a:avLst/>
            </a:prstGeom>
            <a:noFill/>
            <a:ln w="28575">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A</a:t>
              </a:r>
              <a:r>
                <a:rPr kumimoji="1" lang="zh-CN" altLang="en-US"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a:t>
              </a:r>
              <a:r>
                <a:rPr kumimoji="1" lang="en-US" altLang="zh-CN"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B: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向上</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向下</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L      :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亮</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---1;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灭</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---0</a:t>
              </a:r>
            </a:p>
          </p:txBody>
        </p:sp>
        <p:sp>
          <p:nvSpPr>
            <p:cNvPr id="422997" name="Rectangle 85"/>
            <p:cNvSpPr>
              <a:spLocks noChangeArrowheads="1"/>
            </p:cNvSpPr>
            <p:nvPr/>
          </p:nvSpPr>
          <p:spPr bwMode="auto">
            <a:xfrm>
              <a:off x="804" y="2716"/>
              <a:ext cx="223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Garamond" panose="02020404030301010803" pitchFamily="18" charset="0"/>
                  <a:ea typeface="楷体_GB2312" pitchFamily="49" charset="-122"/>
                  <a:cs typeface="+mn-cs"/>
                </a:rPr>
                <a:t>确定变量、函数，并赋值</a:t>
              </a:r>
            </a:p>
          </p:txBody>
        </p:sp>
        <p:sp>
          <p:nvSpPr>
            <p:cNvPr id="422998" name="Rectangle 86"/>
            <p:cNvSpPr>
              <a:spLocks noChangeArrowheads="1"/>
            </p:cNvSpPr>
            <p:nvPr/>
          </p:nvSpPr>
          <p:spPr bwMode="auto">
            <a:xfrm>
              <a:off x="776" y="3113"/>
              <a:ext cx="2180" cy="536"/>
            </a:xfrm>
            <a:prstGeom prst="rect">
              <a:avLst/>
            </a:prstGeom>
            <a:noFill/>
            <a:ln w="28575">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开关</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变量</a:t>
              </a:r>
              <a:r>
                <a:rPr kumimoji="1" lang="zh-CN" altLang="en-US"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  </a:t>
              </a:r>
              <a:r>
                <a:rPr kumimoji="1" lang="en-US" altLang="zh-CN"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A</a:t>
              </a:r>
              <a:r>
                <a:rPr kumimoji="1" lang="zh-CN" altLang="en-US"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a:t>
              </a:r>
              <a:r>
                <a:rPr kumimoji="1" lang="en-US" altLang="zh-CN"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B</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灯  </a:t>
              </a: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函数</a:t>
              </a:r>
              <a:r>
                <a:rPr kumimoji="1" lang="zh-CN" altLang="en-US"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  </a:t>
              </a:r>
              <a:r>
                <a:rPr kumimoji="1" lang="en-US" altLang="zh-CN" sz="2400" b="1" i="0" u="none" strike="noStrike" kern="1200" cap="none" spc="0" normalizeH="0" baseline="0" noProof="0">
                  <a:ln>
                    <a:noFill/>
                  </a:ln>
                  <a:solidFill>
                    <a:srgbClr val="000066"/>
                  </a:solidFill>
                  <a:effectLst/>
                  <a:uLnTx/>
                  <a:uFillTx/>
                  <a:latin typeface="Garamond" panose="02020404030301010803" pitchFamily="18" charset="0"/>
                  <a:ea typeface="宋体-方正超大字符集" pitchFamily="65" charset="-122"/>
                  <a:cs typeface="+mn-cs"/>
                </a:rPr>
                <a:t>L</a:t>
              </a:r>
            </a:p>
          </p:txBody>
        </p:sp>
      </p:grpSp>
      <p:sp>
        <p:nvSpPr>
          <p:cNvPr id="422999" name="AutoShape 87"/>
          <p:cNvSpPr>
            <a:spLocks noChangeArrowheads="1"/>
          </p:cNvSpPr>
          <p:nvPr/>
        </p:nvSpPr>
        <p:spPr bwMode="auto">
          <a:xfrm>
            <a:off x="4567238" y="5149850"/>
            <a:ext cx="1054100" cy="1058863"/>
          </a:xfrm>
          <a:prstGeom prst="rightArrow">
            <a:avLst>
              <a:gd name="adj1" fmla="val 50000"/>
              <a:gd name="adj2" fmla="val 25000"/>
            </a:avLst>
          </a:prstGeom>
          <a:solidFill>
            <a:srgbClr val="CCECFF"/>
          </a:solidFill>
          <a:ln w="38100">
            <a:solidFill>
              <a:srgbClr val="FF3399"/>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3000" name="Text Box 88"/>
          <p:cNvSpPr txBox="1">
            <a:spLocks noChangeArrowheads="1"/>
          </p:cNvSpPr>
          <p:nvPr/>
        </p:nvSpPr>
        <p:spPr bwMode="auto">
          <a:xfrm>
            <a:off x="5257800" y="3800377"/>
            <a:ext cx="3624263"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marR="0" lvl="0" indent="-45720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楷体_GB2312" pitchFamily="49" charset="-122"/>
                <a:ea typeface="楷体_GB2312" pitchFamily="49" charset="-122"/>
                <a:cs typeface="+mn-cs"/>
              </a:rPr>
              <a:t>逻辑抽象，列出真值表</a:t>
            </a:r>
          </a:p>
        </p:txBody>
      </p:sp>
      <p:sp>
        <p:nvSpPr>
          <p:cNvPr id="423001" name="Text Box 89"/>
          <p:cNvSpPr txBox="1">
            <a:spLocks noChangeArrowheads="1"/>
          </p:cNvSpPr>
          <p:nvPr/>
        </p:nvSpPr>
        <p:spPr bwMode="auto">
          <a:xfrm>
            <a:off x="539750" y="1123950"/>
            <a:ext cx="4824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1.6.1</a:t>
            </a:r>
            <a:r>
              <a:rPr kumimoji="1" lang="en-US" altLang="zh-CN" sz="2400" b="1" i="0" u="none" strike="noStrike" kern="1200" cap="none" spc="0" normalizeH="0" baseline="0" noProof="0">
                <a:ln>
                  <a:noFill/>
                </a:ln>
                <a:solidFill>
                  <a:srgbClr val="CC0000"/>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a:ln>
                  <a:noFill/>
                </a:ln>
                <a:solidFill>
                  <a:srgbClr val="CC0000"/>
                </a:solidFill>
                <a:effectLst/>
                <a:uLnTx/>
                <a:uFillTx/>
                <a:latin typeface="楷体_GB2312" pitchFamily="49" charset="-122"/>
                <a:ea typeface="楷体_GB2312" pitchFamily="49" charset="-122"/>
                <a:cs typeface="+mn-cs"/>
              </a:rPr>
              <a:t>逻辑函数几种表示方法</a:t>
            </a:r>
          </a:p>
        </p:txBody>
      </p:sp>
    </p:spTree>
    <p:custDataLst>
      <p:tags r:id="rId1"/>
    </p:custDataLst>
    <p:extLst>
      <p:ext uri="{BB962C8B-B14F-4D97-AF65-F5344CB8AC3E}">
        <p14:creationId xmlns:p14="http://schemas.microsoft.com/office/powerpoint/2010/main" val="52601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2944"/>
                                        </p:tgtEl>
                                        <p:attrNameLst>
                                          <p:attrName>style.visibility</p:attrName>
                                        </p:attrNameLst>
                                      </p:cBhvr>
                                      <p:to>
                                        <p:strVal val="visible"/>
                                      </p:to>
                                    </p:set>
                                    <p:animEffect transition="in" filter="strips(downRight)">
                                      <p:cBhvr>
                                        <p:cTn id="7" dur="500"/>
                                        <p:tgtEl>
                                          <p:spTgt spid="4229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2917"/>
                                        </p:tgtEl>
                                        <p:attrNameLst>
                                          <p:attrName>style.visibility</p:attrName>
                                        </p:attrNameLst>
                                      </p:cBhvr>
                                      <p:to>
                                        <p:strVal val="visible"/>
                                      </p:to>
                                    </p:set>
                                    <p:animEffect transition="in" filter="wipe(up)">
                                      <p:cBhvr>
                                        <p:cTn id="12" dur="1000"/>
                                        <p:tgtEl>
                                          <p:spTgt spid="4229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22946"/>
                                        </p:tgtEl>
                                        <p:attrNameLst>
                                          <p:attrName>style.visibility</p:attrName>
                                        </p:attrNameLst>
                                      </p:cBhvr>
                                      <p:to>
                                        <p:strVal val="visible"/>
                                      </p:to>
                                    </p:set>
                                    <p:animEffect transition="in" filter="wipe(up)">
                                      <p:cBhvr>
                                        <p:cTn id="17" dur="500"/>
                                        <p:tgtEl>
                                          <p:spTgt spid="4229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22945"/>
                                        </p:tgtEl>
                                        <p:attrNameLst>
                                          <p:attrName>style.visibility</p:attrName>
                                        </p:attrNameLst>
                                      </p:cBhvr>
                                      <p:to>
                                        <p:strVal val="visible"/>
                                      </p:to>
                                    </p:set>
                                    <p:animEffect transition="in" filter="wipe(down)">
                                      <p:cBhvr>
                                        <p:cTn id="22" dur="500"/>
                                        <p:tgtEl>
                                          <p:spTgt spid="42294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23000"/>
                                        </p:tgtEl>
                                        <p:attrNameLst>
                                          <p:attrName>style.visibility</p:attrName>
                                        </p:attrNameLst>
                                      </p:cBhvr>
                                      <p:to>
                                        <p:strVal val="visible"/>
                                      </p:to>
                                    </p:set>
                                    <p:animEffect transition="in" filter="wipe(left)">
                                      <p:cBhvr>
                                        <p:cTn id="25" dur="500"/>
                                        <p:tgtEl>
                                          <p:spTgt spid="42300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422995"/>
                                        </p:tgtEl>
                                        <p:attrNameLst>
                                          <p:attrName>style.visibility</p:attrName>
                                        </p:attrNameLst>
                                      </p:cBhvr>
                                      <p:to>
                                        <p:strVal val="visible"/>
                                      </p:to>
                                    </p:set>
                                    <p:animEffect transition="in" filter="wipe(up)">
                                      <p:cBhvr>
                                        <p:cTn id="30" dur="500"/>
                                        <p:tgtEl>
                                          <p:spTgt spid="42299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422999"/>
                                        </p:tgtEl>
                                        <p:attrNameLst>
                                          <p:attrName>style.visibility</p:attrName>
                                        </p:attrNameLst>
                                      </p:cBhvr>
                                      <p:to>
                                        <p:strVal val="visible"/>
                                      </p:to>
                                    </p:set>
                                    <p:animEffect transition="in" filter="wipe(left)">
                                      <p:cBhvr>
                                        <p:cTn id="35" dur="500"/>
                                        <p:tgtEl>
                                          <p:spTgt spid="42299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1" fill="hold" nodeType="clickEffect">
                                  <p:stCondLst>
                                    <p:cond delay="0"/>
                                  </p:stCondLst>
                                  <p:childTnLst>
                                    <p:set>
                                      <p:cBhvr>
                                        <p:cTn id="39" dur="1" fill="hold">
                                          <p:stCondLst>
                                            <p:cond delay="0"/>
                                          </p:stCondLst>
                                        </p:cTn>
                                        <p:tgtEl>
                                          <p:spTgt spid="422969"/>
                                        </p:tgtEl>
                                        <p:attrNameLst>
                                          <p:attrName>style.visibility</p:attrName>
                                        </p:attrNameLst>
                                      </p:cBhvr>
                                      <p:to>
                                        <p:strVal val="visible"/>
                                      </p:to>
                                    </p:set>
                                    <p:animEffect transition="in" filter="wipe(up)">
                                      <p:cBhvr>
                                        <p:cTn id="40" dur="500"/>
                                        <p:tgtEl>
                                          <p:spTgt spid="42296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422979"/>
                                        </p:tgtEl>
                                        <p:attrNameLst>
                                          <p:attrName>style.visibility</p:attrName>
                                        </p:attrNameLst>
                                      </p:cBhvr>
                                      <p:to>
                                        <p:strVal val="visible"/>
                                      </p:to>
                                    </p:set>
                                    <p:animEffect transition="in" filter="strips(downRight)">
                                      <p:cBhvr>
                                        <p:cTn id="45" dur="500"/>
                                        <p:tgtEl>
                                          <p:spTgt spid="42297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422983"/>
                                        </p:tgtEl>
                                        <p:attrNameLst>
                                          <p:attrName>style.visibility</p:attrName>
                                        </p:attrNameLst>
                                      </p:cBhvr>
                                      <p:to>
                                        <p:strVal val="visible"/>
                                      </p:to>
                                    </p:set>
                                    <p:animEffect transition="in" filter="strips(downRight)">
                                      <p:cBhvr>
                                        <p:cTn id="50" dur="500"/>
                                        <p:tgtEl>
                                          <p:spTgt spid="42298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422987"/>
                                        </p:tgtEl>
                                        <p:attrNameLst>
                                          <p:attrName>style.visibility</p:attrName>
                                        </p:attrNameLst>
                                      </p:cBhvr>
                                      <p:to>
                                        <p:strVal val="visible"/>
                                      </p:to>
                                    </p:set>
                                    <p:animEffect transition="in" filter="strips(downRight)">
                                      <p:cBhvr>
                                        <p:cTn id="55" dur="500"/>
                                        <p:tgtEl>
                                          <p:spTgt spid="422987"/>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6" fill="hold" nodeType="clickEffect">
                                  <p:stCondLst>
                                    <p:cond delay="0"/>
                                  </p:stCondLst>
                                  <p:childTnLst>
                                    <p:set>
                                      <p:cBhvr>
                                        <p:cTn id="59" dur="1" fill="hold">
                                          <p:stCondLst>
                                            <p:cond delay="0"/>
                                          </p:stCondLst>
                                        </p:cTn>
                                        <p:tgtEl>
                                          <p:spTgt spid="422991"/>
                                        </p:tgtEl>
                                        <p:attrNameLst>
                                          <p:attrName>style.visibility</p:attrName>
                                        </p:attrNameLst>
                                      </p:cBhvr>
                                      <p:to>
                                        <p:strVal val="visible"/>
                                      </p:to>
                                    </p:set>
                                    <p:animEffect transition="in" filter="strips(downRight)">
                                      <p:cBhvr>
                                        <p:cTn id="60" dur="500"/>
                                        <p:tgtEl>
                                          <p:spTgt spid="422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44" grpId="0"/>
      <p:bldP spid="422945" grpId="0"/>
      <p:bldP spid="42300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40" name="Text Box 4"/>
          <p:cNvSpPr txBox="1">
            <a:spLocks noChangeArrowheads="1"/>
          </p:cNvSpPr>
          <p:nvPr/>
        </p:nvSpPr>
        <p:spPr bwMode="auto">
          <a:xfrm>
            <a:off x="0" y="404813"/>
            <a:ext cx="6988175"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　　</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2</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、逻辑函数表达式表示。</a:t>
            </a:r>
          </a:p>
        </p:txBody>
      </p:sp>
      <p:grpSp>
        <p:nvGrpSpPr>
          <p:cNvPr id="423943" name="Group 7"/>
          <p:cNvGrpSpPr>
            <a:grpSpLocks/>
          </p:cNvGrpSpPr>
          <p:nvPr/>
        </p:nvGrpSpPr>
        <p:grpSpPr bwMode="auto">
          <a:xfrm>
            <a:off x="5219700" y="3597275"/>
            <a:ext cx="3008313" cy="2640013"/>
            <a:chOff x="464" y="2100"/>
            <a:chExt cx="1895" cy="1663"/>
          </a:xfrm>
        </p:grpSpPr>
        <p:grpSp>
          <p:nvGrpSpPr>
            <p:cNvPr id="423944" name="Group 8"/>
            <p:cNvGrpSpPr>
              <a:grpSpLocks/>
            </p:cNvGrpSpPr>
            <p:nvPr/>
          </p:nvGrpSpPr>
          <p:grpSpPr bwMode="auto">
            <a:xfrm>
              <a:off x="464" y="2100"/>
              <a:ext cx="1895" cy="1663"/>
              <a:chOff x="676" y="1524"/>
              <a:chExt cx="1895" cy="1663"/>
            </a:xfrm>
          </p:grpSpPr>
          <p:sp>
            <p:nvSpPr>
              <p:cNvPr id="423945" name="Text Box 9"/>
              <p:cNvSpPr txBox="1">
                <a:spLocks noChangeArrowheads="1"/>
              </p:cNvSpPr>
              <p:nvPr/>
            </p:nvSpPr>
            <p:spPr bwMode="auto">
              <a:xfrm>
                <a:off x="719" y="1524"/>
                <a:ext cx="1801"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逻辑真值表</a:t>
                </a:r>
              </a:p>
            </p:txBody>
          </p:sp>
          <p:grpSp>
            <p:nvGrpSpPr>
              <p:cNvPr id="423946" name="Group 10"/>
              <p:cNvGrpSpPr>
                <a:grpSpLocks/>
              </p:cNvGrpSpPr>
              <p:nvPr/>
            </p:nvGrpSpPr>
            <p:grpSpPr bwMode="auto">
              <a:xfrm>
                <a:off x="676" y="1799"/>
                <a:ext cx="1895" cy="1382"/>
                <a:chOff x="3157" y="1392"/>
                <a:chExt cx="2100" cy="1147"/>
              </a:xfrm>
            </p:grpSpPr>
            <p:sp>
              <p:nvSpPr>
                <p:cNvPr id="423947" name="Line 11"/>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3948" name="Line 12"/>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3949" name="Line 13"/>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3950" name="Line 14"/>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3951" name="Text Box 15"/>
              <p:cNvSpPr txBox="1">
                <a:spLocks noChangeArrowheads="1"/>
              </p:cNvSpPr>
              <p:nvPr/>
            </p:nvSpPr>
            <p:spPr bwMode="auto">
              <a:xfrm>
                <a:off x="880" y="1857"/>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52" name="Text Box 16"/>
              <p:cNvSpPr txBox="1">
                <a:spLocks noChangeArrowheads="1"/>
              </p:cNvSpPr>
              <p:nvPr/>
            </p:nvSpPr>
            <p:spPr bwMode="auto">
              <a:xfrm>
                <a:off x="1495"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53" name="Text Box 17"/>
              <p:cNvSpPr txBox="1">
                <a:spLocks noChangeArrowheads="1"/>
              </p:cNvSpPr>
              <p:nvPr/>
            </p:nvSpPr>
            <p:spPr bwMode="auto">
              <a:xfrm>
                <a:off x="2211" y="1857"/>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3954" name="Group 18"/>
            <p:cNvGrpSpPr>
              <a:grpSpLocks/>
            </p:cNvGrpSpPr>
            <p:nvPr/>
          </p:nvGrpSpPr>
          <p:grpSpPr bwMode="auto">
            <a:xfrm>
              <a:off x="677" y="2722"/>
              <a:ext cx="1462" cy="207"/>
              <a:chOff x="880" y="2146"/>
              <a:chExt cx="1462" cy="207"/>
            </a:xfrm>
          </p:grpSpPr>
          <p:sp>
            <p:nvSpPr>
              <p:cNvPr id="423955" name="Text Box 19"/>
              <p:cNvSpPr txBox="1">
                <a:spLocks noChangeArrowheads="1"/>
              </p:cNvSpPr>
              <p:nvPr/>
            </p:nvSpPr>
            <p:spPr bwMode="auto">
              <a:xfrm>
                <a:off x="880" y="214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56" name="Text Box 20"/>
              <p:cNvSpPr txBox="1">
                <a:spLocks noChangeArrowheads="1"/>
              </p:cNvSpPr>
              <p:nvPr/>
            </p:nvSpPr>
            <p:spPr bwMode="auto">
              <a:xfrm>
                <a:off x="1495"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57" name="Text Box 21"/>
              <p:cNvSpPr txBox="1">
                <a:spLocks noChangeArrowheads="1"/>
              </p:cNvSpPr>
              <p:nvPr/>
            </p:nvSpPr>
            <p:spPr bwMode="auto">
              <a:xfrm>
                <a:off x="2212" y="214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3958" name="Group 22"/>
            <p:cNvGrpSpPr>
              <a:grpSpLocks/>
            </p:cNvGrpSpPr>
            <p:nvPr/>
          </p:nvGrpSpPr>
          <p:grpSpPr bwMode="auto">
            <a:xfrm>
              <a:off x="677" y="2988"/>
              <a:ext cx="1462" cy="213"/>
              <a:chOff x="880" y="2412"/>
              <a:chExt cx="1462" cy="213"/>
            </a:xfrm>
          </p:grpSpPr>
          <p:sp>
            <p:nvSpPr>
              <p:cNvPr id="423959" name="Text Box 23"/>
              <p:cNvSpPr txBox="1">
                <a:spLocks noChangeArrowheads="1"/>
              </p:cNvSpPr>
              <p:nvPr/>
            </p:nvSpPr>
            <p:spPr bwMode="auto">
              <a:xfrm>
                <a:off x="1495"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60" name="Text Box 24"/>
              <p:cNvSpPr txBox="1">
                <a:spLocks noChangeArrowheads="1"/>
              </p:cNvSpPr>
              <p:nvPr/>
            </p:nvSpPr>
            <p:spPr bwMode="auto">
              <a:xfrm>
                <a:off x="880" y="2419"/>
                <a:ext cx="129" cy="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61" name="Text Box 25"/>
              <p:cNvSpPr txBox="1">
                <a:spLocks noChangeArrowheads="1"/>
              </p:cNvSpPr>
              <p:nvPr/>
            </p:nvSpPr>
            <p:spPr bwMode="auto">
              <a:xfrm>
                <a:off x="2212" y="2412"/>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3962" name="Group 26"/>
            <p:cNvGrpSpPr>
              <a:grpSpLocks/>
            </p:cNvGrpSpPr>
            <p:nvPr/>
          </p:nvGrpSpPr>
          <p:grpSpPr bwMode="auto">
            <a:xfrm>
              <a:off x="677" y="3262"/>
              <a:ext cx="1462" cy="214"/>
              <a:chOff x="880" y="2686"/>
              <a:chExt cx="1462" cy="214"/>
            </a:xfrm>
          </p:grpSpPr>
          <p:sp>
            <p:nvSpPr>
              <p:cNvPr id="423963" name="Text Box 27"/>
              <p:cNvSpPr txBox="1">
                <a:spLocks noChangeArrowheads="1"/>
              </p:cNvSpPr>
              <p:nvPr/>
            </p:nvSpPr>
            <p:spPr bwMode="auto">
              <a:xfrm>
                <a:off x="1495"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64" name="Text Box 28"/>
              <p:cNvSpPr txBox="1">
                <a:spLocks noChangeArrowheads="1"/>
              </p:cNvSpPr>
              <p:nvPr/>
            </p:nvSpPr>
            <p:spPr bwMode="auto">
              <a:xfrm>
                <a:off x="880" y="2693"/>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65" name="Text Box 29"/>
              <p:cNvSpPr txBox="1">
                <a:spLocks noChangeArrowheads="1"/>
              </p:cNvSpPr>
              <p:nvPr/>
            </p:nvSpPr>
            <p:spPr bwMode="auto">
              <a:xfrm>
                <a:off x="2212" y="268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3966" name="Group 30"/>
            <p:cNvGrpSpPr>
              <a:grpSpLocks/>
            </p:cNvGrpSpPr>
            <p:nvPr/>
          </p:nvGrpSpPr>
          <p:grpSpPr bwMode="auto">
            <a:xfrm>
              <a:off x="678" y="3542"/>
              <a:ext cx="1461" cy="207"/>
              <a:chOff x="881" y="2966"/>
              <a:chExt cx="1461" cy="207"/>
            </a:xfrm>
          </p:grpSpPr>
          <p:sp>
            <p:nvSpPr>
              <p:cNvPr id="423967" name="Text Box 31"/>
              <p:cNvSpPr txBox="1">
                <a:spLocks noChangeArrowheads="1"/>
              </p:cNvSpPr>
              <p:nvPr/>
            </p:nvSpPr>
            <p:spPr bwMode="auto">
              <a:xfrm>
                <a:off x="1495"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68" name="Text Box 32"/>
              <p:cNvSpPr txBox="1">
                <a:spLocks noChangeArrowheads="1"/>
              </p:cNvSpPr>
              <p:nvPr/>
            </p:nvSpPr>
            <p:spPr bwMode="auto">
              <a:xfrm>
                <a:off x="881" y="2966"/>
                <a:ext cx="129"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3969" name="Text Box 33"/>
              <p:cNvSpPr txBox="1">
                <a:spLocks noChangeArrowheads="1"/>
              </p:cNvSpPr>
              <p:nvPr/>
            </p:nvSpPr>
            <p:spPr bwMode="auto">
              <a:xfrm>
                <a:off x="2212" y="2966"/>
                <a:ext cx="130" cy="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sp>
        <p:nvSpPr>
          <p:cNvPr id="423971" name="Rectangle 35"/>
          <p:cNvSpPr>
            <a:spLocks noChangeArrowheads="1"/>
          </p:cNvSpPr>
          <p:nvPr/>
        </p:nvSpPr>
        <p:spPr bwMode="auto">
          <a:xfrm>
            <a:off x="144463" y="1341438"/>
            <a:ext cx="882015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逻辑表达式是用与、或、非等运算组合起来，表示逻辑函数与逻辑变量之间关系的逻辑代数式。</a:t>
            </a:r>
          </a:p>
        </p:txBody>
      </p:sp>
      <p:sp>
        <p:nvSpPr>
          <p:cNvPr id="423972" name="Rectangle 36"/>
          <p:cNvSpPr>
            <a:spLocks noChangeArrowheads="1"/>
          </p:cNvSpPr>
          <p:nvPr/>
        </p:nvSpPr>
        <p:spPr bwMode="auto">
          <a:xfrm>
            <a:off x="107950" y="2608263"/>
            <a:ext cx="9145588"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例：已知某逻辑函数的真值表，试写出对应的逻辑函数表达式。</a:t>
            </a:r>
          </a:p>
        </p:txBody>
      </p:sp>
      <mc:AlternateContent xmlns:mc="http://schemas.openxmlformats.org/markup-compatibility/2006" xmlns:a14="http://schemas.microsoft.com/office/drawing/2010/main">
        <mc:Choice Requires="a14">
          <p:sp>
            <p:nvSpPr>
              <p:cNvPr id="5" name="矩形 4"/>
              <p:cNvSpPr/>
              <p:nvPr/>
            </p:nvSpPr>
            <p:spPr>
              <a:xfrm>
                <a:off x="1891720" y="3975467"/>
                <a:ext cx="930063"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ctrlPr>
                        </m:accPr>
                        <m:e>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𝑨</m:t>
                          </m:r>
                        </m:e>
                      </m:acc>
                      <m:acc>
                        <m:accPr>
                          <m:chr m:val="̅"/>
                          <m:ctrlP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oMath>
                  </m:oMathPara>
                </a14:m>
                <a:endParaRPr kumimoji="0" lang="zh-CN"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楷体_GB2312" pitchFamily="49" charset="-122"/>
                  <a:cs typeface="+mn-cs"/>
                </a:endParaRPr>
              </a:p>
            </p:txBody>
          </p:sp>
        </mc:Choice>
        <mc:Fallback xmlns="">
          <p:sp>
            <p:nvSpPr>
              <p:cNvPr id="5" name="矩形 4"/>
              <p:cNvSpPr>
                <a:spLocks noRot="1" noChangeAspect="1" noMove="1" noResize="1" noEditPoints="1" noAdjustHandles="1" noChangeArrowheads="1" noChangeShapeType="1" noTextEdit="1"/>
              </p:cNvSpPr>
              <p:nvPr/>
            </p:nvSpPr>
            <p:spPr>
              <a:xfrm>
                <a:off x="1891720" y="3975467"/>
                <a:ext cx="930063" cy="646331"/>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矩形 37"/>
              <p:cNvSpPr/>
              <p:nvPr/>
            </p:nvSpPr>
            <p:spPr>
              <a:xfrm>
                <a:off x="3111067" y="3916817"/>
                <a:ext cx="930063"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𝑨𝑩</m:t>
                      </m:r>
                    </m:oMath>
                  </m:oMathPara>
                </a14:m>
                <a:endParaRPr kumimoji="0" lang="zh-CN"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楷体_GB2312" pitchFamily="49" charset="-122"/>
                  <a:cs typeface="+mn-cs"/>
                </a:endParaRPr>
              </a:p>
            </p:txBody>
          </p:sp>
        </mc:Choice>
        <mc:Fallback xmlns="">
          <p:sp>
            <p:nvSpPr>
              <p:cNvPr id="38" name="矩形 37"/>
              <p:cNvSpPr>
                <a:spLocks noRot="1" noChangeAspect="1" noMove="1" noResize="1" noEditPoints="1" noAdjustHandles="1" noChangeArrowheads="1" noChangeShapeType="1" noTextEdit="1"/>
              </p:cNvSpPr>
              <p:nvPr/>
            </p:nvSpPr>
            <p:spPr>
              <a:xfrm>
                <a:off x="3111067" y="3916817"/>
                <a:ext cx="930063" cy="646331"/>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矩形 38"/>
              <p:cNvSpPr/>
              <p:nvPr/>
            </p:nvSpPr>
            <p:spPr>
              <a:xfrm>
                <a:off x="993638" y="3981337"/>
                <a:ext cx="1024639"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36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𝑳</m:t>
                      </m:r>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oMath>
                  </m:oMathPara>
                </a14:m>
                <a:endParaRPr kumimoji="0" lang="zh-CN"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楷体_GB2312" pitchFamily="49" charset="-122"/>
                  <a:cs typeface="+mn-cs"/>
                </a:endParaRPr>
              </a:p>
            </p:txBody>
          </p:sp>
        </mc:Choice>
        <mc:Fallback xmlns="">
          <p:sp>
            <p:nvSpPr>
              <p:cNvPr id="39" name="矩形 38"/>
              <p:cNvSpPr>
                <a:spLocks noRot="1" noChangeAspect="1" noMove="1" noResize="1" noEditPoints="1" noAdjustHandles="1" noChangeArrowheads="1" noChangeShapeType="1" noTextEdit="1"/>
              </p:cNvSpPr>
              <p:nvPr/>
            </p:nvSpPr>
            <p:spPr>
              <a:xfrm>
                <a:off x="993638" y="3981337"/>
                <a:ext cx="1024639" cy="646331"/>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矩形 39"/>
              <p:cNvSpPr/>
              <p:nvPr/>
            </p:nvSpPr>
            <p:spPr>
              <a:xfrm>
                <a:off x="2692347" y="3916817"/>
                <a:ext cx="635110"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oMath>
                  </m:oMathPara>
                </a14:m>
                <a:endParaRPr kumimoji="0" lang="zh-CN" altLang="en-US" sz="3600" b="1" i="0" u="none" strike="noStrike" kern="1200" cap="none" spc="0" normalizeH="0" baseline="0" noProof="0" dirty="0">
                  <a:ln>
                    <a:noFill/>
                  </a:ln>
                  <a:solidFill>
                    <a:srgbClr val="000000"/>
                  </a:solidFill>
                  <a:effectLst/>
                  <a:uLnTx/>
                  <a:uFillTx/>
                  <a:latin typeface="Arial Narrow" panose="020B0606020202030204" pitchFamily="34" charset="0"/>
                  <a:ea typeface="楷体_GB2312" pitchFamily="49" charset="-122"/>
                  <a:cs typeface="+mn-cs"/>
                </a:endParaRPr>
              </a:p>
            </p:txBody>
          </p:sp>
        </mc:Choice>
        <mc:Fallback xmlns="">
          <p:sp>
            <p:nvSpPr>
              <p:cNvPr id="40" name="矩形 39"/>
              <p:cNvSpPr>
                <a:spLocks noRot="1" noChangeAspect="1" noMove="1" noResize="1" noEditPoints="1" noAdjustHandles="1" noChangeArrowheads="1" noChangeShapeType="1" noTextEdit="1"/>
              </p:cNvSpPr>
              <p:nvPr/>
            </p:nvSpPr>
            <p:spPr>
              <a:xfrm>
                <a:off x="2692347" y="3916817"/>
                <a:ext cx="635110" cy="646331"/>
              </a:xfrm>
              <a:prstGeom prst="rect">
                <a:avLst/>
              </a:prstGeom>
              <a:blipFill>
                <a:blip r:embed="rId8"/>
                <a:stretch>
                  <a:fillRect/>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3610408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3971"/>
                                        </p:tgtEl>
                                        <p:attrNameLst>
                                          <p:attrName>style.visibility</p:attrName>
                                        </p:attrNameLst>
                                      </p:cBhvr>
                                      <p:to>
                                        <p:strVal val="visible"/>
                                      </p:to>
                                    </p:set>
                                    <p:animEffect transition="in" filter="wipe(up)">
                                      <p:cBhvr>
                                        <p:cTn id="7" dur="500"/>
                                        <p:tgtEl>
                                          <p:spTgt spid="4239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3972"/>
                                        </p:tgtEl>
                                        <p:attrNameLst>
                                          <p:attrName>style.visibility</p:attrName>
                                        </p:attrNameLst>
                                      </p:cBhvr>
                                      <p:to>
                                        <p:strVal val="visible"/>
                                      </p:to>
                                    </p:set>
                                    <p:animEffect transition="in" filter="wipe(up)">
                                      <p:cBhvr>
                                        <p:cTn id="12" dur="500"/>
                                        <p:tgtEl>
                                          <p:spTgt spid="4239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3943"/>
                                        </p:tgtEl>
                                        <p:attrNameLst>
                                          <p:attrName>style.visibility</p:attrName>
                                        </p:attrNameLst>
                                      </p:cBhvr>
                                      <p:to>
                                        <p:strVal val="visible"/>
                                      </p:to>
                                    </p:set>
                                    <p:animEffect transition="in" filter="wipe(up)">
                                      <p:cBhvr>
                                        <p:cTn id="17" dur="500"/>
                                        <p:tgtEl>
                                          <p:spTgt spid="4239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71" grpId="0"/>
      <p:bldP spid="423972" grpId="0"/>
      <p:bldP spid="5" grpId="0"/>
      <p:bldP spid="38" grpId="0"/>
      <p:bldP spid="39" grpId="0"/>
      <p:bldP spid="4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025" name="Rectangle 65"/>
          <p:cNvSpPr>
            <a:spLocks noChangeArrowheads="1"/>
          </p:cNvSpPr>
          <p:nvPr/>
        </p:nvSpPr>
        <p:spPr bwMode="auto">
          <a:xfrm>
            <a:off x="466725" y="1212850"/>
            <a:ext cx="8281988"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用与、或、非等逻辑符号表示逻辑函数中各变量之间的逻辑关系所得到的图形称为逻辑图。</a:t>
            </a:r>
          </a:p>
        </p:txBody>
      </p:sp>
      <p:sp>
        <p:nvSpPr>
          <p:cNvPr id="425026" name="Rectangle 66"/>
          <p:cNvSpPr>
            <a:spLocks noChangeArrowheads="1"/>
          </p:cNvSpPr>
          <p:nvPr/>
        </p:nvSpPr>
        <p:spPr bwMode="auto">
          <a:xfrm>
            <a:off x="827088" y="476250"/>
            <a:ext cx="36004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rPr>
              <a:t>3.</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逻辑图表示方法</a:t>
            </a:r>
            <a:endParaRPr kumimoji="1" lang="zh-CN" altLang="en-US" sz="24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425027" name="Rectangle 67"/>
          <p:cNvSpPr>
            <a:spLocks noChangeArrowheads="1"/>
          </p:cNvSpPr>
          <p:nvPr/>
        </p:nvSpPr>
        <p:spPr bwMode="auto">
          <a:xfrm>
            <a:off x="363538" y="2170113"/>
            <a:ext cx="845661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将逻辑函数式中所有的与、或、非运算符号用相应的逻辑符号</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代替，并按照逻辑运算的先后次序将这些逻辑符号连接起来，</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就得到图电路所对应的逻辑图 </a:t>
            </a:r>
          </a:p>
        </p:txBody>
      </p:sp>
      <p:graphicFrame>
        <p:nvGraphicFramePr>
          <p:cNvPr id="425030" name="Object 70"/>
          <p:cNvGraphicFramePr>
            <a:graphicFrameLocks noChangeAspect="1"/>
          </p:cNvGraphicFramePr>
          <p:nvPr/>
        </p:nvGraphicFramePr>
        <p:xfrm>
          <a:off x="340377" y="3950561"/>
          <a:ext cx="5464175" cy="2139950"/>
        </p:xfrm>
        <a:graphic>
          <a:graphicData uri="http://schemas.openxmlformats.org/presentationml/2006/ole">
            <mc:AlternateContent xmlns:mc="http://schemas.openxmlformats.org/markup-compatibility/2006">
              <mc:Choice xmlns:v="urn:schemas-microsoft-com:vml" Requires="v">
                <p:oleObj spid="_x0000_s36872" name="Picture" r:id="rId4" imgW="2519280" imgH="867240" progId="Word.Picture.8">
                  <p:embed/>
                </p:oleObj>
              </mc:Choice>
              <mc:Fallback>
                <p:oleObj name="Picture" r:id="rId4" imgW="2519280" imgH="867240" progId="Word.Picture.8">
                  <p:embed/>
                  <p:pic>
                    <p:nvPicPr>
                      <p:cNvPr id="425030" name="Object 70"/>
                      <p:cNvPicPr>
                        <a:picLocks noChangeAspect="1" noChangeArrowheads="1"/>
                      </p:cNvPicPr>
                      <p:nvPr/>
                    </p:nvPicPr>
                    <p:blipFill>
                      <a:blip r:embed="rId5"/>
                      <a:srcRect/>
                      <a:stretch>
                        <a:fillRect/>
                      </a:stretch>
                    </p:blipFill>
                    <p:spPr bwMode="auto">
                      <a:xfrm>
                        <a:off x="340377" y="3950561"/>
                        <a:ext cx="5464175" cy="213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3" name="矩形 2"/>
              <p:cNvSpPr/>
              <p:nvPr/>
            </p:nvSpPr>
            <p:spPr>
              <a:xfrm>
                <a:off x="341287" y="3220728"/>
                <a:ext cx="8407425" cy="757130"/>
              </a:xfrm>
              <a:prstGeom prst="rect">
                <a:avLst/>
              </a:prstGeom>
            </p:spPr>
            <p:txBody>
              <a:bodyPr wrap="square">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Arial Narrow" panose="020B0606020202030204" pitchFamily="34" charset="0"/>
                    <a:ea typeface="楷体_GB2312" pitchFamily="49" charset="-122"/>
                    <a:cs typeface="+mn-cs"/>
                  </a:rPr>
                  <a:t>例：已知某逻辑函数表达式为</a:t>
                </a:r>
                <a14:m>
                  <m:oMath xmlns:m="http://schemas.openxmlformats.org/officeDocument/2006/math">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𝑨</m:t>
                        </m:r>
                      </m:e>
                    </m:acc>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ea typeface="Cambria Math" panose="02040503050406030204" pitchFamily="18" charset="0"/>
                        <a:cs typeface="+mn-cs"/>
                      </a:rPr>
                      <m:t>𝑨𝑩</m:t>
                    </m:r>
                  </m:oMath>
                </a14:m>
                <a:r>
                  <a:rPr kumimoji="1" lang="zh-CN" altLang="en-US" sz="2400" b="1" i="0" u="none" strike="noStrike" kern="1200" cap="none" spc="0" normalizeH="0" baseline="0" noProof="0" dirty="0">
                    <a:ln>
                      <a:noFill/>
                    </a:ln>
                    <a:solidFill>
                      <a:srgbClr val="000066"/>
                    </a:solidFill>
                    <a:effectLst/>
                    <a:uLnTx/>
                    <a:uFillTx/>
                    <a:latin typeface="Arial Narrow" panose="020B0606020202030204" pitchFamily="34" charset="0"/>
                    <a:ea typeface="楷体_GB2312" pitchFamily="49" charset="-122"/>
                    <a:cs typeface="+mn-cs"/>
                  </a:rPr>
                  <a:t>，试画出其逻辑图</a:t>
                </a:r>
              </a:p>
            </p:txBody>
          </p:sp>
        </mc:Choice>
        <mc:Fallback xmlns="">
          <p:sp>
            <p:nvSpPr>
              <p:cNvPr id="3" name="矩形 2"/>
              <p:cNvSpPr>
                <a:spLocks noRot="1" noChangeAspect="1" noMove="1" noResize="1" noEditPoints="1" noAdjustHandles="1" noChangeArrowheads="1" noChangeShapeType="1" noTextEdit="1"/>
              </p:cNvSpPr>
              <p:nvPr/>
            </p:nvSpPr>
            <p:spPr>
              <a:xfrm>
                <a:off x="341287" y="3220728"/>
                <a:ext cx="8407425" cy="757130"/>
              </a:xfrm>
              <a:prstGeom prst="rect">
                <a:avLst/>
              </a:prstGeom>
              <a:blipFill>
                <a:blip r:embed="rId8"/>
                <a:stretch>
                  <a:fillRect l="-1160" r="-870" b="-1600"/>
                </a:stretch>
              </a:blipFill>
            </p:spPr>
            <p:txBody>
              <a:bodyPr/>
              <a:lstStyle/>
              <a:p>
                <a:r>
                  <a:rPr lang="zh-CN" altLang="en-US">
                    <a:noFill/>
                  </a:rPr>
                  <a:t> </a:t>
                </a:r>
              </a:p>
            </p:txBody>
          </p:sp>
        </mc:Fallback>
      </mc:AlternateContent>
      <p:graphicFrame>
        <p:nvGraphicFramePr>
          <p:cNvPr id="13" name="Object 70"/>
          <p:cNvGraphicFramePr>
            <a:graphicFrameLocks noChangeAspect="1"/>
          </p:cNvGraphicFramePr>
          <p:nvPr/>
        </p:nvGraphicFramePr>
        <p:xfrm>
          <a:off x="5652150" y="3950561"/>
          <a:ext cx="2339975" cy="2139950"/>
        </p:xfrm>
        <a:graphic>
          <a:graphicData uri="http://schemas.openxmlformats.org/presentationml/2006/ole">
            <mc:AlternateContent xmlns:mc="http://schemas.openxmlformats.org/markup-compatibility/2006">
              <mc:Choice xmlns:v="urn:schemas-microsoft-com:vml" Requires="v">
                <p:oleObj spid="_x0000_s36873" name="Picture" r:id="rId9" imgW="1078920" imgH="867240" progId="Word.Picture.8">
                  <p:embed/>
                </p:oleObj>
              </mc:Choice>
              <mc:Fallback>
                <p:oleObj name="Picture" r:id="rId9" imgW="1078920" imgH="867240" progId="Word.Picture.8">
                  <p:embed/>
                  <p:pic>
                    <p:nvPicPr>
                      <p:cNvPr id="13" name="Object 70"/>
                      <p:cNvPicPr>
                        <a:picLocks noChangeAspect="1" noChangeArrowheads="1"/>
                      </p:cNvPicPr>
                      <p:nvPr/>
                    </p:nvPicPr>
                    <p:blipFill>
                      <a:blip r:embed="rId10"/>
                      <a:srcRect/>
                      <a:stretch>
                        <a:fillRect/>
                      </a:stretch>
                    </p:blipFill>
                    <p:spPr bwMode="auto">
                      <a:xfrm>
                        <a:off x="5652150" y="3950561"/>
                        <a:ext cx="2339975" cy="213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36352903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5025">
                                            <p:txEl>
                                              <p:pRg st="0" end="0"/>
                                            </p:txEl>
                                          </p:spTgt>
                                        </p:tgtEl>
                                        <p:attrNameLst>
                                          <p:attrName>style.visibility</p:attrName>
                                        </p:attrNameLst>
                                      </p:cBhvr>
                                      <p:to>
                                        <p:strVal val="visible"/>
                                      </p:to>
                                    </p:set>
                                    <p:animEffect transition="in" filter="wipe(up)">
                                      <p:cBhvr>
                                        <p:cTn id="7" dur="500"/>
                                        <p:tgtEl>
                                          <p:spTgt spid="42502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5027"/>
                                        </p:tgtEl>
                                        <p:attrNameLst>
                                          <p:attrName>style.visibility</p:attrName>
                                        </p:attrNameLst>
                                      </p:cBhvr>
                                      <p:to>
                                        <p:strVal val="visible"/>
                                      </p:to>
                                    </p:set>
                                    <p:animEffect transition="in" filter="wipe(up)">
                                      <p:cBhvr>
                                        <p:cTn id="12" dur="500"/>
                                        <p:tgtEl>
                                          <p:spTgt spid="4250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25030"/>
                                        </p:tgtEl>
                                        <p:attrNameLst>
                                          <p:attrName>style.visibility</p:attrName>
                                        </p:attrNameLst>
                                      </p:cBhvr>
                                      <p:to>
                                        <p:strVal val="visible"/>
                                      </p:to>
                                    </p:set>
                                    <p:animEffect transition="in" filter="wipe(left)">
                                      <p:cBhvr>
                                        <p:cTn id="22" dur="500"/>
                                        <p:tgtEl>
                                          <p:spTgt spid="4250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027" grpId="0"/>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9" name="Rectangle 5"/>
          <p:cNvSpPr>
            <a:spLocks noChangeArrowheads="1"/>
          </p:cNvSpPr>
          <p:nvPr/>
        </p:nvSpPr>
        <p:spPr bwMode="auto">
          <a:xfrm>
            <a:off x="3468688" y="2638425"/>
            <a:ext cx="5424487" cy="3343275"/>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nvGrpSpPr>
          <p:cNvPr id="426073" name="Group 89"/>
          <p:cNvGrpSpPr>
            <a:grpSpLocks/>
          </p:cNvGrpSpPr>
          <p:nvPr/>
        </p:nvGrpSpPr>
        <p:grpSpPr bwMode="auto">
          <a:xfrm>
            <a:off x="323850" y="2420938"/>
            <a:ext cx="2654300" cy="3695700"/>
            <a:chOff x="0" y="1840"/>
            <a:chExt cx="1672" cy="2328"/>
          </a:xfrm>
        </p:grpSpPr>
        <p:grpSp>
          <p:nvGrpSpPr>
            <p:cNvPr id="426074" name="Group 90"/>
            <p:cNvGrpSpPr>
              <a:grpSpLocks/>
            </p:cNvGrpSpPr>
            <p:nvPr/>
          </p:nvGrpSpPr>
          <p:grpSpPr bwMode="auto">
            <a:xfrm>
              <a:off x="81" y="1873"/>
              <a:ext cx="1565" cy="2240"/>
              <a:chOff x="3080" y="360"/>
              <a:chExt cx="1895" cy="1385"/>
            </a:xfrm>
          </p:grpSpPr>
          <p:grpSp>
            <p:nvGrpSpPr>
              <p:cNvPr id="426075" name="Group 91"/>
              <p:cNvGrpSpPr>
                <a:grpSpLocks/>
              </p:cNvGrpSpPr>
              <p:nvPr/>
            </p:nvGrpSpPr>
            <p:grpSpPr bwMode="auto">
              <a:xfrm>
                <a:off x="3080" y="360"/>
                <a:ext cx="1895" cy="1385"/>
                <a:chOff x="676" y="1551"/>
                <a:chExt cx="1895" cy="1636"/>
              </a:xfrm>
            </p:grpSpPr>
            <p:sp>
              <p:nvSpPr>
                <p:cNvPr id="426076" name="Text Box 92"/>
                <p:cNvSpPr txBox="1">
                  <a:spLocks noChangeArrowheads="1"/>
                </p:cNvSpPr>
                <p:nvPr/>
              </p:nvSpPr>
              <p:spPr bwMode="auto">
                <a:xfrm>
                  <a:off x="719" y="1551"/>
                  <a:ext cx="1801"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真值表</a:t>
                  </a:r>
                </a:p>
              </p:txBody>
            </p:sp>
            <p:grpSp>
              <p:nvGrpSpPr>
                <p:cNvPr id="426077" name="Group 93"/>
                <p:cNvGrpSpPr>
                  <a:grpSpLocks/>
                </p:cNvGrpSpPr>
                <p:nvPr/>
              </p:nvGrpSpPr>
              <p:grpSpPr bwMode="auto">
                <a:xfrm>
                  <a:off x="676" y="1799"/>
                  <a:ext cx="1895" cy="1382"/>
                  <a:chOff x="3157" y="1392"/>
                  <a:chExt cx="2100" cy="1147"/>
                </a:xfrm>
              </p:grpSpPr>
              <p:sp>
                <p:nvSpPr>
                  <p:cNvPr id="426078" name="Line 94"/>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079" name="Line 95"/>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080" name="Line 96"/>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6081" name="Line 97"/>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082" name="Text Box 98"/>
                <p:cNvSpPr txBox="1">
                  <a:spLocks noChangeArrowheads="1"/>
                </p:cNvSpPr>
                <p:nvPr/>
              </p:nvSpPr>
              <p:spPr bwMode="auto">
                <a:xfrm>
                  <a:off x="880"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3" name="Text Box 99"/>
                <p:cNvSpPr txBox="1">
                  <a:spLocks noChangeArrowheads="1"/>
                </p:cNvSpPr>
                <p:nvPr/>
              </p:nvSpPr>
              <p:spPr bwMode="auto">
                <a:xfrm>
                  <a:off x="1495"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4" name="Text Box 100"/>
                <p:cNvSpPr txBox="1">
                  <a:spLocks noChangeArrowheads="1"/>
                </p:cNvSpPr>
                <p:nvPr/>
              </p:nvSpPr>
              <p:spPr bwMode="auto">
                <a:xfrm>
                  <a:off x="2212"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85" name="Group 101"/>
              <p:cNvGrpSpPr>
                <a:grpSpLocks/>
              </p:cNvGrpSpPr>
              <p:nvPr/>
            </p:nvGrpSpPr>
            <p:grpSpPr bwMode="auto">
              <a:xfrm>
                <a:off x="3293" y="887"/>
                <a:ext cx="1462" cy="128"/>
                <a:chOff x="880" y="2173"/>
                <a:chExt cx="1462" cy="152"/>
              </a:xfrm>
            </p:grpSpPr>
            <p:sp>
              <p:nvSpPr>
                <p:cNvPr id="426086" name="Text Box 102"/>
                <p:cNvSpPr txBox="1">
                  <a:spLocks noChangeArrowheads="1"/>
                </p:cNvSpPr>
                <p:nvPr/>
              </p:nvSpPr>
              <p:spPr bwMode="auto">
                <a:xfrm>
                  <a:off x="880" y="2173"/>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7" name="Text Box 103"/>
                <p:cNvSpPr txBox="1">
                  <a:spLocks noChangeArrowheads="1"/>
                </p:cNvSpPr>
                <p:nvPr/>
              </p:nvSpPr>
              <p:spPr bwMode="auto">
                <a:xfrm>
                  <a:off x="1495" y="2173"/>
                  <a:ext cx="13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8" name="Text Box 104"/>
                <p:cNvSpPr txBox="1">
                  <a:spLocks noChangeArrowheads="1"/>
                </p:cNvSpPr>
                <p:nvPr/>
              </p:nvSpPr>
              <p:spPr bwMode="auto">
                <a:xfrm>
                  <a:off x="2212" y="2173"/>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89" name="Group 105"/>
              <p:cNvGrpSpPr>
                <a:grpSpLocks/>
              </p:cNvGrpSpPr>
              <p:nvPr/>
            </p:nvGrpSpPr>
            <p:grpSpPr bwMode="auto">
              <a:xfrm>
                <a:off x="3293" y="1114"/>
                <a:ext cx="1462" cy="132"/>
                <a:chOff x="880" y="2441"/>
                <a:chExt cx="1462" cy="155"/>
              </a:xfrm>
            </p:grpSpPr>
            <p:sp>
              <p:nvSpPr>
                <p:cNvPr id="426090" name="Text Box 106"/>
                <p:cNvSpPr txBox="1">
                  <a:spLocks noChangeArrowheads="1"/>
                </p:cNvSpPr>
                <p:nvPr/>
              </p:nvSpPr>
              <p:spPr bwMode="auto">
                <a:xfrm>
                  <a:off x="1495" y="2441"/>
                  <a:ext cx="131"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1" name="Text Box 107"/>
                <p:cNvSpPr txBox="1">
                  <a:spLocks noChangeArrowheads="1"/>
                </p:cNvSpPr>
                <p:nvPr/>
              </p:nvSpPr>
              <p:spPr bwMode="auto">
                <a:xfrm>
                  <a:off x="880" y="2446"/>
                  <a:ext cx="130"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2" name="Text Box 108"/>
                <p:cNvSpPr txBox="1">
                  <a:spLocks noChangeArrowheads="1"/>
                </p:cNvSpPr>
                <p:nvPr/>
              </p:nvSpPr>
              <p:spPr bwMode="auto">
                <a:xfrm>
                  <a:off x="2212" y="2441"/>
                  <a:ext cx="130"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93" name="Group 109"/>
              <p:cNvGrpSpPr>
                <a:grpSpLocks/>
              </p:cNvGrpSpPr>
              <p:nvPr/>
            </p:nvGrpSpPr>
            <p:grpSpPr bwMode="auto">
              <a:xfrm>
                <a:off x="3293" y="1344"/>
                <a:ext cx="1462" cy="133"/>
                <a:chOff x="880" y="2713"/>
                <a:chExt cx="1462" cy="158"/>
              </a:xfrm>
            </p:grpSpPr>
            <p:sp>
              <p:nvSpPr>
                <p:cNvPr id="426094" name="Text Box 110"/>
                <p:cNvSpPr txBox="1">
                  <a:spLocks noChangeArrowheads="1"/>
                </p:cNvSpPr>
                <p:nvPr/>
              </p:nvSpPr>
              <p:spPr bwMode="auto">
                <a:xfrm>
                  <a:off x="1495" y="2713"/>
                  <a:ext cx="13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5" name="Text Box 111"/>
                <p:cNvSpPr txBox="1">
                  <a:spLocks noChangeArrowheads="1"/>
                </p:cNvSpPr>
                <p:nvPr/>
              </p:nvSpPr>
              <p:spPr bwMode="auto">
                <a:xfrm>
                  <a:off x="880" y="2720"/>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6" name="Text Box 112"/>
                <p:cNvSpPr txBox="1">
                  <a:spLocks noChangeArrowheads="1"/>
                </p:cNvSpPr>
                <p:nvPr/>
              </p:nvSpPr>
              <p:spPr bwMode="auto">
                <a:xfrm>
                  <a:off x="2212" y="2714"/>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97" name="Group 113"/>
              <p:cNvGrpSpPr>
                <a:grpSpLocks/>
              </p:cNvGrpSpPr>
              <p:nvPr/>
            </p:nvGrpSpPr>
            <p:grpSpPr bwMode="auto">
              <a:xfrm>
                <a:off x="3312" y="1546"/>
                <a:ext cx="1461" cy="128"/>
                <a:chOff x="881" y="2994"/>
                <a:chExt cx="1461" cy="151"/>
              </a:xfrm>
            </p:grpSpPr>
            <p:sp>
              <p:nvSpPr>
                <p:cNvPr id="426098" name="Text Box 114"/>
                <p:cNvSpPr txBox="1">
                  <a:spLocks noChangeArrowheads="1"/>
                </p:cNvSpPr>
                <p:nvPr/>
              </p:nvSpPr>
              <p:spPr bwMode="auto">
                <a:xfrm>
                  <a:off x="1495"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9" name="Text Box 115"/>
                <p:cNvSpPr txBox="1">
                  <a:spLocks noChangeArrowheads="1"/>
                </p:cNvSpPr>
                <p:nvPr/>
              </p:nvSpPr>
              <p:spPr bwMode="auto">
                <a:xfrm>
                  <a:off x="881"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100" name="Text Box 116"/>
                <p:cNvSpPr txBox="1">
                  <a:spLocks noChangeArrowheads="1"/>
                </p:cNvSpPr>
                <p:nvPr/>
              </p:nvSpPr>
              <p:spPr bwMode="auto">
                <a:xfrm>
                  <a:off x="2212"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sp>
          <p:nvSpPr>
            <p:cNvPr id="426101" name="Rectangle 117"/>
            <p:cNvSpPr>
              <a:spLocks noChangeArrowheads="1"/>
            </p:cNvSpPr>
            <p:nvPr/>
          </p:nvSpPr>
          <p:spPr bwMode="auto">
            <a:xfrm>
              <a:off x="0" y="1840"/>
              <a:ext cx="1672" cy="2328"/>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6102" name="Rectangle 118"/>
          <p:cNvSpPr>
            <a:spLocks noChangeArrowheads="1"/>
          </p:cNvSpPr>
          <p:nvPr/>
        </p:nvSpPr>
        <p:spPr bwMode="auto">
          <a:xfrm>
            <a:off x="2119313" y="2120900"/>
            <a:ext cx="338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p>
        </p:txBody>
      </p:sp>
      <p:sp>
        <p:nvSpPr>
          <p:cNvPr id="426106" name="Rectangle 122"/>
          <p:cNvSpPr>
            <a:spLocks noChangeArrowheads="1"/>
          </p:cNvSpPr>
          <p:nvPr/>
        </p:nvSpPr>
        <p:spPr bwMode="auto">
          <a:xfrm>
            <a:off x="755650" y="515938"/>
            <a:ext cx="2633663"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4. </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Times New Roman" panose="02020603050405020304" pitchFamily="18" charset="0"/>
              </a:rPr>
              <a:t>波形图表示</a:t>
            </a: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方法</a:t>
            </a:r>
          </a:p>
        </p:txBody>
      </p:sp>
      <p:sp>
        <p:nvSpPr>
          <p:cNvPr id="426107" name="Rectangle 123"/>
          <p:cNvSpPr>
            <a:spLocks noChangeArrowheads="1"/>
          </p:cNvSpPr>
          <p:nvPr/>
        </p:nvSpPr>
        <p:spPr bwMode="auto">
          <a:xfrm>
            <a:off x="1597025" y="295592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109" name="Rectangle 125"/>
          <p:cNvSpPr>
            <a:spLocks noChangeArrowheads="1"/>
          </p:cNvSpPr>
          <p:nvPr/>
        </p:nvSpPr>
        <p:spPr bwMode="auto">
          <a:xfrm>
            <a:off x="250825" y="1241425"/>
            <a:ext cx="8456613"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用输入端在不同逻辑信号作用下所对应的输出信号的波形图，</a:t>
            </a:r>
          </a:p>
          <a:p>
            <a:pPr marL="0" marR="0" lvl="0" indent="0" algn="l" defTabSz="914400" rtl="0" eaLnBrk="0" fontAlgn="base" latinLnBrk="0" hangingPunct="0">
              <a:lnSpc>
                <a:spcPct val="13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Times New Roman" panose="02020603050405020304" pitchFamily="18" charset="0"/>
              </a:rPr>
              <a:t>表示电路的逻辑关系。</a:t>
            </a:r>
          </a:p>
        </p:txBody>
      </p:sp>
      <p:sp>
        <p:nvSpPr>
          <p:cNvPr id="426111" name="Rectangle 127"/>
          <p:cNvSpPr>
            <a:spLocks noChangeArrowheads="1"/>
          </p:cNvSpPr>
          <p:nvPr/>
        </p:nvSpPr>
        <p:spPr bwMode="auto">
          <a:xfrm>
            <a:off x="0" y="2871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aphicFrame>
        <p:nvGraphicFramePr>
          <p:cNvPr id="426110" name="Object 126"/>
          <p:cNvGraphicFramePr>
            <a:graphicFrameLocks noChangeAspect="1"/>
          </p:cNvGraphicFramePr>
          <p:nvPr/>
        </p:nvGraphicFramePr>
        <p:xfrm>
          <a:off x="3636963" y="2741613"/>
          <a:ext cx="5040312" cy="3279775"/>
        </p:xfrm>
        <a:graphic>
          <a:graphicData uri="http://schemas.openxmlformats.org/presentationml/2006/ole">
            <mc:AlternateContent xmlns:mc="http://schemas.openxmlformats.org/markup-compatibility/2006">
              <mc:Choice xmlns:v="urn:schemas-microsoft-com:vml" Requires="v">
                <p:oleObj spid="_x0000_s37893" name="图片" r:id="rId4" imgW="1914120" imgH="1239120" progId="Word.Picture.8">
                  <p:embed/>
                </p:oleObj>
              </mc:Choice>
              <mc:Fallback>
                <p:oleObj name="图片" r:id="rId4" imgW="1914120" imgH="1239120" progId="Word.Picture.8">
                  <p:embed/>
                  <p:pic>
                    <p:nvPicPr>
                      <p:cNvPr id="426110" name="Object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6963" y="2741613"/>
                        <a:ext cx="5040312" cy="327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3528226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6109"/>
                                        </p:tgtEl>
                                        <p:attrNameLst>
                                          <p:attrName>style.visibility</p:attrName>
                                        </p:attrNameLst>
                                      </p:cBhvr>
                                      <p:to>
                                        <p:strVal val="visible"/>
                                      </p:to>
                                    </p:set>
                                    <p:animEffect transition="in" filter="wipe(up)">
                                      <p:cBhvr>
                                        <p:cTn id="7" dur="500"/>
                                        <p:tgtEl>
                                          <p:spTgt spid="4261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6073"/>
                                        </p:tgtEl>
                                        <p:attrNameLst>
                                          <p:attrName>style.visibility</p:attrName>
                                        </p:attrNameLst>
                                      </p:cBhvr>
                                      <p:to>
                                        <p:strVal val="visible"/>
                                      </p:to>
                                    </p:set>
                                    <p:animEffect transition="in" filter="wipe(up)">
                                      <p:cBhvr>
                                        <p:cTn id="12" dur="500"/>
                                        <p:tgtEl>
                                          <p:spTgt spid="4260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25989"/>
                                        </p:tgtEl>
                                        <p:attrNameLst>
                                          <p:attrName>style.visibility</p:attrName>
                                        </p:attrNameLst>
                                      </p:cBhvr>
                                      <p:to>
                                        <p:strVal val="visible"/>
                                      </p:to>
                                    </p:set>
                                    <p:animEffect transition="in" filter="box(in)">
                                      <p:cBhvr>
                                        <p:cTn id="17" dur="500"/>
                                        <p:tgtEl>
                                          <p:spTgt spid="4259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6110"/>
                                        </p:tgtEl>
                                        <p:attrNameLst>
                                          <p:attrName>style.visibility</p:attrName>
                                        </p:attrNameLst>
                                      </p:cBhvr>
                                      <p:to>
                                        <p:strVal val="visible"/>
                                      </p:to>
                                    </p:set>
                                    <p:animEffect transition="in" filter="wipe(up)">
                                      <p:cBhvr>
                                        <p:cTn id="22" dur="500"/>
                                        <p:tgtEl>
                                          <p:spTgt spid="426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10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Text Box 2"/>
          <p:cNvSpPr txBox="1">
            <a:spLocks noChangeArrowheads="1"/>
          </p:cNvSpPr>
          <p:nvPr/>
        </p:nvSpPr>
        <p:spPr bwMode="auto">
          <a:xfrm>
            <a:off x="430213" y="342900"/>
            <a:ext cx="6086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Times New Roman" panose="02020603050405020304" pitchFamily="18" charset="0"/>
                <a:ea typeface="楷体_GB2312" pitchFamily="49" charset="-122"/>
                <a:cs typeface="+mn-cs"/>
              </a:rPr>
              <a:t>1.6.2</a:t>
            </a:r>
            <a:r>
              <a:rPr kumimoji="1" lang="zh-CN" altLang="en-US" sz="2400" b="1" i="0" u="none" strike="noStrike" kern="1200" cap="none" spc="0" normalizeH="0" baseline="0" noProof="0">
                <a:ln>
                  <a:noFill/>
                </a:ln>
                <a:solidFill>
                  <a:srgbClr val="CC0000"/>
                </a:solidFill>
                <a:effectLst/>
                <a:uLnTx/>
                <a:uFillTx/>
                <a:latin typeface="楷体_GB2312" pitchFamily="49" charset="-122"/>
                <a:ea typeface="楷体_GB2312" pitchFamily="49" charset="-122"/>
                <a:cs typeface="+mn-cs"/>
              </a:rPr>
              <a:t>　逻辑函数表示方法之间的转换</a:t>
            </a:r>
          </a:p>
        </p:txBody>
      </p:sp>
      <p:sp>
        <p:nvSpPr>
          <p:cNvPr id="429144" name="Rectangle 88"/>
          <p:cNvSpPr>
            <a:spLocks noChangeArrowheads="1"/>
          </p:cNvSpPr>
          <p:nvPr/>
        </p:nvSpPr>
        <p:spPr bwMode="auto">
          <a:xfrm>
            <a:off x="466725" y="1196975"/>
            <a:ext cx="84264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逻辑函数的真值表、逻辑函数表达式、逻辑图、波形图、卡诺图及</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HDL</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描述之间可以相互转换。这里介绍两种转换。</a:t>
            </a:r>
          </a:p>
        </p:txBody>
      </p:sp>
      <p:sp>
        <p:nvSpPr>
          <p:cNvPr id="429145" name="Rectangle 89"/>
          <p:cNvSpPr>
            <a:spLocks noChangeArrowheads="1"/>
          </p:cNvSpPr>
          <p:nvPr/>
        </p:nvSpPr>
        <p:spPr bwMode="auto">
          <a:xfrm>
            <a:off x="684213" y="206057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Arial Narrow" panose="020B0606020202030204" pitchFamily="34" charset="0"/>
                <a:ea typeface="楷体_GB2312" pitchFamily="49" charset="-122"/>
                <a:cs typeface="+mn-cs"/>
              </a:rPr>
              <a:t>1.</a:t>
            </a:r>
            <a:r>
              <a:rPr kumimoji="1" lang="zh-CN" altLang="en-US" sz="2400" b="1" i="0" u="none" strike="noStrike" kern="1200" cap="none" spc="0" normalizeH="0" baseline="0" noProof="0">
                <a:ln>
                  <a:noFill/>
                </a:ln>
                <a:solidFill>
                  <a:srgbClr val="CC0000"/>
                </a:solidFill>
                <a:effectLst/>
                <a:uLnTx/>
                <a:uFillTx/>
                <a:latin typeface="Arial Narrow" panose="020B0606020202030204" pitchFamily="34" charset="0"/>
                <a:ea typeface="楷体_GB2312" pitchFamily="49" charset="-122"/>
                <a:cs typeface="+mn-cs"/>
              </a:rPr>
              <a:t>真值表到逻辑图的转换</a:t>
            </a:r>
          </a:p>
        </p:txBody>
      </p:sp>
      <p:graphicFrame>
        <p:nvGraphicFramePr>
          <p:cNvPr id="429387" name="Group 331"/>
          <p:cNvGraphicFramePr>
            <a:graphicFrameLocks noGrp="1"/>
          </p:cNvGraphicFramePr>
          <p:nvPr/>
        </p:nvGraphicFramePr>
        <p:xfrm>
          <a:off x="5795963" y="2349500"/>
          <a:ext cx="2808287" cy="3604895"/>
        </p:xfrm>
        <a:graphic>
          <a:graphicData uri="http://schemas.openxmlformats.org/drawingml/2006/table">
            <a:tbl>
              <a:tblPr/>
              <a:tblGrid>
                <a:gridCol w="647700">
                  <a:extLst>
                    <a:ext uri="{9D8B030D-6E8A-4147-A177-3AD203B41FA5}">
                      <a16:colId xmlns:a16="http://schemas.microsoft.com/office/drawing/2014/main" val="200436866"/>
                    </a:ext>
                  </a:extLst>
                </a:gridCol>
                <a:gridCol w="720725">
                  <a:extLst>
                    <a:ext uri="{9D8B030D-6E8A-4147-A177-3AD203B41FA5}">
                      <a16:colId xmlns:a16="http://schemas.microsoft.com/office/drawing/2014/main" val="1047681971"/>
                    </a:ext>
                  </a:extLst>
                </a:gridCol>
                <a:gridCol w="701675">
                  <a:extLst>
                    <a:ext uri="{9D8B030D-6E8A-4147-A177-3AD203B41FA5}">
                      <a16:colId xmlns:a16="http://schemas.microsoft.com/office/drawing/2014/main" val="2803259393"/>
                    </a:ext>
                  </a:extLst>
                </a:gridCol>
                <a:gridCol w="738187">
                  <a:extLst>
                    <a:ext uri="{9D8B030D-6E8A-4147-A177-3AD203B41FA5}">
                      <a16:colId xmlns:a16="http://schemas.microsoft.com/office/drawing/2014/main" val="3995834151"/>
                    </a:ext>
                  </a:extLst>
                </a:gridCol>
              </a:tblGrid>
              <a:tr h="2873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A</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B</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黑体" panose="02010609060101010101" pitchFamily="49" charset="-122"/>
                          <a:cs typeface="Times New Roman" panose="02020603050405020304" pitchFamily="18" charset="0"/>
                        </a:rPr>
                        <a:t>C</a:t>
                      </a:r>
                      <a:endParaRPr kumimoji="1" lang="en-US" altLang="zh-CN" sz="2000" b="1" i="0" u="none" strike="noStrike" cap="none" normalizeH="0" baseline="0">
                        <a:ln>
                          <a:noFill/>
                        </a:ln>
                        <a:solidFill>
                          <a:srgbClr val="000066"/>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33803921"/>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80954027"/>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14150663"/>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60669435"/>
                  </a:ext>
                </a:extLst>
              </a:tr>
              <a:tr h="43497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89114295"/>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49140736"/>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55942346"/>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02861226"/>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70289504"/>
                  </a:ext>
                </a:extLst>
              </a:tr>
            </a:tbl>
          </a:graphicData>
        </a:graphic>
      </p:graphicFrame>
      <p:sp>
        <p:nvSpPr>
          <p:cNvPr id="429388" name="Rectangle 332"/>
          <p:cNvSpPr>
            <a:spLocks noChangeArrowheads="1"/>
          </p:cNvSpPr>
          <p:nvPr/>
        </p:nvSpPr>
        <p:spPr bwMode="auto">
          <a:xfrm>
            <a:off x="684213" y="2565400"/>
            <a:ext cx="424973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真值表如右表。</a:t>
            </a:r>
          </a:p>
        </p:txBody>
      </p:sp>
      <p:graphicFrame>
        <p:nvGraphicFramePr>
          <p:cNvPr id="429389" name="Object 333"/>
          <p:cNvGraphicFramePr>
            <a:graphicFrameLocks noChangeAspect="1"/>
          </p:cNvGraphicFramePr>
          <p:nvPr/>
        </p:nvGraphicFramePr>
        <p:xfrm>
          <a:off x="1712913" y="4294188"/>
          <a:ext cx="2476500" cy="504825"/>
        </p:xfrm>
        <a:graphic>
          <a:graphicData uri="http://schemas.openxmlformats.org/presentationml/2006/ole">
            <mc:AlternateContent xmlns:mc="http://schemas.openxmlformats.org/markup-compatibility/2006">
              <mc:Choice xmlns:v="urn:schemas-microsoft-com:vml" Requires="v">
                <p:oleObj spid="_x0000_s38917" name="公式" r:id="rId4" imgW="1054080" imgH="215640" progId="Equation.3">
                  <p:embed/>
                </p:oleObj>
              </mc:Choice>
              <mc:Fallback>
                <p:oleObj name="公式" r:id="rId4" imgW="1054080" imgH="215640" progId="Equation.3">
                  <p:embed/>
                  <p:pic>
                    <p:nvPicPr>
                      <p:cNvPr id="429389" name="Object 3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3" y="4294188"/>
                        <a:ext cx="247650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9415" name="Rectangle 359"/>
          <p:cNvSpPr>
            <a:spLocks noChangeArrowheads="1"/>
          </p:cNvSpPr>
          <p:nvPr/>
        </p:nvSpPr>
        <p:spPr bwMode="auto">
          <a:xfrm>
            <a:off x="684213" y="3213100"/>
            <a:ext cx="4249737"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转换步骤：</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根据真值表写出逻辑表达式</a:t>
            </a:r>
          </a:p>
        </p:txBody>
      </p:sp>
      <p:grpSp>
        <p:nvGrpSpPr>
          <p:cNvPr id="429417" name="Group 361"/>
          <p:cNvGrpSpPr>
            <a:grpSpLocks/>
          </p:cNvGrpSpPr>
          <p:nvPr/>
        </p:nvGrpSpPr>
        <p:grpSpPr bwMode="auto">
          <a:xfrm>
            <a:off x="611188" y="4984750"/>
            <a:ext cx="4752975" cy="1062038"/>
            <a:chOff x="385" y="3140"/>
            <a:chExt cx="2994" cy="669"/>
          </a:xfrm>
        </p:grpSpPr>
        <p:sp>
          <p:nvSpPr>
            <p:cNvPr id="429390" name="Rectangle 334"/>
            <p:cNvSpPr>
              <a:spLocks noChangeArrowheads="1"/>
            </p:cNvSpPr>
            <p:nvPr/>
          </p:nvSpPr>
          <p:spPr bwMode="auto">
            <a:xfrm>
              <a:off x="385" y="3140"/>
              <a:ext cx="29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(2)</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化简逻辑表达式（第</a:t>
              </a: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2</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章介绍）</a:t>
              </a:r>
            </a:p>
          </p:txBody>
        </p:sp>
        <p:sp>
          <p:nvSpPr>
            <p:cNvPr id="429416" name="Rectangle 360"/>
            <p:cNvSpPr>
              <a:spLocks noChangeArrowheads="1"/>
            </p:cNvSpPr>
            <p:nvPr/>
          </p:nvSpPr>
          <p:spPr bwMode="auto">
            <a:xfrm>
              <a:off x="612" y="3521"/>
              <a:ext cx="2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上式不需要简化</a:t>
              </a:r>
            </a:p>
          </p:txBody>
        </p:sp>
      </p:grpSp>
    </p:spTree>
    <p:custDataLst>
      <p:tags r:id="rId2"/>
    </p:custDataLst>
    <p:extLst>
      <p:ext uri="{BB962C8B-B14F-4D97-AF65-F5344CB8AC3E}">
        <p14:creationId xmlns:p14="http://schemas.microsoft.com/office/powerpoint/2010/main" val="631148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29415"/>
                                        </p:tgtEl>
                                        <p:attrNameLst>
                                          <p:attrName>style.visibility</p:attrName>
                                        </p:attrNameLst>
                                      </p:cBhvr>
                                      <p:to>
                                        <p:strVal val="visible"/>
                                      </p:to>
                                    </p:set>
                                    <p:animEffect transition="in" filter="wipe(left)">
                                      <p:cBhvr>
                                        <p:cTn id="7" dur="500"/>
                                        <p:tgtEl>
                                          <p:spTgt spid="4294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29389"/>
                                        </p:tgtEl>
                                        <p:attrNameLst>
                                          <p:attrName>style.visibility</p:attrName>
                                        </p:attrNameLst>
                                      </p:cBhvr>
                                      <p:to>
                                        <p:strVal val="visible"/>
                                      </p:to>
                                    </p:set>
                                    <p:animEffect transition="in" filter="strips(downRight)">
                                      <p:cBhvr>
                                        <p:cTn id="12" dur="500"/>
                                        <p:tgtEl>
                                          <p:spTgt spid="4293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29417"/>
                                        </p:tgtEl>
                                        <p:attrNameLst>
                                          <p:attrName>style.visibility</p:attrName>
                                        </p:attrNameLst>
                                      </p:cBhvr>
                                      <p:to>
                                        <p:strVal val="visible"/>
                                      </p:to>
                                    </p:set>
                                    <p:animEffect transition="in" filter="wipe(left)">
                                      <p:cBhvr>
                                        <p:cTn id="17" dur="500"/>
                                        <p:tgtEl>
                                          <p:spTgt spid="429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41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250" name="Object 170"/>
          <p:cNvGraphicFramePr>
            <a:graphicFrameLocks noChangeAspect="1"/>
          </p:cNvGraphicFramePr>
          <p:nvPr/>
        </p:nvGraphicFramePr>
        <p:xfrm>
          <a:off x="4719638" y="41275"/>
          <a:ext cx="4240212" cy="2039938"/>
        </p:xfrm>
        <a:graphic>
          <a:graphicData uri="http://schemas.openxmlformats.org/presentationml/2006/ole">
            <mc:AlternateContent xmlns:mc="http://schemas.openxmlformats.org/markup-compatibility/2006">
              <mc:Choice xmlns:v="urn:schemas-microsoft-com:vml" Requires="v">
                <p:oleObj spid="_x0000_s39947" name="图片" r:id="rId4" imgW="2743200" imgH="1305000" progId="Word.Picture.8">
                  <p:embed/>
                </p:oleObj>
              </mc:Choice>
              <mc:Fallback>
                <p:oleObj name="图片" r:id="rId4" imgW="2743200" imgH="1305000" progId="Word.Picture.8">
                  <p:embed/>
                  <p:pic>
                    <p:nvPicPr>
                      <p:cNvPr id="430250" name="Object 170"/>
                      <p:cNvPicPr>
                        <a:picLocks noChangeAspect="1" noChangeArrowheads="1"/>
                      </p:cNvPicPr>
                      <p:nvPr/>
                    </p:nvPicPr>
                    <p:blipFill>
                      <a:blip r:embed="rId5">
                        <a:extLst>
                          <a:ext uri="{28A0092B-C50C-407E-A947-70E740481C1C}">
                            <a14:useLocalDpi xmlns:a14="http://schemas.microsoft.com/office/drawing/2010/main" val="0"/>
                          </a:ext>
                        </a:extLst>
                      </a:blip>
                      <a:srcRect t="-1384"/>
                      <a:stretch>
                        <a:fillRect/>
                      </a:stretch>
                    </p:blipFill>
                    <p:spPr bwMode="auto">
                      <a:xfrm>
                        <a:off x="4719638" y="41275"/>
                        <a:ext cx="4240212" cy="2039938"/>
                      </a:xfrm>
                      <a:prstGeom prst="rect">
                        <a:avLst/>
                      </a:prstGeom>
                      <a:solidFill>
                        <a:schemeClr val="bg1"/>
                      </a:solidFill>
                    </p:spPr>
                  </p:pic>
                </p:oleObj>
              </mc:Fallback>
            </mc:AlternateContent>
          </a:graphicData>
        </a:graphic>
      </p:graphicFrame>
      <p:graphicFrame>
        <p:nvGraphicFramePr>
          <p:cNvPr id="430248" name="Object 168"/>
          <p:cNvGraphicFramePr>
            <a:graphicFrameLocks noChangeAspect="1"/>
          </p:cNvGraphicFramePr>
          <p:nvPr/>
        </p:nvGraphicFramePr>
        <p:xfrm>
          <a:off x="4427538" y="2060575"/>
          <a:ext cx="4608512" cy="2284413"/>
        </p:xfrm>
        <a:graphic>
          <a:graphicData uri="http://schemas.openxmlformats.org/presentationml/2006/ole">
            <mc:AlternateContent xmlns:mc="http://schemas.openxmlformats.org/markup-compatibility/2006">
              <mc:Choice xmlns:v="urn:schemas-microsoft-com:vml" Requires="v">
                <p:oleObj spid="_x0000_s39948" name="图片" r:id="rId6" imgW="3110504" imgH="1528872" progId="Word.Picture.8">
                  <p:embed/>
                </p:oleObj>
              </mc:Choice>
              <mc:Fallback>
                <p:oleObj name="图片" r:id="rId6" imgW="3110504" imgH="1528872" progId="Word.Picture.8">
                  <p:embed/>
                  <p:pic>
                    <p:nvPicPr>
                      <p:cNvPr id="430248" name="Object 168"/>
                      <p:cNvPicPr>
                        <a:picLocks noChangeAspect="1" noChangeArrowheads="1"/>
                      </p:cNvPicPr>
                      <p:nvPr/>
                    </p:nvPicPr>
                    <p:blipFill>
                      <a:blip r:embed="rId7">
                        <a:extLst>
                          <a:ext uri="{28A0092B-C50C-407E-A947-70E740481C1C}">
                            <a14:useLocalDpi xmlns:a14="http://schemas.microsoft.com/office/drawing/2010/main" val="0"/>
                          </a:ext>
                        </a:extLst>
                      </a:blip>
                      <a:srcRect t="-1413"/>
                      <a:stretch>
                        <a:fillRect/>
                      </a:stretch>
                    </p:blipFill>
                    <p:spPr bwMode="auto">
                      <a:xfrm>
                        <a:off x="4427538" y="2060575"/>
                        <a:ext cx="4608512" cy="2284413"/>
                      </a:xfrm>
                      <a:prstGeom prst="rect">
                        <a:avLst/>
                      </a:prstGeom>
                      <a:solidFill>
                        <a:schemeClr val="bg1"/>
                      </a:solidFill>
                    </p:spPr>
                  </p:pic>
                </p:oleObj>
              </mc:Fallback>
            </mc:AlternateContent>
          </a:graphicData>
        </a:graphic>
      </p:graphicFrame>
      <p:sp>
        <p:nvSpPr>
          <p:cNvPr id="430142" name="Rectangle 62"/>
          <p:cNvSpPr>
            <a:spLocks noChangeArrowheads="1"/>
          </p:cNvSpPr>
          <p:nvPr/>
        </p:nvSpPr>
        <p:spPr bwMode="auto">
          <a:xfrm>
            <a:off x="395288" y="549275"/>
            <a:ext cx="4824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(3)</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根据与或逻辑表达式画逻辑图</a:t>
            </a:r>
          </a:p>
        </p:txBody>
      </p:sp>
      <p:sp>
        <p:nvSpPr>
          <p:cNvPr id="430146" name="Rectangle 66"/>
          <p:cNvSpPr>
            <a:spLocks noChangeArrowheads="1"/>
          </p:cNvSpPr>
          <p:nvPr/>
        </p:nvSpPr>
        <p:spPr bwMode="auto">
          <a:xfrm>
            <a:off x="466725" y="3159125"/>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Arial Narrow" panose="020B0606020202030204" pitchFamily="34" charset="0"/>
                <a:ea typeface="楷体_GB2312" pitchFamily="49" charset="-122"/>
                <a:cs typeface="+mn-cs"/>
              </a:rPr>
              <a:t>2. </a:t>
            </a:r>
            <a:r>
              <a:rPr kumimoji="1" lang="zh-CN" altLang="en-US" sz="2400" b="1" i="0" u="none" strike="noStrike" kern="1200" cap="none" spc="0" normalizeH="0" baseline="0" noProof="0">
                <a:ln>
                  <a:noFill/>
                </a:ln>
                <a:solidFill>
                  <a:srgbClr val="CC0000"/>
                </a:solidFill>
                <a:effectLst/>
                <a:uLnTx/>
                <a:uFillTx/>
                <a:latin typeface="Arial Narrow" panose="020B0606020202030204" pitchFamily="34" charset="0"/>
                <a:ea typeface="楷体_GB2312" pitchFamily="49" charset="-122"/>
                <a:cs typeface="+mn-cs"/>
              </a:rPr>
              <a:t>逻辑图到真值表的转换</a:t>
            </a:r>
          </a:p>
        </p:txBody>
      </p:sp>
      <p:sp>
        <p:nvSpPr>
          <p:cNvPr id="430150" name="Rectangle 70"/>
          <p:cNvSpPr>
            <a:spLocks noChangeArrowheads="1"/>
          </p:cNvSpPr>
          <p:nvPr/>
        </p:nvSpPr>
        <p:spPr bwMode="auto">
          <a:xfrm>
            <a:off x="466725" y="3644900"/>
            <a:ext cx="41767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转换步骤：</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(1)</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根据逻辑图逐级写出表达式</a:t>
            </a:r>
          </a:p>
        </p:txBody>
      </p:sp>
      <p:sp>
        <p:nvSpPr>
          <p:cNvPr id="430151" name="Rectangle 71"/>
          <p:cNvSpPr>
            <a:spLocks noChangeArrowheads="1"/>
          </p:cNvSpPr>
          <p:nvPr/>
        </p:nvSpPr>
        <p:spPr bwMode="auto">
          <a:xfrm>
            <a:off x="539750" y="5013325"/>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(2)</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化简变换求最简与或式</a:t>
            </a:r>
          </a:p>
        </p:txBody>
      </p:sp>
      <p:sp>
        <p:nvSpPr>
          <p:cNvPr id="430152" name="Rectangle 72"/>
          <p:cNvSpPr>
            <a:spLocks noChangeArrowheads="1"/>
          </p:cNvSpPr>
          <p:nvPr/>
        </p:nvSpPr>
        <p:spPr bwMode="auto">
          <a:xfrm>
            <a:off x="539750" y="5589588"/>
            <a:ext cx="48958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(3)</a:t>
            </a: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将输入变量的所有取值逐一代入表达式得真值表</a:t>
            </a:r>
          </a:p>
        </p:txBody>
      </p:sp>
      <p:graphicFrame>
        <p:nvGraphicFramePr>
          <p:cNvPr id="430247" name="Group 167"/>
          <p:cNvGraphicFramePr>
            <a:graphicFrameLocks noGrp="1"/>
          </p:cNvGraphicFramePr>
          <p:nvPr/>
        </p:nvGraphicFramePr>
        <p:xfrm>
          <a:off x="6083300" y="4400550"/>
          <a:ext cx="2736850" cy="1985010"/>
        </p:xfrm>
        <a:graphic>
          <a:graphicData uri="http://schemas.openxmlformats.org/drawingml/2006/table">
            <a:tbl>
              <a:tblPr/>
              <a:tblGrid>
                <a:gridCol w="820738">
                  <a:extLst>
                    <a:ext uri="{9D8B030D-6E8A-4147-A177-3AD203B41FA5}">
                      <a16:colId xmlns:a16="http://schemas.microsoft.com/office/drawing/2014/main" val="2789164309"/>
                    </a:ext>
                  </a:extLst>
                </a:gridCol>
                <a:gridCol w="792162">
                  <a:extLst>
                    <a:ext uri="{9D8B030D-6E8A-4147-A177-3AD203B41FA5}">
                      <a16:colId xmlns:a16="http://schemas.microsoft.com/office/drawing/2014/main" val="3134643534"/>
                    </a:ext>
                  </a:extLst>
                </a:gridCol>
                <a:gridCol w="1123950">
                  <a:extLst>
                    <a:ext uri="{9D8B030D-6E8A-4147-A177-3AD203B41FA5}">
                      <a16:colId xmlns:a16="http://schemas.microsoft.com/office/drawing/2014/main" val="1611451863"/>
                    </a:ext>
                  </a:extLst>
                </a:gridCol>
              </a:tblGrid>
              <a:tr h="40005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A</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B</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69603281"/>
                  </a:ext>
                </a:extLst>
              </a:tr>
              <a:tr h="2809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9107365"/>
                  </a:ext>
                </a:extLst>
              </a:tr>
              <a:tr h="2825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98911242"/>
                  </a:ext>
                </a:extLst>
              </a:tr>
              <a:tr h="2809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5800595"/>
                  </a:ext>
                </a:extLst>
              </a:tr>
              <a:tr h="2825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436820"/>
                  </a:ext>
                </a:extLst>
              </a:tr>
            </a:tbl>
          </a:graphicData>
        </a:graphic>
      </p:graphicFrame>
      <p:grpSp>
        <p:nvGrpSpPr>
          <p:cNvPr id="430253" name="Group 173"/>
          <p:cNvGrpSpPr>
            <a:grpSpLocks/>
          </p:cNvGrpSpPr>
          <p:nvPr/>
        </p:nvGrpSpPr>
        <p:grpSpPr bwMode="auto">
          <a:xfrm>
            <a:off x="755650" y="1268413"/>
            <a:ext cx="3744913" cy="1836737"/>
            <a:chOff x="476" y="799"/>
            <a:chExt cx="2359" cy="1157"/>
          </a:xfrm>
        </p:grpSpPr>
        <p:sp>
          <p:nvSpPr>
            <p:cNvPr id="430137" name="Rectangle 57"/>
            <p:cNvSpPr>
              <a:spLocks noChangeArrowheads="1"/>
            </p:cNvSpPr>
            <p:nvPr/>
          </p:nvSpPr>
          <p:spPr bwMode="auto">
            <a:xfrm>
              <a:off x="476" y="1208"/>
              <a:ext cx="2359" cy="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Arial Narrow" panose="020B0606020202030204" pitchFamily="34" charset="0"/>
                  <a:ea typeface="楷体_GB2312" pitchFamily="49" charset="-122"/>
                  <a:cs typeface="+mn-cs"/>
                </a:rPr>
                <a:t>用与、或、非符号代替相应的逻辑符号，注意运算次序。</a:t>
              </a:r>
            </a:p>
          </p:txBody>
        </p:sp>
        <p:graphicFrame>
          <p:nvGraphicFramePr>
            <p:cNvPr id="430252" name="Object 172"/>
            <p:cNvGraphicFramePr>
              <a:graphicFrameLocks noChangeAspect="1"/>
            </p:cNvGraphicFramePr>
            <p:nvPr/>
          </p:nvGraphicFramePr>
          <p:xfrm>
            <a:off x="839" y="799"/>
            <a:ext cx="1560" cy="318"/>
          </p:xfrm>
          <a:graphic>
            <a:graphicData uri="http://schemas.openxmlformats.org/presentationml/2006/ole">
              <mc:AlternateContent xmlns:mc="http://schemas.openxmlformats.org/markup-compatibility/2006">
                <mc:Choice xmlns:v="urn:schemas-microsoft-com:vml" Requires="v">
                  <p:oleObj spid="_x0000_s39949" name="公式" r:id="rId8" imgW="1054080" imgH="215640" progId="Equation.3">
                    <p:embed/>
                  </p:oleObj>
                </mc:Choice>
                <mc:Fallback>
                  <p:oleObj name="公式" r:id="rId8" imgW="1054080" imgH="215640" progId="Equation.3">
                    <p:embed/>
                    <p:pic>
                      <p:nvPicPr>
                        <p:cNvPr id="430252" name="Object 17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9" y="799"/>
                          <a:ext cx="1560"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ustDataLst>
      <p:tags r:id="rId2"/>
    </p:custDataLst>
    <p:extLst>
      <p:ext uri="{BB962C8B-B14F-4D97-AF65-F5344CB8AC3E}">
        <p14:creationId xmlns:p14="http://schemas.microsoft.com/office/powerpoint/2010/main" val="1725560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0253"/>
                                        </p:tgtEl>
                                        <p:attrNameLst>
                                          <p:attrName>style.visibility</p:attrName>
                                        </p:attrNameLst>
                                      </p:cBhvr>
                                      <p:to>
                                        <p:strVal val="visible"/>
                                      </p:to>
                                    </p:set>
                                    <p:animEffect transition="in" filter="wipe(left)">
                                      <p:cBhvr>
                                        <p:cTn id="7" dur="500"/>
                                        <p:tgtEl>
                                          <p:spTgt spid="430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0250"/>
                                        </p:tgtEl>
                                        <p:attrNameLst>
                                          <p:attrName>style.visibility</p:attrName>
                                        </p:attrNameLst>
                                      </p:cBhvr>
                                      <p:to>
                                        <p:strVal val="visible"/>
                                      </p:to>
                                    </p:set>
                                    <p:animEffect transition="in" filter="wipe(up)">
                                      <p:cBhvr>
                                        <p:cTn id="12" dur="500"/>
                                        <p:tgtEl>
                                          <p:spTgt spid="4302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146"/>
                                        </p:tgtEl>
                                        <p:attrNameLst>
                                          <p:attrName>style.visibility</p:attrName>
                                        </p:attrNameLst>
                                      </p:cBhvr>
                                      <p:to>
                                        <p:strVal val="visible"/>
                                      </p:to>
                                    </p:set>
                                    <p:animEffect transition="in" filter="wipe(left)">
                                      <p:cBhvr>
                                        <p:cTn id="17" dur="500"/>
                                        <p:tgtEl>
                                          <p:spTgt spid="430146"/>
                                        </p:tgtEl>
                                      </p:cBhvr>
                                    </p:animEffect>
                                  </p:childTnLst>
                                </p:cTn>
                              </p:par>
                              <p:par>
                                <p:cTn id="18" presetID="22" presetClass="entr" presetSubtype="8" fill="hold" nodeType="withEffect">
                                  <p:stCondLst>
                                    <p:cond delay="0"/>
                                  </p:stCondLst>
                                  <p:childTnLst>
                                    <p:set>
                                      <p:cBhvr>
                                        <p:cTn id="19" dur="1" fill="hold">
                                          <p:stCondLst>
                                            <p:cond delay="0"/>
                                          </p:stCondLst>
                                        </p:cTn>
                                        <p:tgtEl>
                                          <p:spTgt spid="430248"/>
                                        </p:tgtEl>
                                        <p:attrNameLst>
                                          <p:attrName>style.visibility</p:attrName>
                                        </p:attrNameLst>
                                      </p:cBhvr>
                                      <p:to>
                                        <p:strVal val="visible"/>
                                      </p:to>
                                    </p:set>
                                    <p:animEffect transition="in" filter="wipe(left)">
                                      <p:cBhvr>
                                        <p:cTn id="20" dur="500"/>
                                        <p:tgtEl>
                                          <p:spTgt spid="43024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30150"/>
                                        </p:tgtEl>
                                        <p:attrNameLst>
                                          <p:attrName>style.visibility</p:attrName>
                                        </p:attrNameLst>
                                      </p:cBhvr>
                                      <p:to>
                                        <p:strVal val="visible"/>
                                      </p:to>
                                    </p:set>
                                    <p:animEffect transition="in" filter="wipe(left)">
                                      <p:cBhvr>
                                        <p:cTn id="25" dur="500"/>
                                        <p:tgtEl>
                                          <p:spTgt spid="4301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30151"/>
                                        </p:tgtEl>
                                        <p:attrNameLst>
                                          <p:attrName>style.visibility</p:attrName>
                                        </p:attrNameLst>
                                      </p:cBhvr>
                                      <p:to>
                                        <p:strVal val="visible"/>
                                      </p:to>
                                    </p:set>
                                    <p:animEffect transition="in" filter="wipe(left)">
                                      <p:cBhvr>
                                        <p:cTn id="30" dur="500"/>
                                        <p:tgtEl>
                                          <p:spTgt spid="43015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30152"/>
                                        </p:tgtEl>
                                        <p:attrNameLst>
                                          <p:attrName>style.visibility</p:attrName>
                                        </p:attrNameLst>
                                      </p:cBhvr>
                                      <p:to>
                                        <p:strVal val="visible"/>
                                      </p:to>
                                    </p:set>
                                    <p:animEffect transition="in" filter="wipe(left)">
                                      <p:cBhvr>
                                        <p:cTn id="35" dur="500"/>
                                        <p:tgtEl>
                                          <p:spTgt spid="43015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430247"/>
                                        </p:tgtEl>
                                        <p:attrNameLst>
                                          <p:attrName>style.visibility</p:attrName>
                                        </p:attrNameLst>
                                      </p:cBhvr>
                                      <p:to>
                                        <p:strVal val="visible"/>
                                      </p:to>
                                    </p:set>
                                    <p:animEffect transition="in" filter="wipe(left)">
                                      <p:cBhvr>
                                        <p:cTn id="40" dur="500"/>
                                        <p:tgtEl>
                                          <p:spTgt spid="43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6" grpId="0"/>
      <p:bldP spid="430150" grpId="0"/>
      <p:bldP spid="430151" grpId="0"/>
      <p:bldP spid="43015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6" name="Rectangle 4"/>
          <p:cNvSpPr>
            <a:spLocks noChangeArrowheads="1"/>
          </p:cNvSpPr>
          <p:nvPr/>
        </p:nvSpPr>
        <p:spPr bwMode="auto">
          <a:xfrm>
            <a:off x="868363" y="476250"/>
            <a:ext cx="21447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200" b="1" i="0" u="none" strike="noStrike" kern="1200" cap="none" spc="0" normalizeH="0" baseline="0" noProof="0">
                <a:ln>
                  <a:noFill/>
                </a:ln>
                <a:solidFill>
                  <a:srgbClr val="CC0000"/>
                </a:solidFill>
                <a:effectLst/>
                <a:uLnTx/>
                <a:uFillTx/>
                <a:latin typeface="楷体_GB2312" pitchFamily="49" charset="-122"/>
                <a:ea typeface="楷体_GB2312" pitchFamily="49" charset="-122"/>
                <a:cs typeface="+mn-cs"/>
              </a:rPr>
              <a:t>小  结</a:t>
            </a:r>
          </a:p>
        </p:txBody>
      </p:sp>
      <p:sp>
        <p:nvSpPr>
          <p:cNvPr id="428037" name="Rectangle 5"/>
          <p:cNvSpPr>
            <a:spLocks noChangeArrowheads="1"/>
          </p:cNvSpPr>
          <p:nvPr/>
        </p:nvSpPr>
        <p:spPr bwMode="auto">
          <a:xfrm>
            <a:off x="449263" y="900113"/>
            <a:ext cx="8515350" cy="512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25000"/>
              </a:lnSpc>
              <a:spcBef>
                <a:spcPct val="0"/>
              </a:spcBef>
              <a:spcAft>
                <a:spcPct val="0"/>
              </a:spcAft>
              <a:buClrTx/>
              <a:buSzTx/>
              <a:buFont typeface="Wingdings 2" panose="05020102010507070707" pitchFamily="18" charset="2"/>
              <a:buNone/>
              <a:tabLst/>
              <a:defRPr/>
            </a:pPr>
            <a:endParaRPr kumimoji="1" lang="en-US" altLang="zh-CN"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endParaRPr>
          </a:p>
          <a:p>
            <a:pPr marL="0" marR="0" lvl="0" indent="0" algn="l" defTabSz="914400" rtl="0" eaLnBrk="1" fontAlgn="base" latinLnBrk="0" hangingPunct="1">
              <a:lnSpc>
                <a:spcPct val="125000"/>
              </a:lnSpc>
              <a:spcBef>
                <a:spcPct val="0"/>
              </a:spcBef>
              <a:spcAft>
                <a:spcPct val="0"/>
              </a:spcAft>
              <a:buClrTx/>
              <a:buSzTx/>
              <a:buFont typeface="Wingdings 2" panose="05020102010507070707" pitchFamily="18" charset="2"/>
              <a:buChar char=""/>
              <a:tabLst/>
              <a:defRPr/>
            </a:pP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用</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0</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和</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1</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可以组成二进制数表示是数量的大小，也可以表示对立的两种逻辑状态。数字系统中常用二进制数来表示数值。</a:t>
            </a:r>
          </a:p>
          <a:p>
            <a:pPr marL="0" marR="0" lvl="0" indent="0" algn="l" defTabSz="914400" rtl="0" eaLnBrk="1" fontAlgn="base" latinLnBrk="0" hangingPunct="1">
              <a:lnSpc>
                <a:spcPct val="125000"/>
              </a:lnSpc>
              <a:spcBef>
                <a:spcPct val="0"/>
              </a:spcBef>
              <a:spcAft>
                <a:spcPct val="0"/>
              </a:spcAft>
              <a:buClrTx/>
              <a:buSzTx/>
              <a:buFont typeface="Wingdings 2" panose="05020102010507070707" pitchFamily="18" charset="2"/>
              <a:buNone/>
              <a:tabLst/>
              <a:defRPr/>
            </a:pP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在微处理器、计算机和数据通信中，采用十六进制。任意一种格式的数可以在十六进制、二进制和十进制之间相互转换。</a:t>
            </a:r>
          </a:p>
          <a:p>
            <a:pPr marL="0" marR="0" lvl="0" indent="0" algn="l" defTabSz="914400" rtl="0" eaLnBrk="1" fontAlgn="base" latinLnBrk="0" hangingPunct="1">
              <a:lnSpc>
                <a:spcPct val="125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二进制数有加、减、乘、除四种运算，加法是各种运算的基础。</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特殊二进制码常用来表示十进制数。如</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8421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码、</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2421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码、</a:t>
            </a:r>
            <a:r>
              <a:rPr kumimoji="1" lang="en-US" altLang="zh-CN"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5421</a:t>
            </a:r>
            <a:r>
              <a:rPr kumimoji="1" lang="zh-CN" altLang="en-US" sz="2400" b="1" i="0" u="none" strike="noStrike" kern="1200" cap="none" spc="0" normalizeH="0" baseline="0" noProof="0">
                <a:ln>
                  <a:noFill/>
                </a:ln>
                <a:solidFill>
                  <a:srgbClr val="000066"/>
                </a:solidFill>
                <a:effectLst/>
                <a:uLnTx/>
                <a:uFillTx/>
                <a:latin typeface="Times New Roman" panose="02020603050405020304" pitchFamily="18" charset="0"/>
                <a:ea typeface="楷体_GB2312" pitchFamily="49" charset="-122"/>
                <a:cs typeface="+mn-cs"/>
                <a:sym typeface="Wingdings 2" panose="05020102010507070707" pitchFamily="18" charset="2"/>
              </a:rPr>
              <a:t>码、余三码、余三码循环码、格雷码等。</a:t>
            </a:r>
          </a:p>
          <a:p>
            <a:pPr marL="0" marR="0" lvl="0" indent="0" algn="l" defTabSz="914400" rtl="0" eaLnBrk="1" fontAlgn="base" latinLnBrk="0" hangingPunct="1">
              <a:lnSpc>
                <a:spcPct val="125000"/>
              </a:lnSpc>
              <a:spcBef>
                <a:spcPct val="0"/>
              </a:spcBef>
              <a:spcAft>
                <a:spcPct val="0"/>
              </a:spcAft>
              <a:buClrTx/>
              <a:buSzTx/>
              <a:buFont typeface="Wingdings 2" panose="05020102010507070707" pitchFamily="18" charset="2"/>
              <a:buNone/>
              <a:tabLst/>
              <a:defRPr/>
            </a:pP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rPr>
              <a:t> </a:t>
            </a:r>
            <a:r>
              <a:rPr kumimoji="1" lang="zh-CN" altLang="en-US" sz="2400" b="1" i="0" u="none" strike="noStrike" kern="1200" cap="none" spc="0" normalizeH="0" baseline="0" noProof="0">
                <a:ln>
                  <a:noFill/>
                </a:ln>
                <a:solidFill>
                  <a:srgbClr val="000066"/>
                </a:solidFill>
                <a:effectLst/>
                <a:uLnTx/>
                <a:uFillTx/>
                <a:latin typeface="Verdana" panose="020B0604030504040204" pitchFamily="34" charset="0"/>
                <a:ea typeface="楷体_GB2312" pitchFamily="49" charset="-122"/>
                <a:cs typeface="+mn-cs"/>
                <a:sym typeface="Wingdings 2" panose="05020102010507070707" pitchFamily="18" charset="2"/>
              </a:rPr>
              <a:t>与、或、非是逻辑运算中的三种基本运算。数字逻辑是计算机的基础。逻辑函数的描述方法有真值表、逻辑函数表达式、逻辑图、波形图和卡诺图等。</a:t>
            </a:r>
          </a:p>
        </p:txBody>
      </p:sp>
    </p:spTree>
    <p:extLst>
      <p:ext uri="{BB962C8B-B14F-4D97-AF65-F5344CB8AC3E}">
        <p14:creationId xmlns:p14="http://schemas.microsoft.com/office/powerpoint/2010/main" val="9049846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5.4|7.1|5.6"/>
</p:tagLst>
</file>

<file path=ppt/tags/tag2.xml><?xml version="1.0" encoding="utf-8"?>
<p:tagLst xmlns:a="http://schemas.openxmlformats.org/drawingml/2006/main" xmlns:r="http://schemas.openxmlformats.org/officeDocument/2006/relationships" xmlns:p="http://schemas.openxmlformats.org/presentationml/2006/main">
  <p:tag name="TIMING" val="|0.7|3.9|2.8|1.9|1.3"/>
</p:tagLst>
</file>

<file path=ppt/tags/tag3.xml><?xml version="1.0" encoding="utf-8"?>
<p:tagLst xmlns:a="http://schemas.openxmlformats.org/drawingml/2006/main" xmlns:r="http://schemas.openxmlformats.org/officeDocument/2006/relationships" xmlns:p="http://schemas.openxmlformats.org/presentationml/2006/main">
  <p:tag name="TIMING" val="|1.3|9.6|7|6.9|0.8|6.9|2.8|1.4|12.8"/>
</p:tagLst>
</file>

<file path=ppt/tags/tag4.xml><?xml version="1.0" encoding="utf-8"?>
<p:tagLst xmlns:a="http://schemas.openxmlformats.org/drawingml/2006/main" xmlns:r="http://schemas.openxmlformats.org/officeDocument/2006/relationships" xmlns:p="http://schemas.openxmlformats.org/presentationml/2006/main">
  <p:tag name="TIMING" val="|7.1|6.8|32.9|9.5"/>
</p:tagLst>
</file>

<file path=ppt/tags/tag5.xml><?xml version="1.0" encoding="utf-8"?>
<p:tagLst xmlns:a="http://schemas.openxmlformats.org/drawingml/2006/main" xmlns:r="http://schemas.openxmlformats.org/officeDocument/2006/relationships" xmlns:p="http://schemas.openxmlformats.org/presentationml/2006/main">
  <p:tag name="TIMING" val="|0.9|1.6|34.1|1.2|2.7|2.6|0.5|1.4|5.3"/>
</p:tagLst>
</file>

<file path=ppt/tags/tag6.xml><?xml version="1.0" encoding="utf-8"?>
<p:tagLst xmlns:a="http://schemas.openxmlformats.org/drawingml/2006/main" xmlns:r="http://schemas.openxmlformats.org/officeDocument/2006/relationships" xmlns:p="http://schemas.openxmlformats.org/presentationml/2006/main">
  <p:tag name="TIMING" val="|1.1|19.9|2.8|4.8|2.2"/>
</p:tagLst>
</file>

<file path=ppt/tags/tag7.xml><?xml version="1.0" encoding="utf-8"?>
<p:tagLst xmlns:a="http://schemas.openxmlformats.org/drawingml/2006/main" xmlns:r="http://schemas.openxmlformats.org/officeDocument/2006/relationships" xmlns:p="http://schemas.openxmlformats.org/presentationml/2006/main">
  <p:tag name="TIMING" val="|1.7|10.8|10.2|10.7|8.5|9"/>
</p:tagLst>
</file>

<file path=ppt/tags/tag8.xml><?xml version="1.0" encoding="utf-8"?>
<p:tagLst xmlns:a="http://schemas.openxmlformats.org/drawingml/2006/main" xmlns:r="http://schemas.openxmlformats.org/officeDocument/2006/relationships" xmlns:p="http://schemas.openxmlformats.org/presentationml/2006/main">
  <p:tag name="TIMING" val="|6|15|61.1|72.8"/>
</p:tagLst>
</file>

<file path=ppt/tags/tag9.xml><?xml version="1.0" encoding="utf-8"?>
<p:tagLst xmlns:a="http://schemas.openxmlformats.org/drawingml/2006/main" xmlns:r="http://schemas.openxmlformats.org/officeDocument/2006/relationships" xmlns:p="http://schemas.openxmlformats.org/presentationml/2006/main">
  <p:tag name="TIMING" val="|6|15|61.1|72.8"/>
</p:tagLst>
</file>

<file path=ppt/tags/tag10.xml><?xml version="1.0" encoding="utf-8"?>
<p:tagLst xmlns:a="http://schemas.openxmlformats.org/drawingml/2006/main" xmlns:r="http://schemas.openxmlformats.org/officeDocument/2006/relationships" xmlns:p="http://schemas.openxmlformats.org/presentationml/2006/main">
  <p:tag name="TIMING" val="|6|15|61.1|72.8"/>
</p:tagLst>
</file>

<file path=ppt/tags/tag11.xml><?xml version="1.0" encoding="utf-8"?>
<p:tagLst xmlns:a="http://schemas.openxmlformats.org/drawingml/2006/main" xmlns:r="http://schemas.openxmlformats.org/officeDocument/2006/relationships" xmlns:p="http://schemas.openxmlformats.org/presentationml/2006/main">
  <p:tag name="TIMING" val="|6|15|61.1|72.8"/>
</p:tagLst>
</file>

<file path=ppt/tags/tag12.xml><?xml version="1.0" encoding="utf-8"?>
<p:tagLst xmlns:a="http://schemas.openxmlformats.org/drawingml/2006/main" xmlns:r="http://schemas.openxmlformats.org/officeDocument/2006/relationships" xmlns:p="http://schemas.openxmlformats.org/presentationml/2006/main">
  <p:tag name="TIMING" val="|4.5|1.3|3.7|1.8"/>
</p:tagLst>
</file>

<file path=ppt/tags/tag13.xml><?xml version="1.0" encoding="utf-8"?>
<p:tagLst xmlns:a="http://schemas.openxmlformats.org/drawingml/2006/main" xmlns:r="http://schemas.openxmlformats.org/officeDocument/2006/relationships" xmlns:p="http://schemas.openxmlformats.org/presentationml/2006/main">
  <p:tag name="TIMING" val="|5.2|3.3|12.6|23|12.4|26.8"/>
</p:tagLst>
</file>

<file path=ppt/tags/tag14.xml><?xml version="1.0" encoding="utf-8"?>
<p:tagLst xmlns:a="http://schemas.openxmlformats.org/drawingml/2006/main" xmlns:r="http://schemas.openxmlformats.org/officeDocument/2006/relationships" xmlns:p="http://schemas.openxmlformats.org/presentationml/2006/main">
  <p:tag name="TIMING" val="|2.3|21.9|0.6|0.8|1.1"/>
</p:tagLst>
</file>

<file path=ppt/tags/tag15.xml><?xml version="1.0" encoding="utf-8"?>
<p:tagLst xmlns:a="http://schemas.openxmlformats.org/drawingml/2006/main" xmlns:r="http://schemas.openxmlformats.org/officeDocument/2006/relationships" xmlns:p="http://schemas.openxmlformats.org/presentationml/2006/main">
  <p:tag name="TIMING" val="|2|6.6|0.8|1.5|37.4"/>
</p:tagLst>
</file>

<file path=ppt/tags/tag16.xml><?xml version="1.0" encoding="utf-8"?>
<p:tagLst xmlns:a="http://schemas.openxmlformats.org/drawingml/2006/main" xmlns:r="http://schemas.openxmlformats.org/officeDocument/2006/relationships" xmlns:p="http://schemas.openxmlformats.org/presentationml/2006/main">
  <p:tag name="TIMING" val="|5.4|25.2|27.8"/>
</p:tagLst>
</file>

<file path=ppt/tags/tag17.xml><?xml version="1.0" encoding="utf-8"?>
<p:tagLst xmlns:a="http://schemas.openxmlformats.org/drawingml/2006/main" xmlns:r="http://schemas.openxmlformats.org/officeDocument/2006/relationships" xmlns:p="http://schemas.openxmlformats.org/presentationml/2006/main">
  <p:tag name="TIMING" val="|0.3|6.9|1.6|20.9|13.6|10.1|10.8"/>
</p:tagLst>
</file>

<file path=ppt/tags/tag18.xml><?xml version="1.0" encoding="utf-8"?>
<p:tagLst xmlns:a="http://schemas.openxmlformats.org/drawingml/2006/main" xmlns:r="http://schemas.openxmlformats.org/officeDocument/2006/relationships" xmlns:p="http://schemas.openxmlformats.org/presentationml/2006/main">
  <p:tag name="TIMING" val="|1.9|17.7|1.4|30.4|6.4"/>
</p:tagLst>
</file>

<file path=ppt/tags/tag19.xml><?xml version="1.0" encoding="utf-8"?>
<p:tagLst xmlns:a="http://schemas.openxmlformats.org/drawingml/2006/main" xmlns:r="http://schemas.openxmlformats.org/officeDocument/2006/relationships" xmlns:p="http://schemas.openxmlformats.org/presentationml/2006/main">
  <p:tag name="TIMING" val="|0.9|8.6|5.7|0.8|4.4|3|9.4|0.8"/>
</p:tagLst>
</file>

<file path=ppt/tags/tag20.xml><?xml version="1.0" encoding="utf-8"?>
<p:tagLst xmlns:a="http://schemas.openxmlformats.org/drawingml/2006/main" xmlns:r="http://schemas.openxmlformats.org/officeDocument/2006/relationships" xmlns:p="http://schemas.openxmlformats.org/presentationml/2006/main">
  <p:tag name="TIMING" val="|0.9|16.3|7.3"/>
</p:tagLst>
</file>

<file path=ppt/tags/tag21.xml><?xml version="1.0" encoding="utf-8"?>
<p:tagLst xmlns:a="http://schemas.openxmlformats.org/drawingml/2006/main" xmlns:r="http://schemas.openxmlformats.org/officeDocument/2006/relationships" xmlns:p="http://schemas.openxmlformats.org/presentationml/2006/main">
  <p:tag name="TIMING" val="|4.4|3|6.5"/>
</p:tagLst>
</file>

<file path=ppt/tags/tag22.xml><?xml version="1.0" encoding="utf-8"?>
<p:tagLst xmlns:a="http://schemas.openxmlformats.org/drawingml/2006/main" xmlns:r="http://schemas.openxmlformats.org/officeDocument/2006/relationships" xmlns:p="http://schemas.openxmlformats.org/presentationml/2006/main">
  <p:tag name="TIMING" val="|0.9|14.1|9.1"/>
</p:tagLst>
</file>

<file path=ppt/tags/tag23.xml><?xml version="1.0" encoding="utf-8"?>
<p:tagLst xmlns:a="http://schemas.openxmlformats.org/drawingml/2006/main" xmlns:r="http://schemas.openxmlformats.org/officeDocument/2006/relationships" xmlns:p="http://schemas.openxmlformats.org/presentationml/2006/main">
  <p:tag name="TIMING" val="|6.4|0.9|9.7|5.4"/>
</p:tagLst>
</file>

<file path=ppt/tags/tag24.xml><?xml version="1.0" encoding="utf-8"?>
<p:tagLst xmlns:a="http://schemas.openxmlformats.org/drawingml/2006/main" xmlns:r="http://schemas.openxmlformats.org/officeDocument/2006/relationships" xmlns:p="http://schemas.openxmlformats.org/presentationml/2006/main">
  <p:tag name="TIMING" val="|8.6|6.6|30|3.7"/>
</p:tagLst>
</file>

<file path=ppt/tags/tag25.xml><?xml version="1.0" encoding="utf-8"?>
<p:tagLst xmlns:a="http://schemas.openxmlformats.org/drawingml/2006/main" xmlns:r="http://schemas.openxmlformats.org/officeDocument/2006/relationships" xmlns:p="http://schemas.openxmlformats.org/presentationml/2006/main">
  <p:tag name="TIMING" val="|4.2|8.3|11.5"/>
</p:tagLst>
</file>

<file path=ppt/tags/tag26.xml><?xml version="1.0" encoding="utf-8"?>
<p:tagLst xmlns:a="http://schemas.openxmlformats.org/drawingml/2006/main" xmlns:r="http://schemas.openxmlformats.org/officeDocument/2006/relationships" xmlns:p="http://schemas.openxmlformats.org/presentationml/2006/main">
  <p:tag name="TIMING" val="|4.2|12.2|7.4"/>
</p:tagLst>
</file>

<file path=ppt/tags/tag27.xml><?xml version="1.0" encoding="utf-8"?>
<p:tagLst xmlns:a="http://schemas.openxmlformats.org/drawingml/2006/main" xmlns:r="http://schemas.openxmlformats.org/officeDocument/2006/relationships" xmlns:p="http://schemas.openxmlformats.org/presentationml/2006/main">
  <p:tag name="TIMING" val="|0.5|5.3|4.8|0.2"/>
</p:tagLst>
</file>

<file path=ppt/tags/tag28.xml><?xml version="1.0" encoding="utf-8"?>
<p:tagLst xmlns:a="http://schemas.openxmlformats.org/drawingml/2006/main" xmlns:r="http://schemas.openxmlformats.org/officeDocument/2006/relationships" xmlns:p="http://schemas.openxmlformats.org/presentationml/2006/main">
  <p:tag name="TIMING" val="|1.7|38.1|5.4|12.8|16.9|35.2|11.6|6.2|9.9"/>
</p:tagLst>
</file>

<file path=ppt/tags/tag29.xml><?xml version="1.0" encoding="utf-8"?>
<p:tagLst xmlns:a="http://schemas.openxmlformats.org/drawingml/2006/main" xmlns:r="http://schemas.openxmlformats.org/officeDocument/2006/relationships" xmlns:p="http://schemas.openxmlformats.org/presentationml/2006/main">
  <p:tag name="TIMING" val="|8.4|22.8|45.6|3|46.9|3.2|4"/>
</p:tagLst>
</file>

<file path=ppt/tags/tag30.xml><?xml version="1.0" encoding="utf-8"?>
<p:tagLst xmlns:a="http://schemas.openxmlformats.org/drawingml/2006/main" xmlns:r="http://schemas.openxmlformats.org/officeDocument/2006/relationships" xmlns:p="http://schemas.openxmlformats.org/presentationml/2006/main">
  <p:tag name="TIMING" val="|3.3|25.9|0.9|3.5|2.2"/>
</p:tagLst>
</file>

<file path=ppt/tags/tag31.xml><?xml version="1.0" encoding="utf-8"?>
<p:tagLst xmlns:a="http://schemas.openxmlformats.org/drawingml/2006/main" xmlns:r="http://schemas.openxmlformats.org/officeDocument/2006/relationships" xmlns:p="http://schemas.openxmlformats.org/presentationml/2006/main">
  <p:tag name="TIMING" val="|0.4|10.1|41.7|1.4|0.4|0.3|0.5|0.5|0.3"/>
</p:tagLst>
</file>

<file path=ppt/tags/tag32.xml><?xml version="1.0" encoding="utf-8"?>
<p:tagLst xmlns:a="http://schemas.openxmlformats.org/drawingml/2006/main" xmlns:r="http://schemas.openxmlformats.org/officeDocument/2006/relationships" xmlns:p="http://schemas.openxmlformats.org/presentationml/2006/main">
  <p:tag name="TIMING" val="|33.3|11.6"/>
</p:tagLst>
</file>

<file path=ppt/tags/tag33.xml><?xml version="1.0" encoding="utf-8"?>
<p:tagLst xmlns:a="http://schemas.openxmlformats.org/drawingml/2006/main" xmlns:r="http://schemas.openxmlformats.org/officeDocument/2006/relationships" xmlns:p="http://schemas.openxmlformats.org/presentationml/2006/main">
  <p:tag name="TIMING" val="|0.7|42.1|9.2"/>
</p:tagLst>
</file>

<file path=ppt/tags/tag34.xml><?xml version="1.0" encoding="utf-8"?>
<p:tagLst xmlns:a="http://schemas.openxmlformats.org/drawingml/2006/main" xmlns:r="http://schemas.openxmlformats.org/officeDocument/2006/relationships" xmlns:p="http://schemas.openxmlformats.org/presentationml/2006/main">
  <p:tag name="TIMING" val="|0.8|8.9|14.5|1"/>
</p:tagLst>
</file>

<file path=ppt/tags/tag35.xml><?xml version="1.0" encoding="utf-8"?>
<p:tagLst xmlns:a="http://schemas.openxmlformats.org/drawingml/2006/main" xmlns:r="http://schemas.openxmlformats.org/officeDocument/2006/relationships" xmlns:p="http://schemas.openxmlformats.org/presentationml/2006/main">
  <p:tag name="TIMING" val="|4.4|25.9"/>
</p:tagLst>
</file>

<file path=ppt/tags/tag36.xml><?xml version="1.0" encoding="utf-8"?>
<p:tagLst xmlns:a="http://schemas.openxmlformats.org/drawingml/2006/main" xmlns:r="http://schemas.openxmlformats.org/officeDocument/2006/relationships" xmlns:p="http://schemas.openxmlformats.org/presentationml/2006/main">
  <p:tag name="TIMING" val="|40.8|28.3|42.4|0.8|6.4"/>
</p:tagLst>
</file>

<file path=ppt/tags/tag37.xml><?xml version="1.0" encoding="utf-8"?>
<p:tagLst xmlns:a="http://schemas.openxmlformats.org/drawingml/2006/main" xmlns:r="http://schemas.openxmlformats.org/officeDocument/2006/relationships" xmlns:p="http://schemas.openxmlformats.org/presentationml/2006/main">
  <p:tag name="TIMING" val="|6.3|3.3|37.9|20.7|29.2|15|37.9|1.4|14.1|2|0.8|1.8"/>
</p:tagLst>
</file>

<file path=ppt/tags/tag38.xml><?xml version="1.0" encoding="utf-8"?>
<p:tagLst xmlns:a="http://schemas.openxmlformats.org/drawingml/2006/main" xmlns:r="http://schemas.openxmlformats.org/officeDocument/2006/relationships" xmlns:p="http://schemas.openxmlformats.org/presentationml/2006/main">
  <p:tag name="TIMING" val="|0.8|1.7|8.8|1.3"/>
</p:tagLst>
</file>

<file path=ppt/tags/tag39.xml><?xml version="1.0" encoding="utf-8"?>
<p:tagLst xmlns:a="http://schemas.openxmlformats.org/drawingml/2006/main" xmlns:r="http://schemas.openxmlformats.org/officeDocument/2006/relationships" xmlns:p="http://schemas.openxmlformats.org/presentationml/2006/main">
  <p:tag name="TIMING" val="|28.4|4.3|14.2|33.8|10.5|15.8"/>
</p:tagLst>
</file>

<file path=ppt/tags/tag40.xml><?xml version="1.0" encoding="utf-8"?>
<p:tagLst xmlns:a="http://schemas.openxmlformats.org/drawingml/2006/main" xmlns:r="http://schemas.openxmlformats.org/officeDocument/2006/relationships" xmlns:p="http://schemas.openxmlformats.org/presentationml/2006/main">
  <p:tag name="TIMING" val="|4.4|25.2|5.6|43.2"/>
</p:tagLst>
</file>

<file path=ppt/tags/tag41.xml><?xml version="1.0" encoding="utf-8"?>
<p:tagLst xmlns:a="http://schemas.openxmlformats.org/drawingml/2006/main" xmlns:r="http://schemas.openxmlformats.org/officeDocument/2006/relationships" xmlns:p="http://schemas.openxmlformats.org/presentationml/2006/main">
  <p:tag name="TIMING" val="|16.1|26.9|1.5"/>
</p:tagLst>
</file>

<file path=ppt/tags/tag42.xml><?xml version="1.0" encoding="utf-8"?>
<p:tagLst xmlns:a="http://schemas.openxmlformats.org/drawingml/2006/main" xmlns:r="http://schemas.openxmlformats.org/officeDocument/2006/relationships" xmlns:p="http://schemas.openxmlformats.org/presentationml/2006/main">
  <p:tag name="TIMING" val="|3|1.1|76.9"/>
</p:tagLst>
</file>

<file path=ppt/tags/tag43.xml><?xml version="1.0" encoding="utf-8"?>
<p:tagLst xmlns:a="http://schemas.openxmlformats.org/drawingml/2006/main" xmlns:r="http://schemas.openxmlformats.org/officeDocument/2006/relationships" xmlns:p="http://schemas.openxmlformats.org/presentationml/2006/main">
  <p:tag name="TIMING" val="|13.5|6.1|23.4|21.6|7.5|6.8|3.5|8.4"/>
</p:tagLst>
</file>

<file path=ppt/tags/tag44.xml><?xml version="1.0" encoding="utf-8"?>
<p:tagLst xmlns:a="http://schemas.openxmlformats.org/drawingml/2006/main" xmlns:r="http://schemas.openxmlformats.org/officeDocument/2006/relationships" xmlns:p="http://schemas.openxmlformats.org/presentationml/2006/main">
  <p:tag name="TIMING" val="|3.3|10.5|0.7|1.4|70"/>
</p:tagLst>
</file>

<file path=ppt/tags/tag45.xml><?xml version="1.0" encoding="utf-8"?>
<p:tagLst xmlns:a="http://schemas.openxmlformats.org/drawingml/2006/main" xmlns:r="http://schemas.openxmlformats.org/officeDocument/2006/relationships" xmlns:p="http://schemas.openxmlformats.org/presentationml/2006/main">
  <p:tag name="TIMING" val="|26.8"/>
</p:tagLst>
</file>

<file path=ppt/tags/tag46.xml><?xml version="1.0" encoding="utf-8"?>
<p:tagLst xmlns:a="http://schemas.openxmlformats.org/drawingml/2006/main" xmlns:r="http://schemas.openxmlformats.org/officeDocument/2006/relationships" xmlns:p="http://schemas.openxmlformats.org/presentationml/2006/main">
  <p:tag name="TIMING" val="|3.5|1.7"/>
</p:tagLst>
</file>

<file path=ppt/tags/tag47.xml><?xml version="1.0" encoding="utf-8"?>
<p:tagLst xmlns:a="http://schemas.openxmlformats.org/drawingml/2006/main" xmlns:r="http://schemas.openxmlformats.org/officeDocument/2006/relationships" xmlns:p="http://schemas.openxmlformats.org/presentationml/2006/main">
  <p:tag name="TIMING" val="|3.9|5.1|24.1"/>
</p:tagLst>
</file>

<file path=ppt/tags/tag48.xml><?xml version="1.0" encoding="utf-8"?>
<p:tagLst xmlns:a="http://schemas.openxmlformats.org/drawingml/2006/main" xmlns:r="http://schemas.openxmlformats.org/officeDocument/2006/relationships" xmlns:p="http://schemas.openxmlformats.org/presentationml/2006/main">
  <p:tag name="TIMING" val="|26.5|8"/>
</p:tagLst>
</file>

<file path=ppt/tags/tag49.xml><?xml version="1.0" encoding="utf-8"?>
<p:tagLst xmlns:a="http://schemas.openxmlformats.org/drawingml/2006/main" xmlns:r="http://schemas.openxmlformats.org/officeDocument/2006/relationships" xmlns:p="http://schemas.openxmlformats.org/presentationml/2006/main">
  <p:tag name="TIMING" val="|12.1|22.6|65.3|25.8"/>
</p:tagLst>
</file>

<file path=ppt/tags/tag50.xml><?xml version="1.0" encoding="utf-8"?>
<p:tagLst xmlns:a="http://schemas.openxmlformats.org/drawingml/2006/main" xmlns:r="http://schemas.openxmlformats.org/officeDocument/2006/relationships" xmlns:p="http://schemas.openxmlformats.org/presentationml/2006/main">
  <p:tag name="TIMING" val="|8.6|27.8|4.7|12.7"/>
</p:tagLst>
</file>

<file path=ppt/tags/tag51.xml><?xml version="1.0" encoding="utf-8"?>
<p:tagLst xmlns:a="http://schemas.openxmlformats.org/drawingml/2006/main" xmlns:r="http://schemas.openxmlformats.org/officeDocument/2006/relationships" xmlns:p="http://schemas.openxmlformats.org/presentationml/2006/main">
  <p:tag name="TIMING" val="|10.1|31.1|64.1|9.7|32.5|8.3"/>
</p:tagLst>
</file>

<file path=ppt/tags/tag52.xml><?xml version="1.0" encoding="utf-8"?>
<p:tagLst xmlns:a="http://schemas.openxmlformats.org/drawingml/2006/main" xmlns:r="http://schemas.openxmlformats.org/officeDocument/2006/relationships" xmlns:p="http://schemas.openxmlformats.org/presentationml/2006/main">
  <p:tag name="TIMING" val="|1.4|14.7|1.5|13.3"/>
</p:tagLst>
</file>

<file path=ppt/tags/tag53.xml><?xml version="1.0" encoding="utf-8"?>
<p:tagLst xmlns:a="http://schemas.openxmlformats.org/drawingml/2006/main" xmlns:r="http://schemas.openxmlformats.org/officeDocument/2006/relationships" xmlns:p="http://schemas.openxmlformats.org/presentationml/2006/main">
  <p:tag name="TIMING" val="|6.3|5.8|41.7|1.9|6.3|6.7"/>
</p:tagLst>
</file>

<file path=ppt/tags/tag54.xml><?xml version="1.0" encoding="utf-8"?>
<p:tagLst xmlns:a="http://schemas.openxmlformats.org/drawingml/2006/main" xmlns:r="http://schemas.openxmlformats.org/officeDocument/2006/relationships" xmlns:p="http://schemas.openxmlformats.org/presentationml/2006/main">
  <p:tag name="TIMING" val="|3.3|16.1|38.6|0.9|26.8"/>
</p:tagLst>
</file>

<file path=ppt/tags/tag55.xml><?xml version="1.0" encoding="utf-8"?>
<p:tagLst xmlns:a="http://schemas.openxmlformats.org/drawingml/2006/main" xmlns:r="http://schemas.openxmlformats.org/officeDocument/2006/relationships" xmlns:p="http://schemas.openxmlformats.org/presentationml/2006/main">
  <p:tag name="TIMING" val="|1.5|5.1|2.6|56.2|3.2|16.4|1.1"/>
</p:tagLst>
</file>

<file path=ppt/tags/tag56.xml><?xml version="1.0" encoding="utf-8"?>
<p:tagLst xmlns:a="http://schemas.openxmlformats.org/drawingml/2006/main" xmlns:r="http://schemas.openxmlformats.org/officeDocument/2006/relationships" xmlns:p="http://schemas.openxmlformats.org/presentationml/2006/main">
  <p:tag name="TIMING" val="|33.1|4|7.9|13.5|11.6"/>
</p:tagLst>
</file>

<file path=ppt/tags/tag57.xml><?xml version="1.0" encoding="utf-8"?>
<p:tagLst xmlns:a="http://schemas.openxmlformats.org/drawingml/2006/main" xmlns:r="http://schemas.openxmlformats.org/officeDocument/2006/relationships" xmlns:p="http://schemas.openxmlformats.org/presentationml/2006/main">
  <p:tag name="TIMING" val="|5.2|0.1|11|9.2"/>
</p:tagLst>
</file>

<file path=ppt/tags/tag58.xml><?xml version="1.0" encoding="utf-8"?>
<p:tagLst xmlns:a="http://schemas.openxmlformats.org/drawingml/2006/main" xmlns:r="http://schemas.openxmlformats.org/officeDocument/2006/relationships" xmlns:p="http://schemas.openxmlformats.org/presentationml/2006/main">
  <p:tag name="TIMING" val="|14.2|3.1|1.1|0.5|2.6|8.5|54.3|48"/>
</p:tagLst>
</file>

<file path=ppt/tags/tag59.xml><?xml version="1.0" encoding="utf-8"?>
<p:tagLst xmlns:a="http://schemas.openxmlformats.org/drawingml/2006/main" xmlns:r="http://schemas.openxmlformats.org/officeDocument/2006/relationships" xmlns:p="http://schemas.openxmlformats.org/presentationml/2006/main">
  <p:tag name="TIMING" val="|0.6|1.3|7|49.9|16.6"/>
</p:tagLst>
</file>

<file path=ppt/tags/tag60.xml><?xml version="1.0" encoding="utf-8"?>
<p:tagLst xmlns:a="http://schemas.openxmlformats.org/drawingml/2006/main" xmlns:r="http://schemas.openxmlformats.org/officeDocument/2006/relationships" xmlns:p="http://schemas.openxmlformats.org/presentationml/2006/main">
  <p:tag name="TIMING" val="|52.9|3.2|17.3|40|5.2|30.3|0.9|1.4|0.6|0.4|0.4"/>
</p:tagLst>
</file>

<file path=ppt/tags/tag61.xml><?xml version="1.0" encoding="utf-8"?>
<p:tagLst xmlns:a="http://schemas.openxmlformats.org/drawingml/2006/main" xmlns:r="http://schemas.openxmlformats.org/officeDocument/2006/relationships" xmlns:p="http://schemas.openxmlformats.org/presentationml/2006/main">
  <p:tag name="TIMING" val="|26.6|0.3|0.4|30.1|22.1|3.9|6.2"/>
</p:tagLst>
</file>

<file path=ppt/tags/tag62.xml><?xml version="1.0" encoding="utf-8"?>
<p:tagLst xmlns:a="http://schemas.openxmlformats.org/drawingml/2006/main" xmlns:r="http://schemas.openxmlformats.org/officeDocument/2006/relationships" xmlns:p="http://schemas.openxmlformats.org/presentationml/2006/main">
  <p:tag name="TIMING" val="|1.3|0.3|11.6|10.3|0"/>
</p:tagLst>
</file>

<file path=ppt/tags/tag63.xml><?xml version="1.0" encoding="utf-8"?>
<p:tagLst xmlns:a="http://schemas.openxmlformats.org/drawingml/2006/main" xmlns:r="http://schemas.openxmlformats.org/officeDocument/2006/relationships" xmlns:p="http://schemas.openxmlformats.org/presentationml/2006/main">
  <p:tag name="TIMING" val="|10.4|12.6|17.4|0.7"/>
</p:tagLst>
</file>

<file path=ppt/tags/tag64.xml><?xml version="1.0" encoding="utf-8"?>
<p:tagLst xmlns:a="http://schemas.openxmlformats.org/drawingml/2006/main" xmlns:r="http://schemas.openxmlformats.org/officeDocument/2006/relationships" xmlns:p="http://schemas.openxmlformats.org/presentationml/2006/main">
  <p:tag name="TIMING" val="|15.9|9|4"/>
</p:tagLst>
</file>

<file path=ppt/tags/tag65.xml><?xml version="1.0" encoding="utf-8"?>
<p:tagLst xmlns:a="http://schemas.openxmlformats.org/drawingml/2006/main" xmlns:r="http://schemas.openxmlformats.org/officeDocument/2006/relationships" xmlns:p="http://schemas.openxmlformats.org/presentationml/2006/main">
  <p:tag name="TIMING" val="|0.6|5.9|2.2|55.7|2.7|10.3|16.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704</TotalTime>
  <Words>6612</Words>
  <Application>Microsoft Office PowerPoint</Application>
  <PresentationFormat>全屏显示(4:3)</PresentationFormat>
  <Paragraphs>1291</Paragraphs>
  <Slides>89</Slides>
  <Notes>19</Notes>
  <HiddenSlides>0</HiddenSlides>
  <MMClips>0</MMClips>
  <ScaleCrop>false</ScaleCrop>
  <HeadingPairs>
    <vt:vector size="8" baseType="variant">
      <vt:variant>
        <vt:lpstr>已用的字体</vt:lpstr>
      </vt:variant>
      <vt:variant>
        <vt:i4>21</vt:i4>
      </vt:variant>
      <vt:variant>
        <vt:lpstr>主题</vt:lpstr>
      </vt:variant>
      <vt:variant>
        <vt:i4>1</vt:i4>
      </vt:variant>
      <vt:variant>
        <vt:lpstr>嵌入 OLE 服务器</vt:lpstr>
      </vt:variant>
      <vt:variant>
        <vt:i4>5</vt:i4>
      </vt:variant>
      <vt:variant>
        <vt:lpstr>幻灯片标题</vt:lpstr>
      </vt:variant>
      <vt:variant>
        <vt:i4>89</vt:i4>
      </vt:variant>
    </vt:vector>
  </HeadingPairs>
  <TitlesOfParts>
    <vt:vector size="116" baseType="lpstr">
      <vt:lpstr>等线</vt:lpstr>
      <vt:lpstr>方正姚体</vt:lpstr>
      <vt:lpstr>黑体</vt:lpstr>
      <vt:lpstr>楷体_GB2312</vt:lpstr>
      <vt:lpstr>宋体</vt:lpstr>
      <vt:lpstr>宋体-方正超大字符集</vt:lpstr>
      <vt:lpstr>新宋体</vt:lpstr>
      <vt:lpstr>Arial</vt:lpstr>
      <vt:lpstr>Arial Narrow</vt:lpstr>
      <vt:lpstr>Book Antiqua</vt:lpstr>
      <vt:lpstr>Bookman Old Style</vt:lpstr>
      <vt:lpstr>Cambria Math</vt:lpstr>
      <vt:lpstr>Garamond</vt:lpstr>
      <vt:lpstr>Rockwell</vt:lpstr>
      <vt:lpstr>Rockwell Condensed</vt:lpstr>
      <vt:lpstr>Symbol</vt:lpstr>
      <vt:lpstr>Tahoma</vt:lpstr>
      <vt:lpstr>Times New Roman</vt:lpstr>
      <vt:lpstr>Verdana</vt:lpstr>
      <vt:lpstr>Wingdings</vt:lpstr>
      <vt:lpstr>Wingdings 2</vt:lpstr>
      <vt:lpstr>木活字</vt:lpstr>
      <vt:lpstr>Image</vt:lpstr>
      <vt:lpstr>图片</vt:lpstr>
      <vt:lpstr>公式</vt:lpstr>
      <vt:lpstr>Equation</vt:lpstr>
      <vt:lpstr>Picture</vt:lpstr>
      <vt:lpstr>电子电路基础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集成电路的发展阶段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(3)实际脉冲波形及主要参数</vt:lpstr>
      <vt:lpstr>非理想脉冲波形几个主要参数:</vt:lpstr>
      <vt:lpstr>PowerPoint 演示文稿</vt:lpstr>
      <vt:lpstr>PowerPoint 演示文稿</vt:lpstr>
      <vt:lpstr>PowerPoint 演示文稿</vt:lpstr>
      <vt:lpstr>1.2　数制</vt:lpstr>
      <vt:lpstr>1.2.2  二进制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1.4　二进制代码</vt:lpstr>
      <vt:lpstr>1.4.1二-十进制码</vt:lpstr>
      <vt:lpstr>几种BCD代码的获得</vt:lpstr>
      <vt:lpstr>（2）各种编码的特点</vt:lpstr>
      <vt:lpstr>PowerPoint 演示文稿</vt:lpstr>
      <vt:lpstr>PowerPoint 演示文稿</vt:lpstr>
      <vt:lpstr>1.4.2  格 雷 码</vt:lpstr>
      <vt:lpstr>PowerPoint 演示文稿</vt:lpstr>
      <vt:lpstr>1.4.3   ASCII 码(字符编码)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32</cp:revision>
  <dcterms:created xsi:type="dcterms:W3CDTF">2024-06-19T12:38:22Z</dcterms:created>
  <dcterms:modified xsi:type="dcterms:W3CDTF">2024-09-10T13:41:54Z</dcterms:modified>
</cp:coreProperties>
</file>