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28"/>
  </p:notesMasterIdLst>
  <p:sldIdLst>
    <p:sldId id="256" r:id="rId2"/>
    <p:sldId id="258" r:id="rId3"/>
    <p:sldId id="257" r:id="rId4"/>
    <p:sldId id="259" r:id="rId5"/>
    <p:sldId id="262" r:id="rId6"/>
    <p:sldId id="261" r:id="rId7"/>
    <p:sldId id="260" r:id="rId8"/>
    <p:sldId id="535" r:id="rId9"/>
    <p:sldId id="518" r:id="rId10"/>
    <p:sldId id="519" r:id="rId11"/>
    <p:sldId id="520" r:id="rId12"/>
    <p:sldId id="521" r:id="rId13"/>
    <p:sldId id="522" r:id="rId14"/>
    <p:sldId id="523" r:id="rId15"/>
    <p:sldId id="524" r:id="rId16"/>
    <p:sldId id="525" r:id="rId17"/>
    <p:sldId id="526" r:id="rId18"/>
    <p:sldId id="527" r:id="rId19"/>
    <p:sldId id="528" r:id="rId20"/>
    <p:sldId id="529" r:id="rId21"/>
    <p:sldId id="530" r:id="rId22"/>
    <p:sldId id="531" r:id="rId23"/>
    <p:sldId id="532" r:id="rId24"/>
    <p:sldId id="533" r:id="rId25"/>
    <p:sldId id="537" r:id="rId26"/>
    <p:sldId id="536"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065" autoAdjust="0"/>
  </p:normalViewPr>
  <p:slideViewPr>
    <p:cSldViewPr snapToGrid="0">
      <p:cViewPr varScale="1">
        <p:scale>
          <a:sx n="95" d="100"/>
          <a:sy n="95" d="100"/>
        </p:scale>
        <p:origin x="204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8B50A-B17D-424E-9A79-165AAB328B8B}" type="datetimeFigureOut">
              <a:rPr lang="zh-CN" altLang="en-US" smtClean="0"/>
              <a:t>2024/9/3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CA91-00E5-42BC-8F96-04AE44849E72}" type="slidenum">
              <a:rPr lang="zh-CN" altLang="en-US" smtClean="0"/>
              <a:t>‹#›</a:t>
            </a:fld>
            <a:endParaRPr lang="zh-CN" altLang="en-US"/>
          </a:p>
        </p:txBody>
      </p:sp>
    </p:spTree>
    <p:extLst>
      <p:ext uri="{BB962C8B-B14F-4D97-AF65-F5344CB8AC3E}">
        <p14:creationId xmlns:p14="http://schemas.microsoft.com/office/powerpoint/2010/main" val="3771456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7B3CA91-00E5-42BC-8F96-04AE44849E72}" type="slidenum">
              <a:rPr lang="zh-CN" altLang="en-US" smtClean="0"/>
              <a:t>2</a:t>
            </a:fld>
            <a:endParaRPr lang="zh-CN" altLang="en-US"/>
          </a:p>
        </p:txBody>
      </p:sp>
    </p:spTree>
    <p:extLst>
      <p:ext uri="{BB962C8B-B14F-4D97-AF65-F5344CB8AC3E}">
        <p14:creationId xmlns:p14="http://schemas.microsoft.com/office/powerpoint/2010/main" val="1528795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归纳一下，各种设备的进化过程</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07B3CA91-00E5-42BC-8F96-04AE44849E72}" type="slidenum">
              <a:rPr lang="zh-CN" altLang="en-US" smtClean="0"/>
              <a:t>3</a:t>
            </a:fld>
            <a:endParaRPr lang="zh-CN" altLang="en-US"/>
          </a:p>
        </p:txBody>
      </p:sp>
    </p:spTree>
    <p:extLst>
      <p:ext uri="{BB962C8B-B14F-4D97-AF65-F5344CB8AC3E}">
        <p14:creationId xmlns:p14="http://schemas.microsoft.com/office/powerpoint/2010/main" val="2442573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B3CA91-00E5-42BC-8F96-04AE44849E72}" type="slidenum">
              <a:rPr lang="zh-CN" altLang="en-US" smtClean="0"/>
              <a:t>5</a:t>
            </a:fld>
            <a:endParaRPr lang="zh-CN" altLang="en-US"/>
          </a:p>
        </p:txBody>
      </p:sp>
    </p:spTree>
    <p:extLst>
      <p:ext uri="{BB962C8B-B14F-4D97-AF65-F5344CB8AC3E}">
        <p14:creationId xmlns:p14="http://schemas.microsoft.com/office/powerpoint/2010/main" val="1516419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车门已关好，按下启动键，车启动，二者不可或缺</a:t>
            </a:r>
          </a:p>
        </p:txBody>
      </p:sp>
      <p:sp>
        <p:nvSpPr>
          <p:cNvPr id="4" name="灯片编号占位符 3"/>
          <p:cNvSpPr>
            <a:spLocks noGrp="1"/>
          </p:cNvSpPr>
          <p:nvPr>
            <p:ph type="sldNum" sz="quarter" idx="5"/>
          </p:nvPr>
        </p:nvSpPr>
        <p:spPr/>
        <p:txBody>
          <a:bodyPr/>
          <a:lstStyle/>
          <a:p>
            <a:fld id="{07B3CA91-00E5-42BC-8F96-04AE44849E72}" type="slidenum">
              <a:rPr lang="zh-CN" altLang="en-US" smtClean="0"/>
              <a:t>9</a:t>
            </a:fld>
            <a:endParaRPr lang="zh-CN" altLang="en-US"/>
          </a:p>
        </p:txBody>
      </p:sp>
    </p:spTree>
    <p:extLst>
      <p:ext uri="{BB962C8B-B14F-4D97-AF65-F5344CB8AC3E}">
        <p14:creationId xmlns:p14="http://schemas.microsoft.com/office/powerpoint/2010/main" val="2711398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3</a:t>
            </a:r>
            <a:r>
              <a:rPr lang="zh-CN" altLang="en-US" dirty="0"/>
              <a:t>车道超车，观察有一个道无车，即可超车，所有车道近距离均有车辆，无法超车</a:t>
            </a:r>
          </a:p>
        </p:txBody>
      </p:sp>
      <p:sp>
        <p:nvSpPr>
          <p:cNvPr id="4" name="灯片编号占位符 3"/>
          <p:cNvSpPr>
            <a:spLocks noGrp="1"/>
          </p:cNvSpPr>
          <p:nvPr>
            <p:ph type="sldNum" sz="quarter" idx="5"/>
          </p:nvPr>
        </p:nvSpPr>
        <p:spPr/>
        <p:txBody>
          <a:bodyPr/>
          <a:lstStyle/>
          <a:p>
            <a:fld id="{07B3CA91-00E5-42BC-8F96-04AE44849E72}" type="slidenum">
              <a:rPr lang="zh-CN" altLang="en-US" smtClean="0"/>
              <a:t>11</a:t>
            </a:fld>
            <a:endParaRPr lang="zh-CN" altLang="en-US"/>
          </a:p>
        </p:txBody>
      </p:sp>
    </p:spTree>
    <p:extLst>
      <p:ext uri="{BB962C8B-B14F-4D97-AF65-F5344CB8AC3E}">
        <p14:creationId xmlns:p14="http://schemas.microsoft.com/office/powerpoint/2010/main" val="4135074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探测到前方有车辆缓速靠近，放开给电以减速</a:t>
            </a:r>
          </a:p>
        </p:txBody>
      </p:sp>
      <p:sp>
        <p:nvSpPr>
          <p:cNvPr id="4" name="灯片编号占位符 3"/>
          <p:cNvSpPr>
            <a:spLocks noGrp="1"/>
          </p:cNvSpPr>
          <p:nvPr>
            <p:ph type="sldNum" sz="quarter" idx="5"/>
          </p:nvPr>
        </p:nvSpPr>
        <p:spPr/>
        <p:txBody>
          <a:bodyPr/>
          <a:lstStyle/>
          <a:p>
            <a:fld id="{07B3CA91-00E5-42BC-8F96-04AE44849E72}" type="slidenum">
              <a:rPr lang="zh-CN" altLang="en-US" smtClean="0"/>
              <a:t>13</a:t>
            </a:fld>
            <a:endParaRPr lang="zh-CN" altLang="en-US"/>
          </a:p>
        </p:txBody>
      </p:sp>
    </p:spTree>
    <p:extLst>
      <p:ext uri="{BB962C8B-B14F-4D97-AF65-F5344CB8AC3E}">
        <p14:creationId xmlns:p14="http://schemas.microsoft.com/office/powerpoint/2010/main" val="403860603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6F3187A-E8BF-4572-8554-E1B94456778F}" type="datetime1">
              <a:rPr lang="en-US" altLang="zh-CN" smtClean="0"/>
              <a:t>9/3/2024</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30964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3AE142-B161-43D0-BC76-1D5C5EB65F62}" type="datetime1">
              <a:rPr lang="en-US" altLang="zh-CN" smtClean="0"/>
              <a:t>9/3/2024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96145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zh-CN" altLang="en-US"/>
              <a:t>单击此处编辑母版标题样式</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3670BE4-F528-4EFE-ABD6-84E74FFDFC23}" type="datetime1">
              <a:rPr lang="en-US" altLang="zh-CN" smtClean="0"/>
              <a:t>9/3/2024</a:t>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6241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B0515F4-3B14-4DCF-B968-DC1296025B5C}" type="datetime1">
              <a:rPr lang="en-US" altLang="zh-CN" smtClean="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27140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7E1D09A-4506-413C-8F8B-00E170C267E2}" type="datetime1">
              <a:rPr lang="en-US" altLang="zh-CN" smtClean="0"/>
              <a:t>9/3/2024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30070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1FA1570F-513C-42AB-8237-D35FCD225A42}" type="datetime1">
              <a:rPr lang="en-US" altLang="zh-CN" smtClean="0"/>
              <a:t>9/3/2024</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91375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E4442-BA5F-4376-B2B3-5583ABE0E03C}" type="datetime1">
              <a:rPr lang="en-US" altLang="zh-CN" smtClean="0"/>
              <a:t>9/3/2024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38473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B9516567-03EB-4D4F-9FC8-2B328C359B2A}" type="datetime1">
              <a:rPr lang="en-US" altLang="zh-CN" smtClean="0"/>
              <a:t>9/3/2024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50841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42FA96E3-B4A6-44A5-BE43-47C2D4A30BD8}" type="datetime1">
              <a:rPr lang="en-US" altLang="zh-CN" smtClean="0"/>
              <a:t>9/3/2024</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2858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0381E06-CB85-452A-AAD0-7D8B010AA80F}" type="datetime1">
              <a:rPr lang="en-US" altLang="zh-CN" smtClean="0"/>
              <a:t>9/3/2024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0216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E127350-7CA6-4BC9-BF6B-ADC11C000F9D}" type="datetime1">
              <a:rPr lang="en-US" altLang="zh-CN" smtClean="0"/>
              <a:t>9/3/2024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89004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7092011" y="171449"/>
            <a:ext cx="1908754" cy="2392866"/>
          </a:xfrm>
          <a:prstGeom prst="rect">
            <a:avLst/>
          </a:prstGeom>
        </p:spPr>
      </p:pic>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FD5C9B09-530A-4AE7-857C-3A5513713535}" type="datetime1">
              <a:rPr lang="en-US" altLang="zh-CN" smtClean="0"/>
              <a:t>9/3/2024</a:t>
            </a:fld>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076396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3.png"/><Relationship Id="rId3" Type="http://schemas.openxmlformats.org/officeDocument/2006/relationships/image" Target="../media/image6.jpeg"/><Relationship Id="rId7" Type="http://schemas.openxmlformats.org/officeDocument/2006/relationships/image" Target="../media/image10.png"/><Relationship Id="rId12" Type="http://schemas.microsoft.com/office/2007/relationships/hdphoto" Target="../media/hdphoto5.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microsoft.com/office/2007/relationships/hdphoto" Target="../media/hdphoto4.wdp"/><Relationship Id="rId4" Type="http://schemas.openxmlformats.org/officeDocument/2006/relationships/image" Target="../media/image7.jpeg"/><Relationship Id="rId9" Type="http://schemas.openxmlformats.org/officeDocument/2006/relationships/image" Target="../media/image11.png"/><Relationship Id="rId14" Type="http://schemas.microsoft.com/office/2007/relationships/hdphoto" Target="../media/hdphoto6.wdp"/></Relationships>
</file>

<file path=ppt/slides/_rels/slide3.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16.png"/><Relationship Id="rId10" Type="http://schemas.microsoft.com/office/2007/relationships/hdphoto" Target="../media/hdphoto9.wdp"/><Relationship Id="rId4" Type="http://schemas.openxmlformats.org/officeDocument/2006/relationships/image" Target="../media/image15.jpe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7.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tags" Target="../tags/tag10.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6.xml"/><Relationship Id="rId1" Type="http://schemas.openxmlformats.org/officeDocument/2006/relationships/tags" Target="../tags/tag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slideLayout" Target="../slideLayouts/slideLayout6.xml"/><Relationship Id="rId7" Type="http://schemas.openxmlformats.org/officeDocument/2006/relationships/oleObject" Target="../embeddings/oleObject2.bin"/><Relationship Id="rId2" Type="http://schemas.openxmlformats.org/officeDocument/2006/relationships/tags" Target="../tags/tag13.xml"/><Relationship Id="rId1" Type="http://schemas.openxmlformats.org/officeDocument/2006/relationships/vmlDrawing" Target="../drawings/vmlDrawing1.vml"/><Relationship Id="rId6" Type="http://schemas.openxmlformats.org/officeDocument/2006/relationships/image" Target="../media/image38.png"/><Relationship Id="rId5" Type="http://schemas.openxmlformats.org/officeDocument/2006/relationships/image" Target="../media/image23.wmf"/><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4.xml"/><Relationship Id="rId1" Type="http://schemas.openxmlformats.org/officeDocument/2006/relationships/vmlDrawing" Target="../drawings/vmlDrawing2.vml"/><Relationship Id="rId5" Type="http://schemas.openxmlformats.org/officeDocument/2006/relationships/image" Target="../media/image25.w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5.xml"/><Relationship Id="rId1" Type="http://schemas.openxmlformats.org/officeDocument/2006/relationships/vmlDrawing" Target="../drawings/vmlDrawing3.vml"/><Relationship Id="rId5" Type="http://schemas.openxmlformats.org/officeDocument/2006/relationships/image" Target="../media/image26.emf"/><Relationship Id="rId4"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slideLayout" Target="../slideLayouts/slideLayout7.xml"/><Relationship Id="rId7" Type="http://schemas.openxmlformats.org/officeDocument/2006/relationships/image" Target="../media/image28.emf"/><Relationship Id="rId2" Type="http://schemas.openxmlformats.org/officeDocument/2006/relationships/tags" Target="../tags/tag16.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27.wmf"/><Relationship Id="rId4" Type="http://schemas.openxmlformats.org/officeDocument/2006/relationships/oleObject" Target="../embeddings/oleObject5.bin"/><Relationship Id="rId9" Type="http://schemas.openxmlformats.org/officeDocument/2006/relationships/image" Target="../media/image29.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电子电路基础</a:t>
            </a:r>
          </a:p>
        </p:txBody>
      </p:sp>
      <p:sp>
        <p:nvSpPr>
          <p:cNvPr id="3" name="副标题 2"/>
          <p:cNvSpPr>
            <a:spLocks noGrp="1"/>
          </p:cNvSpPr>
          <p:nvPr>
            <p:ph type="subTitle" idx="1"/>
          </p:nvPr>
        </p:nvSpPr>
        <p:spPr/>
        <p:txBody>
          <a:bodyPr/>
          <a:lstStyle/>
          <a:p>
            <a:r>
              <a:rPr lang="zh-CN" altLang="en-US" dirty="0"/>
              <a:t>从生活应用开始讨论</a:t>
            </a:r>
          </a:p>
        </p:txBody>
      </p:sp>
      <p:sp>
        <p:nvSpPr>
          <p:cNvPr id="5" name="灯片编号占位符 4"/>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310742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mg66.ybzhan.cn/9/20170817/6363856064737665046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8938" y="2318878"/>
            <a:ext cx="2679700" cy="20097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img95.699pic.com/xsj/1c/fa/6l.jpg%21/fw/700/watermark/url/L3hzai93YXRlcl9kZXRhaWwyLnBuZw/align/southea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4341" y="2059656"/>
            <a:ext cx="1616073" cy="24241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img1.baidu.com/it/u=1248887796,2880728797&amp;fm=253&amp;fmt=auto&amp;app=138&amp;f=JPEG?w=1201&amp;h=8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938" y="370628"/>
            <a:ext cx="2733675" cy="182093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pic.vjshi.com/2021-06-24/0fa8d1a60dbc885ddd3736619a7c6b90/online/6e7a49b52893ec71ac91bbc81861e5ef.jpg?x-oss-process=style/resize_w_7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1950" y="4413324"/>
            <a:ext cx="2733675" cy="182062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组合 8"/>
          <p:cNvGrpSpPr/>
          <p:nvPr/>
        </p:nvGrpSpPr>
        <p:grpSpPr>
          <a:xfrm>
            <a:off x="685800" y="3510007"/>
            <a:ext cx="3223234" cy="3108311"/>
            <a:chOff x="1943708" y="914400"/>
            <a:chExt cx="5308301" cy="5287312"/>
          </a:xfrm>
        </p:grpSpPr>
        <p:sp>
          <p:nvSpPr>
            <p:cNvPr id="10" name="椭圆 9"/>
            <p:cNvSpPr/>
            <p:nvPr/>
          </p:nvSpPr>
          <p:spPr bwMode="auto">
            <a:xfrm>
              <a:off x="1943708" y="914400"/>
              <a:ext cx="5308301" cy="5287312"/>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a:ln>
                  <a:noFill/>
                </a:ln>
                <a:solidFill>
                  <a:schemeClr val="tx1"/>
                </a:solidFill>
                <a:effectLst/>
                <a:latin typeface="Arial Narrow" panose="020B0606020202030204" pitchFamily="34" charset="0"/>
                <a:ea typeface="宋体" panose="02010600030101010101" pitchFamily="2" charset="-122"/>
              </a:endParaRPr>
            </a:p>
          </p:txBody>
        </p:sp>
        <p:pic>
          <p:nvPicPr>
            <p:cNvPr id="11" name="Picture 8" descr="https://timgsa.baidu.com/timg?image&amp;quality=80&amp;size=b9999_10000&amp;sec=1581749385488&amp;di=ecf51493caea5fa999205c752aa9f8d1&amp;imgtype=0&amp;src=http%3A%2F%2Ffile16.zk71.com%2FFile%2FCorpEditInsertImages%2F2017%2F11%2F01%2FMSJDWX_20171101153030.jp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420" b="99161" l="4118" r="94118"/>
                      </a14:imgEffect>
                    </a14:imgLayer>
                  </a14:imgProps>
                </a:ext>
                <a:ext uri="{28A0092B-C50C-407E-A947-70E740481C1C}">
                  <a14:useLocalDpi xmlns:a14="http://schemas.microsoft.com/office/drawing/2010/main" val="0"/>
                </a:ext>
              </a:extLst>
            </a:blip>
            <a:srcRect/>
            <a:stretch>
              <a:fillRect/>
            </a:stretch>
          </p:blipFill>
          <p:spPr bwMode="auto">
            <a:xfrm>
              <a:off x="2434828" y="2469871"/>
              <a:ext cx="996045" cy="209462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https://timgsa.baidu.com/timg?image&amp;quality=80&amp;size=b9999_10000&amp;sec=1581749432806&amp;di=6100ab2cf1f2da8b952b81043ee04927&amp;imgtype=0&amp;src=http%3A%2F%2Fimg009.hc360.cn%2Fg1%2FM05%2F1E%2F8E%2FwKhQMVLTWQaEAlS5AAAAAOGtgsA993.jp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2051" b="98047" l="743" r="97026">
                          <a14:foregroundMark x1="9294" y1="19531" x2="9294" y2="19531"/>
                          <a14:foregroundMark x1="6196" y1="16504" x2="4337" y2="44043"/>
                          <a14:foregroundMark x1="54151" y1="41504" x2="56010" y2="42188"/>
                          <a14:foregroundMark x1="27881" y1="3906" x2="78191" y2="3516"/>
                          <a14:backgroundMark x1="1735" y1="5566" x2="1487" y2="82813"/>
                        </a14:backgroundRemoval>
                      </a14:imgEffect>
                    </a14:imgLayer>
                  </a14:imgProps>
                </a:ext>
                <a:ext uri="{28A0092B-C50C-407E-A947-70E740481C1C}">
                  <a14:useLocalDpi xmlns:a14="http://schemas.microsoft.com/office/drawing/2010/main" val="0"/>
                </a:ext>
              </a:extLst>
            </a:blip>
            <a:srcRect/>
            <a:stretch>
              <a:fillRect/>
            </a:stretch>
          </p:blipFill>
          <p:spPr bwMode="auto">
            <a:xfrm>
              <a:off x="5471944" y="3111673"/>
              <a:ext cx="1370292" cy="173875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https://timgsa.baidu.com/timg?image&amp;quality=80&amp;size=b9999_10000&amp;sec=1581749642194&amp;di=66020515f2e74fb57b09c199b37c0335&amp;imgtype=0&amp;src=http%3A%2F%2Fxuanhe.net%2Fuploads%2Fimeages%2F177.jpg"/>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9906" b="89858" l="4417" r="96583"/>
                      </a14:imgEffect>
                    </a14:imgLayer>
                  </a14:imgProps>
                </a:ext>
                <a:ext uri="{28A0092B-C50C-407E-A947-70E740481C1C}">
                  <a14:useLocalDpi xmlns:a14="http://schemas.microsoft.com/office/drawing/2010/main" val="0"/>
                </a:ext>
              </a:extLst>
            </a:blip>
            <a:srcRect l="6197" t="11145" r="4648" b="12320"/>
            <a:stretch/>
          </p:blipFill>
          <p:spPr bwMode="auto">
            <a:xfrm>
              <a:off x="3637239" y="1483853"/>
              <a:ext cx="2173966" cy="131880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https://timgsa.baidu.com/timg?image&amp;quality=80&amp;size=b9999_10000&amp;sec=1581749824804&amp;di=a4272c4f05f851c464f1a6d125f62bd9&amp;imgtype=0&amp;src=http%3A%2F%2Fimg0.pconline.com.cn%2Fpconline%2F1704%2F24%2F9139027_bydad003_thumb.jpg"/>
            <p:cNvPicPr>
              <a:picLocks noChangeAspect="1" noChangeArrowheads="1"/>
            </p:cNvPicPr>
            <p:nvPr/>
          </p:nvPicPr>
          <p:blipFill rotWithShape="1">
            <a:blip r:embed="rId13">
              <a:extLst>
                <a:ext uri="{BEBA8EAE-BF5A-486C-A8C5-ECC9F3942E4B}">
                  <a14:imgProps xmlns:a14="http://schemas.microsoft.com/office/drawing/2010/main">
                    <a14:imgLayer r:embed="rId14">
                      <a14:imgEffect>
                        <a14:backgroundRemoval t="9792" b="89911" l="10000" r="93333"/>
                      </a14:imgEffect>
                    </a14:imgLayer>
                  </a14:imgProps>
                </a:ext>
                <a:ext uri="{28A0092B-C50C-407E-A947-70E740481C1C}">
                  <a14:useLocalDpi xmlns:a14="http://schemas.microsoft.com/office/drawing/2010/main" val="0"/>
                </a:ext>
              </a:extLst>
            </a:blip>
            <a:srcRect l="9869" t="23515" r="8233" b="20403"/>
            <a:stretch/>
          </p:blipFill>
          <p:spPr bwMode="auto">
            <a:xfrm>
              <a:off x="2990031" y="4638476"/>
              <a:ext cx="3078100" cy="1183884"/>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标题 6"/>
          <p:cNvSpPr>
            <a:spLocks noGrp="1"/>
          </p:cNvSpPr>
          <p:nvPr>
            <p:ph type="title"/>
          </p:nvPr>
        </p:nvSpPr>
        <p:spPr/>
        <p:txBody>
          <a:bodyPr/>
          <a:lstStyle/>
          <a:p>
            <a:r>
              <a:rPr lang="zh-CN" altLang="en-US" sz="4400" dirty="0"/>
              <a:t>电力电子技术</a:t>
            </a:r>
            <a:br>
              <a:rPr lang="zh-CN" altLang="en-US" sz="4400" dirty="0"/>
            </a:br>
            <a:endParaRPr lang="zh-CN" altLang="en-US" dirty="0"/>
          </a:p>
        </p:txBody>
      </p:sp>
      <p:sp>
        <p:nvSpPr>
          <p:cNvPr id="8" name="内容占位符 7"/>
          <p:cNvSpPr>
            <a:spLocks noGrp="1"/>
          </p:cNvSpPr>
          <p:nvPr>
            <p:ph idx="1"/>
          </p:nvPr>
        </p:nvSpPr>
        <p:spPr/>
        <p:txBody>
          <a:bodyPr/>
          <a:lstStyle/>
          <a:p>
            <a:r>
              <a:rPr lang="zh-CN" altLang="en-US" dirty="0"/>
              <a:t>发电机</a:t>
            </a:r>
            <a:endParaRPr lang="en-US" altLang="zh-CN" dirty="0"/>
          </a:p>
          <a:p>
            <a:r>
              <a:rPr lang="zh-CN" altLang="en-US" dirty="0"/>
              <a:t>传输电</a:t>
            </a:r>
            <a:endParaRPr lang="en-US" altLang="zh-CN" dirty="0"/>
          </a:p>
          <a:p>
            <a:r>
              <a:rPr lang="zh-CN" altLang="en-US" dirty="0"/>
              <a:t>用电器</a:t>
            </a:r>
          </a:p>
        </p:txBody>
      </p:sp>
      <p:sp>
        <p:nvSpPr>
          <p:cNvPr id="6" name="灯片编号占位符 5"/>
          <p:cNvSpPr>
            <a:spLocks noGrp="1"/>
          </p:cNvSpPr>
          <p:nvPr>
            <p:ph type="sldNum" sz="quarter" idx="12"/>
          </p:nvPr>
        </p:nvSpPr>
        <p:spPr/>
        <p:txBody>
          <a:bodyPr/>
          <a:lstStyle/>
          <a:p>
            <a:fld id="{4FAB73BC-B049-4115-A692-8D63A059BFB8}" type="slidenum">
              <a:rPr lang="en-US" smtClean="0"/>
              <a:t>2</a:t>
            </a:fld>
            <a:endParaRPr lang="en-US" dirty="0"/>
          </a:p>
        </p:txBody>
      </p:sp>
    </p:spTree>
    <p:extLst>
      <p:ext uri="{BB962C8B-B14F-4D97-AF65-F5344CB8AC3E}">
        <p14:creationId xmlns:p14="http://schemas.microsoft.com/office/powerpoint/2010/main" val="14427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0"/>
          <p:cNvGrpSpPr>
            <a:grpSpLocks/>
          </p:cNvGrpSpPr>
          <p:nvPr/>
        </p:nvGrpSpPr>
        <p:grpSpPr bwMode="auto">
          <a:xfrm>
            <a:off x="1244668" y="1857887"/>
            <a:ext cx="2542538" cy="2533344"/>
            <a:chOff x="1280" y="2011"/>
            <a:chExt cx="2374" cy="2254"/>
          </a:xfrm>
        </p:grpSpPr>
        <p:pic>
          <p:nvPicPr>
            <p:cNvPr id="5" name="Picture 21" descr="prod_l_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 y="2738"/>
              <a:ext cx="2315" cy="152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2"/>
            <p:cNvSpPr>
              <a:spLocks noChangeArrowheads="1"/>
            </p:cNvSpPr>
            <p:nvPr/>
          </p:nvSpPr>
          <p:spPr bwMode="auto">
            <a:xfrm>
              <a:off x="1436" y="2011"/>
              <a:ext cx="2218" cy="3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a:t>数码相机</a:t>
              </a:r>
            </a:p>
          </p:txBody>
        </p:sp>
      </p:grpSp>
      <p:grpSp>
        <p:nvGrpSpPr>
          <p:cNvPr id="7" name="Group 27"/>
          <p:cNvGrpSpPr>
            <a:grpSpLocks/>
          </p:cNvGrpSpPr>
          <p:nvPr/>
        </p:nvGrpSpPr>
        <p:grpSpPr bwMode="auto">
          <a:xfrm>
            <a:off x="6208004" y="1651880"/>
            <a:ext cx="2755402" cy="2126946"/>
            <a:chOff x="2030" y="-142"/>
            <a:chExt cx="2235" cy="1628"/>
          </a:xfrm>
        </p:grpSpPr>
        <p:pic>
          <p:nvPicPr>
            <p:cNvPr id="8" name="Picture 28" descr="x15_bi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30" y="-16"/>
              <a:ext cx="2235" cy="150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9"/>
            <p:cNvSpPr>
              <a:spLocks noChangeArrowheads="1"/>
            </p:cNvSpPr>
            <p:nvPr/>
          </p:nvSpPr>
          <p:spPr bwMode="auto">
            <a:xfrm>
              <a:off x="3349" y="-142"/>
              <a:ext cx="711" cy="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dirty="0"/>
                <a:t>计算机</a:t>
              </a:r>
            </a:p>
          </p:txBody>
        </p:sp>
      </p:grpSp>
      <p:grpSp>
        <p:nvGrpSpPr>
          <p:cNvPr id="11" name="组合 10"/>
          <p:cNvGrpSpPr/>
          <p:nvPr/>
        </p:nvGrpSpPr>
        <p:grpSpPr>
          <a:xfrm>
            <a:off x="5612756" y="4738116"/>
            <a:ext cx="3110620" cy="1224411"/>
            <a:chOff x="144348" y="1785292"/>
            <a:chExt cx="3110620" cy="1224411"/>
          </a:xfrm>
        </p:grpSpPr>
        <p:sp>
          <p:nvSpPr>
            <p:cNvPr id="12" name="Rectangle 26"/>
            <p:cNvSpPr>
              <a:spLocks noChangeArrowheads="1"/>
            </p:cNvSpPr>
            <p:nvPr/>
          </p:nvSpPr>
          <p:spPr bwMode="auto">
            <a:xfrm>
              <a:off x="999298" y="1785292"/>
              <a:ext cx="2255670" cy="369332"/>
            </a:xfrm>
            <a:prstGeom prst="rect">
              <a:avLst/>
            </a:prstGeom>
            <a:solidFill>
              <a:srgbClr val="FFFFFF">
                <a:alpha val="50196"/>
              </a:srgbClr>
            </a:solidFill>
            <a:ln>
              <a:noFill/>
            </a:ln>
            <a:effectLst/>
            <a:extLst>
              <a:ext uri="{91240B29-F687-4F45-9708-019B960494DF}">
                <a14:hiddenLine xmlns:a14="http://schemas.microsoft.com/office/drawing/2010/main" w="7620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a:t>存储设备</a:t>
              </a:r>
            </a:p>
          </p:txBody>
        </p:sp>
        <p:pic>
          <p:nvPicPr>
            <p:cNvPr id="13" name="Picture 2" descr="https://timgsa.baidu.com/timg?image&amp;quality=80&amp;size=b9999_10000&amp;sec=1581748989793&amp;di=79ceda1952f08849b55377450d7f4ea3&amp;imgtype=0&amp;src=http%3A%2F%2Fdpic.tiankong.com%2F1m%2Fzl%2FQJ6501774702.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7500" b="78125" l="12200" r="89500">
                          <a14:foregroundMark x1="75700" y1="53281" x2="75700" y2="53281"/>
                        </a14:backgroundRemoval>
                      </a14:imgEffect>
                    </a14:imgLayer>
                  </a14:imgProps>
                </a:ext>
                <a:ext uri="{28A0092B-C50C-407E-A947-70E740481C1C}">
                  <a14:useLocalDpi xmlns:a14="http://schemas.microsoft.com/office/drawing/2010/main" val="0"/>
                </a:ext>
              </a:extLst>
            </a:blip>
            <a:srcRect l="11213" t="26874" r="10542" b="20561"/>
            <a:stretch/>
          </p:blipFill>
          <p:spPr bwMode="auto">
            <a:xfrm>
              <a:off x="144348" y="1969958"/>
              <a:ext cx="2418283" cy="103974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组合 13"/>
          <p:cNvGrpSpPr/>
          <p:nvPr/>
        </p:nvGrpSpPr>
        <p:grpSpPr>
          <a:xfrm>
            <a:off x="668111" y="4391231"/>
            <a:ext cx="2948390" cy="2361397"/>
            <a:chOff x="648813" y="4415448"/>
            <a:chExt cx="2948390" cy="2361397"/>
          </a:xfrm>
        </p:grpSpPr>
        <p:pic>
          <p:nvPicPr>
            <p:cNvPr id="15" name="Picture 4" descr="https://timgsa.baidu.com/timg?image&amp;quality=80&amp;size=b9999_10000&amp;sec=1581749141616&amp;di=38a6660c6de1abbfb3e66fc4a5c1e46e&amp;imgtype=0&amp;src=http%3A%2F%2Ffile.hi1718.com%2Fproductsimage%2F2014%2F5%2F23%2F201452316314755.jp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3016" b="96288" l="2371" r="97071">
                          <a14:foregroundMark x1="11855" y1="9513" x2="39191" y2="9977"/>
                          <a14:foregroundMark x1="8089" y1="9977" x2="10460" y2="7657"/>
                        </a14:backgroundRemoval>
                      </a14:imgEffect>
                    </a14:imgLayer>
                  </a14:imgProps>
                </a:ext>
                <a:ext uri="{28A0092B-C50C-407E-A947-70E740481C1C}">
                  <a14:useLocalDpi xmlns:a14="http://schemas.microsoft.com/office/drawing/2010/main" val="0"/>
                </a:ext>
              </a:extLst>
            </a:blip>
            <a:srcRect/>
            <a:stretch>
              <a:fillRect/>
            </a:stretch>
          </p:blipFill>
          <p:spPr bwMode="auto">
            <a:xfrm>
              <a:off x="648813" y="5004521"/>
              <a:ext cx="2948390" cy="1772324"/>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26"/>
            <p:cNvSpPr>
              <a:spLocks noChangeArrowheads="1"/>
            </p:cNvSpPr>
            <p:nvPr/>
          </p:nvSpPr>
          <p:spPr bwMode="auto">
            <a:xfrm>
              <a:off x="865717" y="4415448"/>
              <a:ext cx="2560285" cy="369332"/>
            </a:xfrm>
            <a:prstGeom prst="rect">
              <a:avLst/>
            </a:prstGeom>
            <a:solidFill>
              <a:srgbClr val="FFFFFF">
                <a:alpha val="50196"/>
              </a:srgbClr>
            </a:solidFill>
            <a:ln>
              <a:noFill/>
            </a:ln>
            <a:effectLst/>
            <a:extLst>
              <a:ext uri="{91240B29-F687-4F45-9708-019B960494DF}">
                <a14:hiddenLine xmlns:a14="http://schemas.microsoft.com/office/drawing/2010/main" w="7620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a:t>智能仪器</a:t>
              </a:r>
            </a:p>
          </p:txBody>
        </p:sp>
      </p:grpSp>
      <p:grpSp>
        <p:nvGrpSpPr>
          <p:cNvPr id="24" name="组合 23"/>
          <p:cNvGrpSpPr/>
          <p:nvPr/>
        </p:nvGrpSpPr>
        <p:grpSpPr>
          <a:xfrm>
            <a:off x="3995420" y="3310689"/>
            <a:ext cx="1777874" cy="1300283"/>
            <a:chOff x="5270458" y="1928508"/>
            <a:chExt cx="1777874" cy="1300283"/>
          </a:xfrm>
        </p:grpSpPr>
        <p:pic>
          <p:nvPicPr>
            <p:cNvPr id="25" name="Picture 18" descr="https://timgsa.baidu.com/timg?image&amp;quality=80&amp;size=b9999_10000&amp;sec=1581769474774&amp;di=46a1ded8b3f867cde044600a99bd66d4&amp;imgtype=0&amp;src=http%3A%2F%2Fimg3.makepolo.net%2Fimg3%2F231%2F136%2F100013623136_14165380391554.jpg"/>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19213" b="91898" l="10000" r="95000">
                          <a14:foregroundMark x1="14559" y1="62963" x2="26912" y2="86574"/>
                          <a14:foregroundMark x1="29412" y1="87731" x2="31176" y2="87269"/>
                          <a14:foregroundMark x1="36029" y1="85417" x2="87500" y2="53935"/>
                          <a14:foregroundMark x1="90147" y1="52778" x2="91765" y2="48843"/>
                          <a14:foregroundMark x1="14265" y1="61111" x2="13824" y2="59028"/>
                        </a14:backgroundRemoval>
                      </a14:imgEffect>
                    </a14:imgLayer>
                  </a14:imgProps>
                </a:ext>
                <a:ext uri="{28A0092B-C50C-407E-A947-70E740481C1C}">
                  <a14:useLocalDpi xmlns:a14="http://schemas.microsoft.com/office/drawing/2010/main" val="0"/>
                </a:ext>
              </a:extLst>
            </a:blip>
            <a:srcRect l="13155" t="23665" r="7356" b="9836"/>
            <a:stretch/>
          </p:blipFill>
          <p:spPr bwMode="auto">
            <a:xfrm>
              <a:off x="5405390" y="2355619"/>
              <a:ext cx="1642942" cy="873172"/>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9"/>
            <p:cNvSpPr>
              <a:spLocks noChangeArrowheads="1"/>
            </p:cNvSpPr>
            <p:nvPr/>
          </p:nvSpPr>
          <p:spPr bwMode="auto">
            <a:xfrm>
              <a:off x="5270458" y="1928508"/>
              <a:ext cx="156966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a:r>
                <a:rPr lang="zh-CN" altLang="en-US" dirty="0"/>
                <a:t>“人体器官”</a:t>
              </a:r>
              <a:endParaRPr lang="en-US" altLang="zh-CN" dirty="0"/>
            </a:p>
            <a:p>
              <a:pPr algn="ctr"/>
              <a:r>
                <a:rPr lang="zh-CN" altLang="en-US" dirty="0"/>
                <a:t>手机</a:t>
              </a:r>
            </a:p>
          </p:txBody>
        </p:sp>
      </p:grpSp>
      <p:sp>
        <p:nvSpPr>
          <p:cNvPr id="30" name="标题 29"/>
          <p:cNvSpPr>
            <a:spLocks noGrp="1"/>
          </p:cNvSpPr>
          <p:nvPr>
            <p:ph type="title"/>
          </p:nvPr>
        </p:nvSpPr>
        <p:spPr/>
        <p:txBody>
          <a:bodyPr/>
          <a:lstStyle/>
          <a:p>
            <a:r>
              <a:rPr lang="zh-CN" altLang="en-US" sz="4400" dirty="0"/>
              <a:t>信息电子技术</a:t>
            </a:r>
            <a:endParaRPr lang="zh-CN" altLang="en-US" dirty="0"/>
          </a:p>
        </p:txBody>
      </p:sp>
      <p:sp>
        <p:nvSpPr>
          <p:cNvPr id="29" name="灯片编号占位符 28"/>
          <p:cNvSpPr>
            <a:spLocks noGrp="1"/>
          </p:cNvSpPr>
          <p:nvPr>
            <p:ph type="sldNum" sz="quarter" idx="12"/>
          </p:nvPr>
        </p:nvSpPr>
        <p:spPr/>
        <p:txBody>
          <a:bodyPr/>
          <a:lstStyle/>
          <a:p>
            <a:fld id="{4FAB73BC-B049-4115-A692-8D63A059BFB8}" type="slidenum">
              <a:rPr lang="en-US" smtClean="0"/>
              <a:t>3</a:t>
            </a:fld>
            <a:endParaRPr lang="en-US" dirty="0"/>
          </a:p>
        </p:txBody>
      </p:sp>
    </p:spTree>
    <p:extLst>
      <p:ext uri="{BB962C8B-B14F-4D97-AF65-F5344CB8AC3E}">
        <p14:creationId xmlns:p14="http://schemas.microsoft.com/office/powerpoint/2010/main" val="3464110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ctrTitle"/>
          </p:nvPr>
        </p:nvSpPr>
        <p:spPr/>
        <p:txBody>
          <a:bodyPr/>
          <a:lstStyle/>
          <a:p>
            <a:r>
              <a:rPr lang="zh-CN" altLang="en-US" sz="4800" dirty="0"/>
              <a:t>没有什么可以阻止电子化</a:t>
            </a:r>
            <a:br>
              <a:rPr lang="en-US" altLang="zh-CN" sz="4800" dirty="0"/>
            </a:br>
            <a:br>
              <a:rPr lang="en-US" altLang="zh-CN" sz="4800" dirty="0"/>
            </a:br>
            <a:r>
              <a:rPr lang="zh-CN" altLang="en-US" sz="4800" dirty="0"/>
              <a:t>没有什么可以阻止数字化</a:t>
            </a:r>
          </a:p>
        </p:txBody>
      </p:sp>
      <p:sp>
        <p:nvSpPr>
          <p:cNvPr id="6" name="副标题 5"/>
          <p:cNvSpPr>
            <a:spLocks noGrp="1"/>
          </p:cNvSpPr>
          <p:nvPr>
            <p:ph type="subTitle" idx="1"/>
          </p:nvPr>
        </p:nvSpPr>
        <p:spPr/>
        <p:txBody>
          <a:bodyPr/>
          <a:lstStyle/>
          <a:p>
            <a:endParaRPr lang="zh-CN" altLang="en-US"/>
          </a:p>
        </p:txBody>
      </p:sp>
      <p:sp>
        <p:nvSpPr>
          <p:cNvPr id="4" name="灯片编号占位符 3"/>
          <p:cNvSpPr>
            <a:spLocks noGrp="1"/>
          </p:cNvSpPr>
          <p:nvPr>
            <p:ph type="sldNum" sz="quarter" idx="12"/>
          </p:nvPr>
        </p:nvSpPr>
        <p:spPr/>
        <p:txBody>
          <a:bodyPr/>
          <a:lstStyle/>
          <a:p>
            <a:fld id="{4FAB73BC-B049-4115-A692-8D63A059BFB8}" type="slidenum">
              <a:rPr lang="en-US" smtClean="0"/>
              <a:t>4</a:t>
            </a:fld>
            <a:endParaRPr lang="en-US" dirty="0"/>
          </a:p>
        </p:txBody>
      </p:sp>
    </p:spTree>
    <p:extLst>
      <p:ext uri="{BB962C8B-B14F-4D97-AF65-F5344CB8AC3E}">
        <p14:creationId xmlns:p14="http://schemas.microsoft.com/office/powerpoint/2010/main" val="684102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4FC0E8-C1AC-47EB-AE5A-FE459E7E24A4}"/>
              </a:ext>
            </a:extLst>
          </p:cNvPr>
          <p:cNvSpPr>
            <a:spLocks noGrp="1"/>
          </p:cNvSpPr>
          <p:nvPr>
            <p:ph type="title"/>
          </p:nvPr>
        </p:nvSpPr>
        <p:spPr/>
        <p:txBody>
          <a:bodyPr/>
          <a:lstStyle/>
          <a:p>
            <a:r>
              <a:rPr lang="zh-CN" altLang="en-US" dirty="0"/>
              <a:t>先看一个小视频</a:t>
            </a:r>
          </a:p>
        </p:txBody>
      </p:sp>
      <p:pic>
        <p:nvPicPr>
          <p:cNvPr id="5" name="a4ac70013fc4455b2d13899827ff21eb">
            <a:hlinkClick r:id="" action="ppaction://media"/>
            <a:extLst>
              <a:ext uri="{FF2B5EF4-FFF2-40B4-BE49-F238E27FC236}">
                <a16:creationId xmlns:a16="http://schemas.microsoft.com/office/drawing/2014/main" id="{690DF7B9-5A93-4D4C-B440-4D16C598D3FC}"/>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5"/>
          <a:stretch>
            <a:fillRect/>
          </a:stretch>
        </p:blipFill>
        <p:spPr>
          <a:xfrm>
            <a:off x="6075363" y="1608138"/>
            <a:ext cx="2279650" cy="4051300"/>
          </a:xfrm>
        </p:spPr>
      </p:pic>
      <p:sp>
        <p:nvSpPr>
          <p:cNvPr id="6" name="内容占位符 5">
            <a:extLst>
              <a:ext uri="{FF2B5EF4-FFF2-40B4-BE49-F238E27FC236}">
                <a16:creationId xmlns:a16="http://schemas.microsoft.com/office/drawing/2014/main" id="{5045E505-8EBB-4908-BBF8-3056B154908E}"/>
              </a:ext>
            </a:extLst>
          </p:cNvPr>
          <p:cNvSpPr>
            <a:spLocks noGrp="1"/>
          </p:cNvSpPr>
          <p:nvPr>
            <p:ph sz="half" idx="2"/>
          </p:nvPr>
        </p:nvSpPr>
        <p:spPr>
          <a:xfrm>
            <a:off x="685800" y="1887887"/>
            <a:ext cx="4901084" cy="3977640"/>
          </a:xfrm>
        </p:spPr>
        <p:txBody>
          <a:bodyPr/>
          <a:lstStyle/>
          <a:p>
            <a:r>
              <a:rPr lang="zh-CN" altLang="en-US" dirty="0"/>
              <a:t>自动驾驶靠人工智能</a:t>
            </a:r>
            <a:endParaRPr lang="en-US" altLang="zh-CN" dirty="0"/>
          </a:p>
          <a:p>
            <a:r>
              <a:rPr lang="zh-CN" altLang="en-US" dirty="0"/>
              <a:t>人工智能运算量极大</a:t>
            </a:r>
            <a:endParaRPr lang="en-US" altLang="zh-CN" dirty="0"/>
          </a:p>
          <a:p>
            <a:r>
              <a:rPr lang="zh-CN" altLang="en-US" dirty="0"/>
              <a:t>再好的</a:t>
            </a:r>
            <a:r>
              <a:rPr lang="en-US" altLang="zh-CN" dirty="0"/>
              <a:t>CPU</a:t>
            </a:r>
            <a:r>
              <a:rPr lang="zh-CN" altLang="en-US" dirty="0"/>
              <a:t>，满足不了人工智能的索取</a:t>
            </a:r>
          </a:p>
          <a:p>
            <a:r>
              <a:rPr lang="zh-CN" altLang="en-US" dirty="0"/>
              <a:t>天下武功，唯快不破</a:t>
            </a:r>
            <a:endParaRPr lang="en-US" altLang="zh-CN" dirty="0"/>
          </a:p>
          <a:p>
            <a:r>
              <a:rPr lang="zh-CN" altLang="en-US" dirty="0"/>
              <a:t>对于人工智能的成长，相比计算机，电路更有速度优势</a:t>
            </a:r>
          </a:p>
        </p:txBody>
      </p:sp>
      <p:sp>
        <p:nvSpPr>
          <p:cNvPr id="4" name="灯片编号占位符 3">
            <a:extLst>
              <a:ext uri="{FF2B5EF4-FFF2-40B4-BE49-F238E27FC236}">
                <a16:creationId xmlns:a16="http://schemas.microsoft.com/office/drawing/2014/main" id="{0EC13FD5-E45A-4A66-9B23-5EBEADA1EEF5}"/>
              </a:ext>
            </a:extLst>
          </p:cNvPr>
          <p:cNvSpPr>
            <a:spLocks noGrp="1"/>
          </p:cNvSpPr>
          <p:nvPr>
            <p:ph type="sldNum" sz="quarter" idx="12"/>
          </p:nvPr>
        </p:nvSpPr>
        <p:spPr/>
        <p:txBody>
          <a:bodyPr/>
          <a:lstStyle/>
          <a:p>
            <a:fld id="{4FAB73BC-B049-4115-A692-8D63A059BFB8}" type="slidenum">
              <a:rPr lang="en-US" smtClean="0"/>
              <a:t>5</a:t>
            </a:fld>
            <a:endParaRPr lang="en-US" dirty="0"/>
          </a:p>
        </p:txBody>
      </p:sp>
    </p:spTree>
    <p:extLst>
      <p:ext uri="{BB962C8B-B14F-4D97-AF65-F5344CB8AC3E}">
        <p14:creationId xmlns:p14="http://schemas.microsoft.com/office/powerpoint/2010/main" val="425504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40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5"/>
                </p:tgtEl>
              </p:cMediaNode>
            </p:video>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5"/>
                                        </p:tgtEl>
                                      </p:cBhvr>
                                    </p:cmd>
                                  </p:childTnLst>
                                </p:cTn>
                              </p:par>
                            </p:childTnLst>
                          </p:cTn>
                        </p:par>
                      </p:childTnLst>
                    </p:cTn>
                  </p:par>
                </p:childTnLst>
              </p:cTn>
              <p:nextCondLst>
                <p:cond evt="onClick" delay="0">
                  <p:tgtEl>
                    <p:spTgt spid="5"/>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某自动驾驶的电路构架</a:t>
            </a:r>
          </a:p>
        </p:txBody>
      </p:sp>
      <p:sp>
        <p:nvSpPr>
          <p:cNvPr id="4" name="灯片编号占位符 3"/>
          <p:cNvSpPr>
            <a:spLocks noGrp="1"/>
          </p:cNvSpPr>
          <p:nvPr>
            <p:ph type="sldNum" sz="quarter" idx="12"/>
          </p:nvPr>
        </p:nvSpPr>
        <p:spPr/>
        <p:txBody>
          <a:bodyPr/>
          <a:lstStyle/>
          <a:p>
            <a:fld id="{4FAB73BC-B049-4115-A692-8D63A059BFB8}" type="slidenum">
              <a:rPr lang="en-US" smtClean="0"/>
              <a:t>6</a:t>
            </a:fld>
            <a:endParaRPr lang="en-US" dirty="0"/>
          </a:p>
        </p:txBody>
      </p:sp>
      <p:pic>
        <p:nvPicPr>
          <p:cNvPr id="2050" name="Picture 2">
            <a:extLst>
              <a:ext uri="{FF2B5EF4-FFF2-40B4-BE49-F238E27FC236}">
                <a16:creationId xmlns:a16="http://schemas.microsoft.com/office/drawing/2014/main" id="{5C188331-7C4B-4C9A-A6DB-D226419E4C9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30439" y="1980674"/>
            <a:ext cx="6883121" cy="4657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070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sz="4000" dirty="0"/>
              <a:t>自动驾驶中的电路系统框架简图</a:t>
            </a:r>
          </a:p>
        </p:txBody>
      </p:sp>
      <p:sp>
        <p:nvSpPr>
          <p:cNvPr id="4" name="灯片编号占位符 3"/>
          <p:cNvSpPr>
            <a:spLocks noGrp="1"/>
          </p:cNvSpPr>
          <p:nvPr>
            <p:ph type="sldNum" sz="quarter" idx="12"/>
          </p:nvPr>
        </p:nvSpPr>
        <p:spPr/>
        <p:txBody>
          <a:bodyPr/>
          <a:lstStyle/>
          <a:p>
            <a:fld id="{4FAB73BC-B049-4115-A692-8D63A059BFB8}" type="slidenum">
              <a:rPr lang="en-US" smtClean="0"/>
              <a:t>7</a:t>
            </a:fld>
            <a:endParaRPr lang="en-US" dirty="0"/>
          </a:p>
        </p:txBody>
      </p:sp>
      <p:pic>
        <p:nvPicPr>
          <p:cNvPr id="13" name="内容占位符 12">
            <a:extLst>
              <a:ext uri="{FF2B5EF4-FFF2-40B4-BE49-F238E27FC236}">
                <a16:creationId xmlns:a16="http://schemas.microsoft.com/office/drawing/2014/main" id="{54EC8A07-F33A-4725-8215-3AB89D1A099B}"/>
              </a:ext>
            </a:extLst>
          </p:cNvPr>
          <p:cNvPicPr>
            <a:picLocks noGrp="1" noChangeAspect="1"/>
          </p:cNvPicPr>
          <p:nvPr>
            <p:ph idx="1"/>
          </p:nvPr>
        </p:nvPicPr>
        <p:blipFill>
          <a:blip r:embed="rId2"/>
          <a:stretch>
            <a:fillRect/>
          </a:stretch>
        </p:blipFill>
        <p:spPr>
          <a:xfrm>
            <a:off x="694576" y="2120900"/>
            <a:ext cx="7754848" cy="4051300"/>
          </a:xfrm>
        </p:spPr>
      </p:pic>
      <p:pic>
        <p:nvPicPr>
          <p:cNvPr id="15" name="内容占位符 12">
            <a:extLst>
              <a:ext uri="{FF2B5EF4-FFF2-40B4-BE49-F238E27FC236}">
                <a16:creationId xmlns:a16="http://schemas.microsoft.com/office/drawing/2014/main" id="{D2D08233-7C73-4E46-97A8-F2322715D96D}"/>
              </a:ext>
            </a:extLst>
          </p:cNvPr>
          <p:cNvPicPr>
            <a:picLocks noChangeAspect="1"/>
          </p:cNvPicPr>
          <p:nvPr/>
        </p:nvPicPr>
        <p:blipFill>
          <a:blip r:embed="rId2"/>
          <a:stretch>
            <a:fillRect/>
          </a:stretch>
        </p:blipFill>
        <p:spPr>
          <a:xfrm>
            <a:off x="180594" y="2504412"/>
            <a:ext cx="7754848" cy="4051300"/>
          </a:xfrm>
          <a:prstGeom prst="rect">
            <a:avLst/>
          </a:prstGeom>
        </p:spPr>
      </p:pic>
    </p:spTree>
    <p:extLst>
      <p:ext uri="{BB962C8B-B14F-4D97-AF65-F5344CB8AC3E}">
        <p14:creationId xmlns:p14="http://schemas.microsoft.com/office/powerpoint/2010/main" val="49195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15"/>
                                        </p:tgtEl>
                                      </p:cBhvr>
                                    </p:animEffect>
                                    <p:set>
                                      <p:cBhvr>
                                        <p:cTn id="11"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771AAA-F6A6-4F0E-BABB-A76E6A7CCACA}"/>
              </a:ext>
            </a:extLst>
          </p:cNvPr>
          <p:cNvSpPr>
            <a:spLocks noGrp="1"/>
          </p:cNvSpPr>
          <p:nvPr>
            <p:ph type="title"/>
          </p:nvPr>
        </p:nvSpPr>
        <p:spPr>
          <a:xfrm>
            <a:off x="685800" y="484632"/>
            <a:ext cx="7772400" cy="972379"/>
          </a:xfrm>
        </p:spPr>
        <p:txBody>
          <a:bodyPr/>
          <a:lstStyle/>
          <a:p>
            <a:r>
              <a:rPr lang="zh-CN" altLang="en-US" dirty="0"/>
              <a:t>课堂讲述的顺序</a:t>
            </a:r>
          </a:p>
        </p:txBody>
      </p:sp>
      <p:sp>
        <p:nvSpPr>
          <p:cNvPr id="3" name="内容占位符 2">
            <a:extLst>
              <a:ext uri="{FF2B5EF4-FFF2-40B4-BE49-F238E27FC236}">
                <a16:creationId xmlns:a16="http://schemas.microsoft.com/office/drawing/2014/main" id="{03CDA6D0-8B2C-4B32-A86E-7329F5196DAC}"/>
              </a:ext>
            </a:extLst>
          </p:cNvPr>
          <p:cNvSpPr>
            <a:spLocks noGrp="1"/>
          </p:cNvSpPr>
          <p:nvPr>
            <p:ph sz="half" idx="1"/>
          </p:nvPr>
        </p:nvSpPr>
        <p:spPr>
          <a:xfrm>
            <a:off x="685800" y="1561514"/>
            <a:ext cx="7772400" cy="3977640"/>
          </a:xfrm>
        </p:spPr>
        <p:txBody>
          <a:bodyPr/>
          <a:lstStyle/>
          <a:p>
            <a:r>
              <a:rPr lang="zh-CN" altLang="en-US" dirty="0"/>
              <a:t>采取任务驱动的思维模式：先给出一个任务，基于任务寻找解决方案，过程中缺啥找啥，然后构建出电路</a:t>
            </a:r>
            <a:r>
              <a:rPr lang="zh-CN" altLang="en-US"/>
              <a:t>的体系概念</a:t>
            </a:r>
            <a:endParaRPr lang="en-US" altLang="zh-CN" dirty="0"/>
          </a:p>
          <a:p>
            <a:r>
              <a:rPr lang="zh-CN" altLang="en-US" dirty="0"/>
              <a:t>在提出第一个任务之前，参考小说</a:t>
            </a:r>
            <a:r>
              <a:rPr lang="en-US" altLang="zh-CN" dirty="0"/>
              <a:t>《</a:t>
            </a:r>
            <a:r>
              <a:rPr lang="zh-CN" altLang="en-US" dirty="0"/>
              <a:t>三体</a:t>
            </a:r>
            <a:r>
              <a:rPr lang="en-US" altLang="zh-CN" dirty="0"/>
              <a:t>》</a:t>
            </a:r>
            <a:r>
              <a:rPr lang="zh-CN" altLang="en-US" dirty="0"/>
              <a:t>中“冯</a:t>
            </a:r>
            <a:r>
              <a:rPr lang="en-US" altLang="zh-CN" dirty="0"/>
              <a:t>.</a:t>
            </a:r>
            <a:r>
              <a:rPr lang="zh-CN" altLang="en-US" dirty="0"/>
              <a:t>诺依曼”找“秦始皇”制造人列计算机的故事，首先讲解了基本三逻辑，因为它一切数字逻辑不可替代的起点。</a:t>
            </a:r>
            <a:endParaRPr lang="en-US" altLang="zh-CN" dirty="0"/>
          </a:p>
          <a:p>
            <a:endParaRPr lang="zh-CN" altLang="en-US" dirty="0"/>
          </a:p>
        </p:txBody>
      </p:sp>
      <p:sp>
        <p:nvSpPr>
          <p:cNvPr id="4" name="灯片编号占位符 3">
            <a:extLst>
              <a:ext uri="{FF2B5EF4-FFF2-40B4-BE49-F238E27FC236}">
                <a16:creationId xmlns:a16="http://schemas.microsoft.com/office/drawing/2014/main" id="{F4402FA7-17CB-49B9-86DC-8F0006418294}"/>
              </a:ext>
            </a:extLst>
          </p:cNvPr>
          <p:cNvSpPr>
            <a:spLocks noGrp="1"/>
          </p:cNvSpPr>
          <p:nvPr>
            <p:ph type="sldNum" sz="quarter" idx="12"/>
          </p:nvPr>
        </p:nvSpPr>
        <p:spPr/>
        <p:txBody>
          <a:bodyPr/>
          <a:lstStyle/>
          <a:p>
            <a:fld id="{4FAB73BC-B049-4115-A692-8D63A059BFB8}" type="slidenum">
              <a:rPr lang="en-US" smtClean="0"/>
              <a:t>8</a:t>
            </a:fld>
            <a:endParaRPr lang="en-US" dirty="0"/>
          </a:p>
        </p:txBody>
      </p:sp>
      <p:pic>
        <p:nvPicPr>
          <p:cNvPr id="6" name="Picture 2">
            <a:extLst>
              <a:ext uri="{FF2B5EF4-FFF2-40B4-BE49-F238E27FC236}">
                <a16:creationId xmlns:a16="http://schemas.microsoft.com/office/drawing/2014/main" id="{3DD76635-9F4E-42DB-8D87-09F00EB7BB4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706364" y="3334515"/>
            <a:ext cx="6312220" cy="3303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960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2676" name="Group 4"/>
          <p:cNvGrpSpPr>
            <a:grpSpLocks/>
          </p:cNvGrpSpPr>
          <p:nvPr/>
        </p:nvGrpSpPr>
        <p:grpSpPr bwMode="auto">
          <a:xfrm>
            <a:off x="3779838" y="3135434"/>
            <a:ext cx="5221287" cy="2800229"/>
            <a:chOff x="3168" y="1798"/>
            <a:chExt cx="2160" cy="1418"/>
          </a:xfrm>
        </p:grpSpPr>
        <p:sp>
          <p:nvSpPr>
            <p:cNvPr id="412677" name="Text Box 5"/>
            <p:cNvSpPr txBox="1">
              <a:spLocks noChangeArrowheads="1"/>
            </p:cNvSpPr>
            <p:nvPr/>
          </p:nvSpPr>
          <p:spPr bwMode="auto">
            <a:xfrm>
              <a:off x="3364" y="1798"/>
              <a:ext cx="1776" cy="1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rPr>
                <a:t>                 </a:t>
              </a:r>
              <a:r>
                <a:rPr lang="zh-CN" altLang="en-US" sz="2400" dirty="0">
                  <a:latin typeface="+mn-ea"/>
                </a:rPr>
                <a:t>电路状态表</a:t>
              </a:r>
            </a:p>
          </p:txBody>
        </p:sp>
        <p:grpSp>
          <p:nvGrpSpPr>
            <p:cNvPr id="412678" name="Group 6"/>
            <p:cNvGrpSpPr>
              <a:grpSpLocks/>
            </p:cNvGrpSpPr>
            <p:nvPr/>
          </p:nvGrpSpPr>
          <p:grpSpPr bwMode="auto">
            <a:xfrm>
              <a:off x="3168" y="2064"/>
              <a:ext cx="2160" cy="1152"/>
              <a:chOff x="3216" y="1296"/>
              <a:chExt cx="2160" cy="1104"/>
            </a:xfrm>
          </p:grpSpPr>
          <p:sp>
            <p:nvSpPr>
              <p:cNvPr id="412679" name="Line 7"/>
              <p:cNvSpPr>
                <a:spLocks noChangeShapeType="1"/>
              </p:cNvSpPr>
              <p:nvPr/>
            </p:nvSpPr>
            <p:spPr bwMode="auto">
              <a:xfrm>
                <a:off x="3216" y="1296"/>
                <a:ext cx="2160" cy="0"/>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680" name="Line 8"/>
              <p:cNvSpPr>
                <a:spLocks noChangeShapeType="1"/>
              </p:cNvSpPr>
              <p:nvPr/>
            </p:nvSpPr>
            <p:spPr bwMode="auto">
              <a:xfrm>
                <a:off x="3216" y="1536"/>
                <a:ext cx="2160" cy="0"/>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681" name="Line 9"/>
              <p:cNvSpPr>
                <a:spLocks noChangeShapeType="1"/>
              </p:cNvSpPr>
              <p:nvPr/>
            </p:nvSpPr>
            <p:spPr bwMode="auto">
              <a:xfrm>
                <a:off x="3216" y="2400"/>
                <a:ext cx="2160" cy="0"/>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682" name="Line 10"/>
              <p:cNvSpPr>
                <a:spLocks noChangeShapeType="1"/>
              </p:cNvSpPr>
              <p:nvPr/>
            </p:nvSpPr>
            <p:spPr bwMode="auto">
              <a:xfrm>
                <a:off x="3936" y="1296"/>
                <a:ext cx="0" cy="1104"/>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683" name="Line 11"/>
              <p:cNvSpPr>
                <a:spLocks noChangeShapeType="1"/>
              </p:cNvSpPr>
              <p:nvPr/>
            </p:nvSpPr>
            <p:spPr bwMode="auto">
              <a:xfrm>
                <a:off x="4704" y="1296"/>
                <a:ext cx="0" cy="1104"/>
              </a:xfrm>
              <a:prstGeom prst="line">
                <a:avLst/>
              </a:prstGeom>
              <a:noFill/>
              <a:ln w="19050">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684" name="Text Box 12"/>
              <p:cNvSpPr txBox="1">
                <a:spLocks noChangeArrowheads="1"/>
              </p:cNvSpPr>
              <p:nvPr/>
            </p:nvSpPr>
            <p:spPr bwMode="auto">
              <a:xfrm>
                <a:off x="3334" y="1334"/>
                <a:ext cx="524"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lang="zh-CN" altLang="en-US" sz="2400" dirty="0">
                    <a:solidFill>
                      <a:srgbClr val="002060"/>
                    </a:solidFill>
                    <a:latin typeface="+mn-ea"/>
                  </a:rPr>
                  <a:t>开关</a:t>
                </a:r>
                <a:r>
                  <a:rPr lang="en-US" altLang="zh-CN" sz="2400" dirty="0">
                    <a:solidFill>
                      <a:srgbClr val="002060"/>
                    </a:solidFill>
                    <a:latin typeface="+mn-ea"/>
                  </a:rPr>
                  <a:t>S</a:t>
                </a:r>
                <a:r>
                  <a:rPr lang="en-US" altLang="zh-CN" sz="2400" baseline="-25000" dirty="0">
                    <a:solidFill>
                      <a:srgbClr val="002060"/>
                    </a:solidFill>
                    <a:latin typeface="+mn-ea"/>
                  </a:rPr>
                  <a:t>1</a:t>
                </a:r>
              </a:p>
            </p:txBody>
          </p:sp>
          <p:sp>
            <p:nvSpPr>
              <p:cNvPr id="412685" name="Text Box 13"/>
              <p:cNvSpPr txBox="1">
                <a:spLocks noChangeArrowheads="1"/>
              </p:cNvSpPr>
              <p:nvPr/>
            </p:nvSpPr>
            <p:spPr bwMode="auto">
              <a:xfrm>
                <a:off x="4128" y="1344"/>
                <a:ext cx="432"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开关</a:t>
                </a:r>
                <a:r>
                  <a:rPr kumimoji="1" lang="en-US" altLang="zh-CN" sz="2400" b="1" i="0" u="none" strike="noStrike" kern="1200" cap="none" spc="0" normalizeH="0" baseline="0" noProof="0" dirty="0">
                    <a:ln>
                      <a:noFill/>
                    </a:ln>
                    <a:solidFill>
                      <a:srgbClr val="000066"/>
                    </a:solidFill>
                    <a:effectLst/>
                    <a:uLnTx/>
                    <a:uFillTx/>
                    <a:latin typeface="+mn-ea"/>
                    <a:cs typeface="+mn-cs"/>
                  </a:rPr>
                  <a:t>S</a:t>
                </a:r>
                <a:r>
                  <a:rPr kumimoji="1" lang="en-US" altLang="zh-CN" sz="2400" b="1" i="0" u="none" strike="noStrike" kern="1200" cap="none" spc="0" normalizeH="0" baseline="-25000" noProof="0" dirty="0">
                    <a:ln>
                      <a:noFill/>
                    </a:ln>
                    <a:solidFill>
                      <a:srgbClr val="000066"/>
                    </a:solidFill>
                    <a:effectLst/>
                    <a:uLnTx/>
                    <a:uFillTx/>
                    <a:latin typeface="+mn-ea"/>
                    <a:cs typeface="+mn-cs"/>
                  </a:rPr>
                  <a:t>2</a:t>
                </a:r>
              </a:p>
            </p:txBody>
          </p:sp>
          <p:sp>
            <p:nvSpPr>
              <p:cNvPr id="412686" name="Text Box 14"/>
              <p:cNvSpPr txBox="1">
                <a:spLocks noChangeArrowheads="1"/>
              </p:cNvSpPr>
              <p:nvPr/>
            </p:nvSpPr>
            <p:spPr bwMode="auto">
              <a:xfrm>
                <a:off x="4944" y="1344"/>
                <a:ext cx="192" cy="1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灯</a:t>
                </a:r>
              </a:p>
            </p:txBody>
          </p:sp>
          <p:sp>
            <p:nvSpPr>
              <p:cNvPr id="412687" name="Text Box 15"/>
              <p:cNvSpPr txBox="1">
                <a:spLocks noChangeArrowheads="1"/>
              </p:cNvSpPr>
              <p:nvPr/>
            </p:nvSpPr>
            <p:spPr bwMode="auto">
              <a:xfrm>
                <a:off x="3424" y="1510"/>
                <a:ext cx="309"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断</a:t>
                </a:r>
                <a:endParaRPr kumimoji="1" lang="zh-CN" altLang="en-US" sz="2400" b="1" i="0" u="none" strike="noStrike" kern="1200" cap="none" spc="0" normalizeH="0" baseline="-25000" noProof="0" dirty="0">
                  <a:ln>
                    <a:noFill/>
                  </a:ln>
                  <a:solidFill>
                    <a:srgbClr val="000066"/>
                  </a:solidFill>
                  <a:effectLst/>
                  <a:uLnTx/>
                  <a:uFillTx/>
                  <a:latin typeface="+mn-ea"/>
                  <a:cs typeface="+mn-cs"/>
                </a:endParaRPr>
              </a:p>
            </p:txBody>
          </p:sp>
          <p:sp>
            <p:nvSpPr>
              <p:cNvPr id="412688" name="Text Box 16"/>
              <p:cNvSpPr txBox="1">
                <a:spLocks noChangeArrowheads="1"/>
              </p:cNvSpPr>
              <p:nvPr/>
            </p:nvSpPr>
            <p:spPr bwMode="auto">
              <a:xfrm>
                <a:off x="4192" y="1510"/>
                <a:ext cx="309"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断</a:t>
                </a:r>
                <a:endParaRPr kumimoji="1" lang="zh-CN" altLang="en-US" sz="2400" b="1" i="0" u="none" strike="noStrike" kern="1200" cap="none" spc="0" normalizeH="0" baseline="-25000" noProof="0" dirty="0">
                  <a:ln>
                    <a:noFill/>
                  </a:ln>
                  <a:solidFill>
                    <a:srgbClr val="000066"/>
                  </a:solidFill>
                  <a:effectLst/>
                  <a:uLnTx/>
                  <a:uFillTx/>
                  <a:latin typeface="+mn-ea"/>
                  <a:cs typeface="+mn-cs"/>
                </a:endParaRPr>
              </a:p>
            </p:txBody>
          </p:sp>
          <p:sp>
            <p:nvSpPr>
              <p:cNvPr id="412689" name="Text Box 17"/>
              <p:cNvSpPr txBox="1">
                <a:spLocks noChangeArrowheads="1"/>
              </p:cNvSpPr>
              <p:nvPr/>
            </p:nvSpPr>
            <p:spPr bwMode="auto">
              <a:xfrm>
                <a:off x="4929" y="1510"/>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灭</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sp>
            <p:nvSpPr>
              <p:cNvPr id="412690" name="Text Box 18"/>
              <p:cNvSpPr txBox="1">
                <a:spLocks noChangeArrowheads="1"/>
              </p:cNvSpPr>
              <p:nvPr/>
            </p:nvSpPr>
            <p:spPr bwMode="auto">
              <a:xfrm>
                <a:off x="3474" y="1731"/>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断</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sp>
            <p:nvSpPr>
              <p:cNvPr id="412691" name="Text Box 19"/>
              <p:cNvSpPr txBox="1">
                <a:spLocks noChangeArrowheads="1"/>
              </p:cNvSpPr>
              <p:nvPr/>
            </p:nvSpPr>
            <p:spPr bwMode="auto">
              <a:xfrm>
                <a:off x="4243" y="1731"/>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合</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sp>
            <p:nvSpPr>
              <p:cNvPr id="412692" name="Text Box 20"/>
              <p:cNvSpPr txBox="1">
                <a:spLocks noChangeArrowheads="1"/>
              </p:cNvSpPr>
              <p:nvPr/>
            </p:nvSpPr>
            <p:spPr bwMode="auto">
              <a:xfrm>
                <a:off x="4916" y="1731"/>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灭</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sp>
            <p:nvSpPr>
              <p:cNvPr id="412693" name="Text Box 21"/>
              <p:cNvSpPr txBox="1">
                <a:spLocks noChangeArrowheads="1"/>
              </p:cNvSpPr>
              <p:nvPr/>
            </p:nvSpPr>
            <p:spPr bwMode="auto">
              <a:xfrm>
                <a:off x="3474" y="1922"/>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合</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sp>
            <p:nvSpPr>
              <p:cNvPr id="412694" name="Text Box 22"/>
              <p:cNvSpPr txBox="1">
                <a:spLocks noChangeArrowheads="1"/>
              </p:cNvSpPr>
              <p:nvPr/>
            </p:nvSpPr>
            <p:spPr bwMode="auto">
              <a:xfrm>
                <a:off x="3471" y="2115"/>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合</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sp>
            <p:nvSpPr>
              <p:cNvPr id="412695" name="Text Box 23"/>
              <p:cNvSpPr txBox="1">
                <a:spLocks noChangeArrowheads="1"/>
              </p:cNvSpPr>
              <p:nvPr/>
            </p:nvSpPr>
            <p:spPr bwMode="auto">
              <a:xfrm>
                <a:off x="4243" y="1922"/>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断</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sp>
            <p:nvSpPr>
              <p:cNvPr id="412696" name="Text Box 24"/>
              <p:cNvSpPr txBox="1">
                <a:spLocks noChangeArrowheads="1"/>
              </p:cNvSpPr>
              <p:nvPr/>
            </p:nvSpPr>
            <p:spPr bwMode="auto">
              <a:xfrm>
                <a:off x="4916" y="1922"/>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灭</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sp>
            <p:nvSpPr>
              <p:cNvPr id="412697" name="Text Box 25"/>
              <p:cNvSpPr txBox="1">
                <a:spLocks noChangeArrowheads="1"/>
              </p:cNvSpPr>
              <p:nvPr/>
            </p:nvSpPr>
            <p:spPr bwMode="auto">
              <a:xfrm>
                <a:off x="4243" y="2115"/>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合</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sp>
            <p:nvSpPr>
              <p:cNvPr id="412698" name="Text Box 26"/>
              <p:cNvSpPr txBox="1">
                <a:spLocks noChangeArrowheads="1"/>
              </p:cNvSpPr>
              <p:nvPr/>
            </p:nvSpPr>
            <p:spPr bwMode="auto">
              <a:xfrm>
                <a:off x="4916" y="2115"/>
                <a:ext cx="203" cy="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亮</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grpSp>
      </p:grpSp>
      <p:grpSp>
        <p:nvGrpSpPr>
          <p:cNvPr id="412699" name="Group 27"/>
          <p:cNvGrpSpPr>
            <a:grpSpLocks/>
          </p:cNvGrpSpPr>
          <p:nvPr/>
        </p:nvGrpSpPr>
        <p:grpSpPr bwMode="auto">
          <a:xfrm>
            <a:off x="256955" y="3694510"/>
            <a:ext cx="3208338" cy="2187575"/>
            <a:chOff x="413" y="1786"/>
            <a:chExt cx="2021" cy="1378"/>
          </a:xfrm>
        </p:grpSpPr>
        <p:sp>
          <p:nvSpPr>
            <p:cNvPr id="412700" name="Oval 28"/>
            <p:cNvSpPr>
              <a:spLocks noChangeArrowheads="1"/>
            </p:cNvSpPr>
            <p:nvPr/>
          </p:nvSpPr>
          <p:spPr bwMode="auto">
            <a:xfrm>
              <a:off x="535" y="2123"/>
              <a:ext cx="54" cy="5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01" name="Line 29"/>
            <p:cNvSpPr>
              <a:spLocks noChangeShapeType="1"/>
            </p:cNvSpPr>
            <p:nvPr/>
          </p:nvSpPr>
          <p:spPr bwMode="auto">
            <a:xfrm>
              <a:off x="591" y="2155"/>
              <a:ext cx="32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02" name="Oval 30"/>
            <p:cNvSpPr>
              <a:spLocks noChangeArrowheads="1"/>
            </p:cNvSpPr>
            <p:nvPr/>
          </p:nvSpPr>
          <p:spPr bwMode="auto">
            <a:xfrm>
              <a:off x="913" y="2123"/>
              <a:ext cx="54" cy="5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03" name="Oval 31"/>
            <p:cNvSpPr>
              <a:spLocks noChangeArrowheads="1"/>
            </p:cNvSpPr>
            <p:nvPr/>
          </p:nvSpPr>
          <p:spPr bwMode="auto">
            <a:xfrm>
              <a:off x="1145" y="2123"/>
              <a:ext cx="54" cy="5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04" name="Line 32"/>
            <p:cNvSpPr>
              <a:spLocks noChangeShapeType="1"/>
            </p:cNvSpPr>
            <p:nvPr/>
          </p:nvSpPr>
          <p:spPr bwMode="auto">
            <a:xfrm>
              <a:off x="1201" y="2155"/>
              <a:ext cx="32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05" name="Oval 33"/>
            <p:cNvSpPr>
              <a:spLocks noChangeArrowheads="1"/>
            </p:cNvSpPr>
            <p:nvPr/>
          </p:nvSpPr>
          <p:spPr bwMode="auto">
            <a:xfrm>
              <a:off x="1523" y="2123"/>
              <a:ext cx="54" cy="5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06" name="Oval 34"/>
            <p:cNvSpPr>
              <a:spLocks noChangeArrowheads="1"/>
            </p:cNvSpPr>
            <p:nvPr/>
          </p:nvSpPr>
          <p:spPr bwMode="auto">
            <a:xfrm>
              <a:off x="1769" y="2123"/>
              <a:ext cx="54" cy="5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07" name="Line 35"/>
            <p:cNvSpPr>
              <a:spLocks noChangeShapeType="1"/>
            </p:cNvSpPr>
            <p:nvPr/>
          </p:nvSpPr>
          <p:spPr bwMode="auto">
            <a:xfrm>
              <a:off x="1825" y="2155"/>
              <a:ext cx="2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08" name="Line 36"/>
            <p:cNvSpPr>
              <a:spLocks noChangeShapeType="1"/>
            </p:cNvSpPr>
            <p:nvPr/>
          </p:nvSpPr>
          <p:spPr bwMode="auto">
            <a:xfrm>
              <a:off x="2065" y="2155"/>
              <a:ext cx="0"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09" name="Line 37"/>
            <p:cNvSpPr>
              <a:spLocks noChangeShapeType="1"/>
            </p:cNvSpPr>
            <p:nvPr/>
          </p:nvSpPr>
          <p:spPr bwMode="auto">
            <a:xfrm>
              <a:off x="2065" y="2581"/>
              <a:ext cx="0"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10" name="Line 38"/>
            <p:cNvSpPr>
              <a:spLocks noChangeShapeType="1"/>
            </p:cNvSpPr>
            <p:nvPr/>
          </p:nvSpPr>
          <p:spPr bwMode="auto">
            <a:xfrm flipH="1">
              <a:off x="584" y="2827"/>
              <a:ext cx="148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11" name="Oval 39"/>
            <p:cNvSpPr>
              <a:spLocks noChangeArrowheads="1"/>
            </p:cNvSpPr>
            <p:nvPr/>
          </p:nvSpPr>
          <p:spPr bwMode="auto">
            <a:xfrm>
              <a:off x="535" y="2800"/>
              <a:ext cx="54" cy="5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12" name="Line 40"/>
            <p:cNvSpPr>
              <a:spLocks noChangeShapeType="1"/>
            </p:cNvSpPr>
            <p:nvPr/>
          </p:nvSpPr>
          <p:spPr bwMode="auto">
            <a:xfrm flipV="1">
              <a:off x="961" y="2023"/>
              <a:ext cx="192" cy="11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13" name="Line 41"/>
            <p:cNvSpPr>
              <a:spLocks noChangeShapeType="1"/>
            </p:cNvSpPr>
            <p:nvPr/>
          </p:nvSpPr>
          <p:spPr bwMode="auto">
            <a:xfrm flipV="1">
              <a:off x="1578" y="2023"/>
              <a:ext cx="192" cy="11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14" name="Text Box 42"/>
            <p:cNvSpPr txBox="1">
              <a:spLocks noChangeArrowheads="1"/>
            </p:cNvSpPr>
            <p:nvPr/>
          </p:nvSpPr>
          <p:spPr bwMode="auto">
            <a:xfrm>
              <a:off x="847" y="1786"/>
              <a:ext cx="29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S</a:t>
              </a:r>
              <a:r>
                <a:rPr kumimoji="1" lang="en-US" altLang="zh-CN" sz="2400" b="1" i="0" u="none" strike="noStrike" kern="1200" cap="none" spc="0" normalizeH="0" baseline="-25000" noProof="0" dirty="0">
                  <a:ln>
                    <a:noFill/>
                  </a:ln>
                  <a:solidFill>
                    <a:srgbClr val="000066"/>
                  </a:solidFill>
                  <a:effectLst/>
                  <a:uLnTx/>
                  <a:uFillTx/>
                  <a:latin typeface="+mn-ea"/>
                  <a:cs typeface="+mn-cs"/>
                </a:rPr>
                <a:t>1</a:t>
              </a:r>
            </a:p>
          </p:txBody>
        </p:sp>
        <p:sp>
          <p:nvSpPr>
            <p:cNvPr id="412715" name="Text Box 43"/>
            <p:cNvSpPr txBox="1">
              <a:spLocks noChangeArrowheads="1"/>
            </p:cNvSpPr>
            <p:nvPr/>
          </p:nvSpPr>
          <p:spPr bwMode="auto">
            <a:xfrm>
              <a:off x="1441" y="1796"/>
              <a:ext cx="29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S</a:t>
              </a:r>
              <a:r>
                <a:rPr kumimoji="1" lang="en-US" altLang="zh-CN" sz="2400" b="1" i="0" u="none" strike="noStrike" kern="1200" cap="none" spc="0" normalizeH="0" baseline="-25000" noProof="0">
                  <a:ln>
                    <a:noFill/>
                  </a:ln>
                  <a:solidFill>
                    <a:srgbClr val="000066"/>
                  </a:solidFill>
                  <a:effectLst/>
                  <a:uLnTx/>
                  <a:uFillTx/>
                  <a:latin typeface="+mn-ea"/>
                  <a:cs typeface="+mn-cs"/>
                </a:rPr>
                <a:t>2</a:t>
              </a:r>
            </a:p>
          </p:txBody>
        </p:sp>
        <p:sp>
          <p:nvSpPr>
            <p:cNvPr id="412716" name="Text Box 44"/>
            <p:cNvSpPr txBox="1">
              <a:spLocks noChangeArrowheads="1"/>
            </p:cNvSpPr>
            <p:nvPr/>
          </p:nvSpPr>
          <p:spPr bwMode="auto">
            <a:xfrm>
              <a:off x="721" y="3025"/>
              <a:ext cx="1296" cy="1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endParaRPr kumimoji="1" lang="en-GB" altLang="zh-CN" sz="2400" b="1" i="0" u="none" strike="noStrike" kern="1200" cap="none" spc="0" normalizeH="0" baseline="-25000" noProof="0">
                <a:ln>
                  <a:noFill/>
                </a:ln>
                <a:solidFill>
                  <a:srgbClr val="000066"/>
                </a:solidFill>
                <a:effectLst/>
                <a:uLnTx/>
                <a:uFillTx/>
                <a:latin typeface="+mn-ea"/>
                <a:cs typeface="+mn-cs"/>
              </a:endParaRPr>
            </a:p>
          </p:txBody>
        </p:sp>
        <p:sp>
          <p:nvSpPr>
            <p:cNvPr id="412717" name="AutoShape 45"/>
            <p:cNvSpPr>
              <a:spLocks noChangeArrowheads="1"/>
            </p:cNvSpPr>
            <p:nvPr/>
          </p:nvSpPr>
          <p:spPr bwMode="auto">
            <a:xfrm>
              <a:off x="1969" y="2386"/>
              <a:ext cx="192" cy="192"/>
            </a:xfrm>
            <a:prstGeom prst="flowChartSummingJunction">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2718" name="Text Box 46"/>
            <p:cNvSpPr txBox="1">
              <a:spLocks noChangeArrowheads="1"/>
            </p:cNvSpPr>
            <p:nvPr/>
          </p:nvSpPr>
          <p:spPr bwMode="auto">
            <a:xfrm>
              <a:off x="2125" y="2300"/>
              <a:ext cx="30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灯</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sp>
          <p:nvSpPr>
            <p:cNvPr id="412720" name="Text Box 48"/>
            <p:cNvSpPr txBox="1">
              <a:spLocks noChangeArrowheads="1"/>
            </p:cNvSpPr>
            <p:nvPr/>
          </p:nvSpPr>
          <p:spPr bwMode="auto">
            <a:xfrm>
              <a:off x="413" y="2299"/>
              <a:ext cx="5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电源</a:t>
              </a:r>
              <a:endParaRPr kumimoji="1" lang="zh-CN" altLang="en-US" sz="2400" b="1" i="0" u="none" strike="noStrike" kern="1200" cap="none" spc="0" normalizeH="0" baseline="-25000" noProof="0" dirty="0">
                <a:ln>
                  <a:noFill/>
                </a:ln>
                <a:solidFill>
                  <a:srgbClr val="000066"/>
                </a:solidFill>
                <a:effectLst/>
                <a:uLnTx/>
                <a:uFillTx/>
                <a:latin typeface="+mn-ea"/>
                <a:cs typeface="+mn-cs"/>
              </a:endParaRPr>
            </a:p>
          </p:txBody>
        </p:sp>
      </p:grpSp>
      <p:sp>
        <p:nvSpPr>
          <p:cNvPr id="412723" name="Rectangle 51"/>
          <p:cNvSpPr>
            <a:spLocks noChangeArrowheads="1"/>
          </p:cNvSpPr>
          <p:nvPr/>
        </p:nvSpPr>
        <p:spPr bwMode="auto">
          <a:xfrm>
            <a:off x="1130300" y="3108325"/>
            <a:ext cx="17235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defTabSz="914400" fontAlgn="base">
              <a:spcBef>
                <a:spcPct val="0"/>
              </a:spcBef>
              <a:spcAft>
                <a:spcPct val="0"/>
              </a:spcAft>
              <a:defRPr/>
            </a:pPr>
            <a:r>
              <a:rPr lang="zh-CN" altLang="en-US" sz="2400" dirty="0"/>
              <a:t>与逻辑举例</a:t>
            </a:r>
          </a:p>
        </p:txBody>
      </p:sp>
      <p:sp>
        <p:nvSpPr>
          <p:cNvPr id="2" name="标题 1">
            <a:extLst>
              <a:ext uri="{FF2B5EF4-FFF2-40B4-BE49-F238E27FC236}">
                <a16:creationId xmlns:a16="http://schemas.microsoft.com/office/drawing/2014/main" id="{89FA8903-93C6-48EC-A39D-8F1CC3B3E0F4}"/>
              </a:ext>
            </a:extLst>
          </p:cNvPr>
          <p:cNvSpPr>
            <a:spLocks noGrp="1"/>
          </p:cNvSpPr>
          <p:nvPr>
            <p:ph type="title"/>
          </p:nvPr>
        </p:nvSpPr>
        <p:spPr>
          <a:xfrm>
            <a:off x="607488" y="610840"/>
            <a:ext cx="7772400" cy="848869"/>
          </a:xfrm>
        </p:spPr>
        <p:txBody>
          <a:bodyPr/>
          <a:lstStyle/>
          <a:p>
            <a:r>
              <a:rPr kumimoji="1" lang="zh-CN" altLang="en-US" sz="4400" b="1" i="0" u="none" strike="noStrike" kern="1200" cap="none" spc="0" normalizeH="0" baseline="0" noProof="0" dirty="0">
                <a:ln>
                  <a:noFill/>
                </a:ln>
                <a:solidFill>
                  <a:srgbClr val="CC0000"/>
                </a:solidFill>
                <a:effectLst/>
                <a:uLnTx/>
                <a:uFillTx/>
                <a:latin typeface="方正姚体" panose="02010601030101010101" pitchFamily="2" charset="-122"/>
                <a:ea typeface="方正姚体" panose="02010601030101010101" pitchFamily="2" charset="-122"/>
                <a:cs typeface="+mn-cs"/>
              </a:rPr>
              <a:t>１．与运算</a:t>
            </a:r>
            <a:endParaRPr lang="zh-CN" altLang="en-US" dirty="0">
              <a:latin typeface="方正姚体" panose="02010601030101010101" pitchFamily="2" charset="-122"/>
              <a:ea typeface="方正姚体" panose="02010601030101010101" pitchFamily="2" charset="-122"/>
            </a:endParaRPr>
          </a:p>
        </p:txBody>
      </p:sp>
      <p:sp>
        <p:nvSpPr>
          <p:cNvPr id="3" name="内容占位符 2">
            <a:extLst>
              <a:ext uri="{FF2B5EF4-FFF2-40B4-BE49-F238E27FC236}">
                <a16:creationId xmlns:a16="http://schemas.microsoft.com/office/drawing/2014/main" id="{F957F46C-C4BE-4B94-A0C2-E5148C8A7C9F}"/>
              </a:ext>
            </a:extLst>
          </p:cNvPr>
          <p:cNvSpPr>
            <a:spLocks noGrp="1"/>
          </p:cNvSpPr>
          <p:nvPr>
            <p:ph idx="1"/>
          </p:nvPr>
        </p:nvSpPr>
        <p:spPr>
          <a:xfrm>
            <a:off x="593178" y="1777716"/>
            <a:ext cx="7772400" cy="4050792"/>
          </a:xfrm>
        </p:spPr>
        <p:txBody>
          <a:bodyPr>
            <a:normAutofit/>
          </a:bodyPr>
          <a:lstStyle/>
          <a:p>
            <a:r>
              <a:rPr lang="zh-CN" altLang="en-US" sz="2400" dirty="0"/>
              <a:t>与逻辑</a:t>
            </a:r>
            <a:r>
              <a:rPr lang="en-US" altLang="zh-CN" sz="2400" dirty="0"/>
              <a:t>:</a:t>
            </a:r>
            <a:r>
              <a:rPr lang="zh-CN" altLang="en-US" sz="2400" dirty="0"/>
              <a:t>只有当决定某一事件的条件全部具备时，这一事件才会发生。这种因果关系称为与逻辑关系。</a:t>
            </a:r>
          </a:p>
          <a:p>
            <a:endParaRPr lang="zh-CN" altLang="en-US" sz="2400" dirty="0"/>
          </a:p>
        </p:txBody>
      </p:sp>
      <p:sp>
        <p:nvSpPr>
          <p:cNvPr id="4" name="灯片编号占位符 3">
            <a:extLst>
              <a:ext uri="{FF2B5EF4-FFF2-40B4-BE49-F238E27FC236}">
                <a16:creationId xmlns:a16="http://schemas.microsoft.com/office/drawing/2014/main" id="{92CF7614-5C5E-487E-82AE-AF75A6A4B92F}"/>
              </a:ext>
            </a:extLst>
          </p:cNvPr>
          <p:cNvSpPr>
            <a:spLocks noGrp="1"/>
          </p:cNvSpPr>
          <p:nvPr>
            <p:ph type="sldNum" sz="quarter" idx="12"/>
          </p:nvPr>
        </p:nvSpPr>
        <p:spPr/>
        <p:txBody>
          <a:bodyPr/>
          <a:lstStyle/>
          <a:p>
            <a:fld id="{4FAB73BC-B049-4115-A692-8D63A059BFB8}" type="slidenum">
              <a:rPr lang="en-US" smtClean="0"/>
              <a:t>9</a:t>
            </a:fld>
            <a:endParaRPr lang="en-US" dirty="0"/>
          </a:p>
        </p:txBody>
      </p:sp>
    </p:spTree>
    <p:custDataLst>
      <p:tags r:id="rId1"/>
    </p:custDataLst>
    <p:extLst>
      <p:ext uri="{BB962C8B-B14F-4D97-AF65-F5344CB8AC3E}">
        <p14:creationId xmlns:p14="http://schemas.microsoft.com/office/powerpoint/2010/main" val="32271050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2723"/>
                                        </p:tgtEl>
                                        <p:attrNameLst>
                                          <p:attrName>style.visibility</p:attrName>
                                        </p:attrNameLst>
                                      </p:cBhvr>
                                      <p:to>
                                        <p:strVal val="visible"/>
                                      </p:to>
                                    </p:set>
                                    <p:animEffect transition="in" filter="strips(downRight)">
                                      <p:cBhvr>
                                        <p:cTn id="7" dur="500"/>
                                        <p:tgtEl>
                                          <p:spTgt spid="4127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12699"/>
                                        </p:tgtEl>
                                        <p:attrNameLst>
                                          <p:attrName>style.visibility</p:attrName>
                                        </p:attrNameLst>
                                      </p:cBhvr>
                                      <p:to>
                                        <p:strVal val="visible"/>
                                      </p:to>
                                    </p:set>
                                    <p:animEffect transition="in" filter="box(out)">
                                      <p:cBhvr>
                                        <p:cTn id="12" dur="500"/>
                                        <p:tgtEl>
                                          <p:spTgt spid="41269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12676"/>
                                        </p:tgtEl>
                                        <p:attrNameLst>
                                          <p:attrName>style.visibility</p:attrName>
                                        </p:attrNameLst>
                                      </p:cBhvr>
                                      <p:to>
                                        <p:strVal val="visible"/>
                                      </p:to>
                                    </p:set>
                                    <p:animEffect transition="in" filter="wipe(up)">
                                      <p:cBhvr>
                                        <p:cTn id="17" dur="5000"/>
                                        <p:tgtEl>
                                          <p:spTgt spid="412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7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3700" name="Group 4"/>
          <p:cNvGrpSpPr>
            <a:grpSpLocks/>
          </p:cNvGrpSpPr>
          <p:nvPr/>
        </p:nvGrpSpPr>
        <p:grpSpPr bwMode="auto">
          <a:xfrm>
            <a:off x="4978400" y="1248631"/>
            <a:ext cx="2762250" cy="2374900"/>
            <a:chOff x="376" y="2592"/>
            <a:chExt cx="1448" cy="1377"/>
          </a:xfrm>
        </p:grpSpPr>
        <p:sp>
          <p:nvSpPr>
            <p:cNvPr id="413701" name="Text Box 5"/>
            <p:cNvSpPr txBox="1">
              <a:spLocks noChangeArrowheads="1"/>
            </p:cNvSpPr>
            <p:nvPr/>
          </p:nvSpPr>
          <p:spPr bwMode="auto">
            <a:xfrm>
              <a:off x="376" y="2592"/>
              <a:ext cx="1440"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000" b="0" i="0" u="none" strike="noStrike" kern="1200" cap="none" spc="0" normalizeH="0" baseline="0" noProof="0">
                  <a:ln>
                    <a:noFill/>
                  </a:ln>
                  <a:solidFill>
                    <a:srgbClr val="000000"/>
                  </a:solidFill>
                  <a:effectLst/>
                  <a:uLnTx/>
                  <a:uFillTx/>
                  <a:latin typeface="+mn-ea"/>
                  <a:cs typeface="+mn-cs"/>
                </a:rPr>
                <a:t>          </a:t>
              </a:r>
              <a:r>
                <a:rPr kumimoji="1" lang="zh-CN" altLang="en-US" sz="2000" b="1" i="0" u="none" strike="noStrike" kern="1200" cap="none" spc="0" normalizeH="0" baseline="0" noProof="0">
                  <a:ln>
                    <a:noFill/>
                  </a:ln>
                  <a:solidFill>
                    <a:srgbClr val="000066"/>
                  </a:solidFill>
                  <a:effectLst/>
                  <a:uLnTx/>
                  <a:uFillTx/>
                  <a:latin typeface="+mn-ea"/>
                  <a:cs typeface="+mn-cs"/>
                </a:rPr>
                <a:t>逻辑真值表</a:t>
              </a:r>
            </a:p>
          </p:txBody>
        </p:sp>
        <p:sp>
          <p:nvSpPr>
            <p:cNvPr id="413702" name="Line 6"/>
            <p:cNvSpPr>
              <a:spLocks noChangeShapeType="1"/>
            </p:cNvSpPr>
            <p:nvPr/>
          </p:nvSpPr>
          <p:spPr bwMode="auto">
            <a:xfrm>
              <a:off x="384" y="2817"/>
              <a:ext cx="14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03" name="Line 7"/>
            <p:cNvSpPr>
              <a:spLocks noChangeShapeType="1"/>
            </p:cNvSpPr>
            <p:nvPr/>
          </p:nvSpPr>
          <p:spPr bwMode="auto">
            <a:xfrm>
              <a:off x="384" y="3057"/>
              <a:ext cx="14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04" name="Line 8"/>
            <p:cNvSpPr>
              <a:spLocks noChangeShapeType="1"/>
            </p:cNvSpPr>
            <p:nvPr/>
          </p:nvSpPr>
          <p:spPr bwMode="auto">
            <a:xfrm>
              <a:off x="432" y="3964"/>
              <a:ext cx="13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05" name="Line 9"/>
            <p:cNvSpPr>
              <a:spLocks noChangeShapeType="1"/>
            </p:cNvSpPr>
            <p:nvPr/>
          </p:nvSpPr>
          <p:spPr bwMode="auto">
            <a:xfrm>
              <a:off x="1095" y="2817"/>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06" name="Text Box 10"/>
            <p:cNvSpPr txBox="1">
              <a:spLocks noChangeArrowheads="1"/>
            </p:cNvSpPr>
            <p:nvPr/>
          </p:nvSpPr>
          <p:spPr bwMode="auto">
            <a:xfrm>
              <a:off x="579" y="2865"/>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99"/>
                  </a:solidFill>
                  <a:effectLst/>
                  <a:uLnTx/>
                  <a:uFillTx/>
                  <a:latin typeface="+mn-ea"/>
                  <a:cs typeface="+mn-cs"/>
                </a:rPr>
                <a:t>A</a:t>
              </a:r>
              <a:endParaRPr kumimoji="1" lang="en-US" altLang="zh-CN" sz="2000" b="1" i="1" u="none" strike="noStrike" kern="1200" cap="none" spc="0" normalizeH="0" baseline="-25000" noProof="0">
                <a:ln>
                  <a:noFill/>
                </a:ln>
                <a:solidFill>
                  <a:srgbClr val="000099"/>
                </a:solidFill>
                <a:effectLst/>
                <a:uLnTx/>
                <a:uFillTx/>
                <a:latin typeface="+mn-ea"/>
                <a:cs typeface="+mn-cs"/>
              </a:endParaRPr>
            </a:p>
          </p:txBody>
        </p:sp>
        <p:sp>
          <p:nvSpPr>
            <p:cNvPr id="413707" name="Text Box 11"/>
            <p:cNvSpPr txBox="1">
              <a:spLocks noChangeArrowheads="1"/>
            </p:cNvSpPr>
            <p:nvPr/>
          </p:nvSpPr>
          <p:spPr bwMode="auto">
            <a:xfrm>
              <a:off x="888" y="2865"/>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99"/>
                  </a:solidFill>
                  <a:effectLst/>
                  <a:uLnTx/>
                  <a:uFillTx/>
                  <a:latin typeface="+mn-ea"/>
                  <a:cs typeface="+mn-cs"/>
                </a:rPr>
                <a:t>B</a:t>
              </a:r>
              <a:endParaRPr kumimoji="1" lang="en-US" altLang="zh-CN" sz="2000" b="1" i="1" u="none" strike="noStrike" kern="1200" cap="none" spc="0" normalizeH="0" baseline="-25000" noProof="0">
                <a:ln>
                  <a:noFill/>
                </a:ln>
                <a:solidFill>
                  <a:srgbClr val="000099"/>
                </a:solidFill>
                <a:effectLst/>
                <a:uLnTx/>
                <a:uFillTx/>
                <a:latin typeface="+mn-ea"/>
                <a:cs typeface="+mn-cs"/>
              </a:endParaRPr>
            </a:p>
          </p:txBody>
        </p:sp>
        <p:sp>
          <p:nvSpPr>
            <p:cNvPr id="413708" name="Text Box 12"/>
            <p:cNvSpPr txBox="1">
              <a:spLocks noChangeArrowheads="1"/>
            </p:cNvSpPr>
            <p:nvPr/>
          </p:nvSpPr>
          <p:spPr bwMode="auto">
            <a:xfrm>
              <a:off x="1308" y="2865"/>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99"/>
                  </a:solidFill>
                  <a:effectLst/>
                  <a:uLnTx/>
                  <a:uFillTx/>
                  <a:latin typeface="+mn-ea"/>
                  <a:cs typeface="+mn-cs"/>
                </a:rPr>
                <a:t>L</a:t>
              </a:r>
              <a:endParaRPr kumimoji="1" lang="en-US" altLang="zh-CN" sz="2000" b="1" i="1" u="none" strike="noStrike" kern="1200" cap="none" spc="0" normalizeH="0" baseline="-25000" noProof="0">
                <a:ln>
                  <a:noFill/>
                </a:ln>
                <a:solidFill>
                  <a:srgbClr val="000099"/>
                </a:solidFill>
                <a:effectLst/>
                <a:uLnTx/>
                <a:uFillTx/>
                <a:latin typeface="+mn-ea"/>
                <a:cs typeface="+mn-cs"/>
              </a:endParaRPr>
            </a:p>
          </p:txBody>
        </p:sp>
        <p:sp>
          <p:nvSpPr>
            <p:cNvPr id="413709" name="Text Box 13"/>
            <p:cNvSpPr txBox="1">
              <a:spLocks noChangeArrowheads="1"/>
            </p:cNvSpPr>
            <p:nvPr/>
          </p:nvSpPr>
          <p:spPr bwMode="auto">
            <a:xfrm>
              <a:off x="579" y="3105"/>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0</a:t>
              </a:r>
              <a:endParaRPr kumimoji="1" lang="en-US" altLang="zh-CN" sz="2000" b="1" i="0" u="none" strike="noStrike" kern="1200" cap="none" spc="0" normalizeH="0" baseline="-25000" noProof="0">
                <a:ln>
                  <a:noFill/>
                </a:ln>
                <a:solidFill>
                  <a:srgbClr val="000000"/>
                </a:solidFill>
                <a:effectLst/>
                <a:uLnTx/>
                <a:uFillTx/>
                <a:latin typeface="+mn-ea"/>
                <a:cs typeface="+mn-cs"/>
              </a:endParaRPr>
            </a:p>
          </p:txBody>
        </p:sp>
        <p:sp>
          <p:nvSpPr>
            <p:cNvPr id="413710" name="Text Box 14"/>
            <p:cNvSpPr txBox="1">
              <a:spLocks noChangeArrowheads="1"/>
            </p:cNvSpPr>
            <p:nvPr/>
          </p:nvSpPr>
          <p:spPr bwMode="auto">
            <a:xfrm>
              <a:off x="888" y="3105"/>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0</a:t>
              </a:r>
              <a:endParaRPr kumimoji="1" lang="en-US" altLang="zh-CN" sz="2000" b="1" i="0" u="none" strike="noStrike" kern="1200" cap="none" spc="0" normalizeH="0" baseline="-25000" noProof="0">
                <a:ln>
                  <a:noFill/>
                </a:ln>
                <a:solidFill>
                  <a:srgbClr val="000000"/>
                </a:solidFill>
                <a:effectLst/>
                <a:uLnTx/>
                <a:uFillTx/>
                <a:latin typeface="+mn-ea"/>
                <a:cs typeface="+mn-cs"/>
              </a:endParaRPr>
            </a:p>
          </p:txBody>
        </p:sp>
        <p:sp>
          <p:nvSpPr>
            <p:cNvPr id="413711" name="Text Box 15"/>
            <p:cNvSpPr txBox="1">
              <a:spLocks noChangeArrowheads="1"/>
            </p:cNvSpPr>
            <p:nvPr/>
          </p:nvSpPr>
          <p:spPr bwMode="auto">
            <a:xfrm>
              <a:off x="888" y="3326"/>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1</a:t>
              </a:r>
              <a:endParaRPr kumimoji="1" lang="en-US" altLang="zh-CN" sz="2000" b="1" i="0" u="none" strike="noStrike" kern="1200" cap="none" spc="0" normalizeH="0" baseline="-25000" noProof="0">
                <a:ln>
                  <a:noFill/>
                </a:ln>
                <a:solidFill>
                  <a:srgbClr val="000000"/>
                </a:solidFill>
                <a:effectLst/>
                <a:uLnTx/>
                <a:uFillTx/>
                <a:latin typeface="+mn-ea"/>
                <a:cs typeface="+mn-cs"/>
              </a:endParaRPr>
            </a:p>
          </p:txBody>
        </p:sp>
        <p:sp>
          <p:nvSpPr>
            <p:cNvPr id="413712" name="Text Box 16"/>
            <p:cNvSpPr txBox="1">
              <a:spLocks noChangeArrowheads="1"/>
            </p:cNvSpPr>
            <p:nvPr/>
          </p:nvSpPr>
          <p:spPr bwMode="auto">
            <a:xfrm>
              <a:off x="888" y="3553"/>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0</a:t>
              </a:r>
              <a:endParaRPr kumimoji="1" lang="en-US" altLang="zh-CN" sz="2000" b="1" i="0" u="none" strike="noStrike" kern="1200" cap="none" spc="0" normalizeH="0" baseline="-25000" noProof="0">
                <a:ln>
                  <a:noFill/>
                </a:ln>
                <a:solidFill>
                  <a:srgbClr val="000000"/>
                </a:solidFill>
                <a:effectLst/>
                <a:uLnTx/>
                <a:uFillTx/>
                <a:latin typeface="+mn-ea"/>
                <a:cs typeface="+mn-cs"/>
              </a:endParaRPr>
            </a:p>
          </p:txBody>
        </p:sp>
        <p:sp>
          <p:nvSpPr>
            <p:cNvPr id="413713" name="Text Box 17"/>
            <p:cNvSpPr txBox="1">
              <a:spLocks noChangeArrowheads="1"/>
            </p:cNvSpPr>
            <p:nvPr/>
          </p:nvSpPr>
          <p:spPr bwMode="auto">
            <a:xfrm>
              <a:off x="888" y="3786"/>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1</a:t>
              </a:r>
              <a:endParaRPr kumimoji="1" lang="en-US" altLang="zh-CN" sz="2000" b="1" i="0" u="none" strike="noStrike" kern="1200" cap="none" spc="0" normalizeH="0" baseline="-25000" noProof="0">
                <a:ln>
                  <a:noFill/>
                </a:ln>
                <a:solidFill>
                  <a:srgbClr val="000000"/>
                </a:solidFill>
                <a:effectLst/>
                <a:uLnTx/>
                <a:uFillTx/>
                <a:latin typeface="+mn-ea"/>
                <a:cs typeface="+mn-cs"/>
              </a:endParaRPr>
            </a:p>
          </p:txBody>
        </p:sp>
        <p:sp>
          <p:nvSpPr>
            <p:cNvPr id="413714" name="Text Box 18"/>
            <p:cNvSpPr txBox="1">
              <a:spLocks noChangeArrowheads="1"/>
            </p:cNvSpPr>
            <p:nvPr/>
          </p:nvSpPr>
          <p:spPr bwMode="auto">
            <a:xfrm>
              <a:off x="579" y="3332"/>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0</a:t>
              </a:r>
              <a:endParaRPr kumimoji="1" lang="en-US" altLang="zh-CN" sz="2000" b="1" i="0" u="none" strike="noStrike" kern="1200" cap="none" spc="0" normalizeH="0" baseline="-25000" noProof="0">
                <a:ln>
                  <a:noFill/>
                </a:ln>
                <a:solidFill>
                  <a:srgbClr val="000000"/>
                </a:solidFill>
                <a:effectLst/>
                <a:uLnTx/>
                <a:uFillTx/>
                <a:latin typeface="+mn-ea"/>
                <a:cs typeface="+mn-cs"/>
              </a:endParaRPr>
            </a:p>
          </p:txBody>
        </p:sp>
        <p:sp>
          <p:nvSpPr>
            <p:cNvPr id="413715" name="Text Box 19"/>
            <p:cNvSpPr txBox="1">
              <a:spLocks noChangeArrowheads="1"/>
            </p:cNvSpPr>
            <p:nvPr/>
          </p:nvSpPr>
          <p:spPr bwMode="auto">
            <a:xfrm>
              <a:off x="579" y="3559"/>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1</a:t>
              </a:r>
              <a:endParaRPr kumimoji="1" lang="en-US" altLang="zh-CN" sz="2000" b="1" i="0" u="none" strike="noStrike" kern="1200" cap="none" spc="0" normalizeH="0" baseline="-25000" noProof="0">
                <a:ln>
                  <a:noFill/>
                </a:ln>
                <a:solidFill>
                  <a:srgbClr val="000000"/>
                </a:solidFill>
                <a:effectLst/>
                <a:uLnTx/>
                <a:uFillTx/>
                <a:latin typeface="+mn-ea"/>
                <a:cs typeface="+mn-cs"/>
              </a:endParaRPr>
            </a:p>
          </p:txBody>
        </p:sp>
        <p:sp>
          <p:nvSpPr>
            <p:cNvPr id="413716" name="Text Box 20"/>
            <p:cNvSpPr txBox="1">
              <a:spLocks noChangeArrowheads="1"/>
            </p:cNvSpPr>
            <p:nvPr/>
          </p:nvSpPr>
          <p:spPr bwMode="auto">
            <a:xfrm>
              <a:off x="580" y="3786"/>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1</a:t>
              </a:r>
              <a:endParaRPr kumimoji="1" lang="en-US" altLang="zh-CN" sz="2000" b="1" i="0" u="none" strike="noStrike" kern="1200" cap="none" spc="0" normalizeH="0" baseline="-25000" noProof="0">
                <a:ln>
                  <a:noFill/>
                </a:ln>
                <a:solidFill>
                  <a:srgbClr val="000000"/>
                </a:solidFill>
                <a:effectLst/>
                <a:uLnTx/>
                <a:uFillTx/>
                <a:latin typeface="+mn-ea"/>
                <a:cs typeface="+mn-cs"/>
              </a:endParaRPr>
            </a:p>
          </p:txBody>
        </p:sp>
        <p:sp>
          <p:nvSpPr>
            <p:cNvPr id="413717" name="Text Box 21"/>
            <p:cNvSpPr txBox="1">
              <a:spLocks noChangeArrowheads="1"/>
            </p:cNvSpPr>
            <p:nvPr/>
          </p:nvSpPr>
          <p:spPr bwMode="auto">
            <a:xfrm>
              <a:off x="1309" y="3105"/>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0</a:t>
              </a:r>
              <a:endParaRPr kumimoji="1" lang="en-US" altLang="zh-CN" sz="2000" b="1" i="0" u="none" strike="noStrike" kern="1200" cap="none" spc="0" normalizeH="0" baseline="-25000" noProof="0">
                <a:ln>
                  <a:noFill/>
                </a:ln>
                <a:solidFill>
                  <a:srgbClr val="000000"/>
                </a:solidFill>
                <a:effectLst/>
                <a:uLnTx/>
                <a:uFillTx/>
                <a:latin typeface="+mn-ea"/>
                <a:cs typeface="+mn-cs"/>
              </a:endParaRPr>
            </a:p>
          </p:txBody>
        </p:sp>
        <p:sp>
          <p:nvSpPr>
            <p:cNvPr id="413718" name="Text Box 22"/>
            <p:cNvSpPr txBox="1">
              <a:spLocks noChangeArrowheads="1"/>
            </p:cNvSpPr>
            <p:nvPr/>
          </p:nvSpPr>
          <p:spPr bwMode="auto">
            <a:xfrm>
              <a:off x="1309" y="3326"/>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0</a:t>
              </a:r>
              <a:endParaRPr kumimoji="1" lang="en-US" altLang="zh-CN" sz="2000" b="1" i="0" u="none" strike="noStrike" kern="1200" cap="none" spc="0" normalizeH="0" baseline="-25000" noProof="0">
                <a:ln>
                  <a:noFill/>
                </a:ln>
                <a:solidFill>
                  <a:srgbClr val="000000"/>
                </a:solidFill>
                <a:effectLst/>
                <a:uLnTx/>
                <a:uFillTx/>
                <a:latin typeface="+mn-ea"/>
                <a:cs typeface="+mn-cs"/>
              </a:endParaRPr>
            </a:p>
          </p:txBody>
        </p:sp>
        <p:sp>
          <p:nvSpPr>
            <p:cNvPr id="413719" name="Text Box 23"/>
            <p:cNvSpPr txBox="1">
              <a:spLocks noChangeArrowheads="1"/>
            </p:cNvSpPr>
            <p:nvPr/>
          </p:nvSpPr>
          <p:spPr bwMode="auto">
            <a:xfrm>
              <a:off x="1309" y="3553"/>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0</a:t>
              </a:r>
              <a:endParaRPr kumimoji="1" lang="en-US" altLang="zh-CN" sz="2000" b="1" i="0" u="none" strike="noStrike" kern="1200" cap="none" spc="0" normalizeH="0" baseline="-25000" noProof="0">
                <a:ln>
                  <a:noFill/>
                </a:ln>
                <a:solidFill>
                  <a:srgbClr val="000000"/>
                </a:solidFill>
                <a:effectLst/>
                <a:uLnTx/>
                <a:uFillTx/>
                <a:latin typeface="+mn-ea"/>
                <a:cs typeface="+mn-cs"/>
              </a:endParaRPr>
            </a:p>
          </p:txBody>
        </p:sp>
        <p:sp>
          <p:nvSpPr>
            <p:cNvPr id="413720" name="Text Box 24"/>
            <p:cNvSpPr txBox="1">
              <a:spLocks noChangeArrowheads="1"/>
            </p:cNvSpPr>
            <p:nvPr/>
          </p:nvSpPr>
          <p:spPr bwMode="auto">
            <a:xfrm>
              <a:off x="1309" y="3786"/>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1</a:t>
              </a:r>
              <a:endParaRPr kumimoji="1" lang="en-US" altLang="zh-CN" sz="2000" b="1" i="0" u="none" strike="noStrike" kern="1200" cap="none" spc="0" normalizeH="0" baseline="-25000" noProof="0">
                <a:ln>
                  <a:noFill/>
                </a:ln>
                <a:solidFill>
                  <a:srgbClr val="000000"/>
                </a:solidFill>
                <a:effectLst/>
                <a:uLnTx/>
                <a:uFillTx/>
                <a:latin typeface="+mn-ea"/>
                <a:cs typeface="+mn-cs"/>
              </a:endParaRPr>
            </a:p>
          </p:txBody>
        </p:sp>
      </p:grpSp>
      <p:grpSp>
        <p:nvGrpSpPr>
          <p:cNvPr id="413721" name="Group 25"/>
          <p:cNvGrpSpPr>
            <a:grpSpLocks/>
          </p:cNvGrpSpPr>
          <p:nvPr/>
        </p:nvGrpSpPr>
        <p:grpSpPr bwMode="auto">
          <a:xfrm>
            <a:off x="604838" y="1232756"/>
            <a:ext cx="3429000" cy="2362200"/>
            <a:chOff x="3168" y="1728"/>
            <a:chExt cx="2160" cy="1488"/>
          </a:xfrm>
        </p:grpSpPr>
        <p:sp>
          <p:nvSpPr>
            <p:cNvPr id="413722" name="Text Box 26"/>
            <p:cNvSpPr txBox="1">
              <a:spLocks noChangeArrowheads="1"/>
            </p:cNvSpPr>
            <p:nvPr/>
          </p:nvSpPr>
          <p:spPr bwMode="auto">
            <a:xfrm>
              <a:off x="3360" y="1728"/>
              <a:ext cx="1776"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dirty="0">
                  <a:ln>
                    <a:noFill/>
                  </a:ln>
                  <a:solidFill>
                    <a:srgbClr val="000066"/>
                  </a:solidFill>
                  <a:effectLst/>
                  <a:uLnTx/>
                  <a:uFillTx/>
                  <a:latin typeface="+mn-ea"/>
                  <a:cs typeface="+mn-cs"/>
                </a:rPr>
                <a:t>     </a:t>
              </a:r>
              <a:r>
                <a:rPr kumimoji="1" lang="zh-CN" altLang="en-US" sz="2000" b="1" i="0" u="none" strike="noStrike" kern="1200" cap="none" spc="0" normalizeH="0" baseline="0" noProof="0" dirty="0">
                  <a:ln>
                    <a:noFill/>
                  </a:ln>
                  <a:solidFill>
                    <a:srgbClr val="000066"/>
                  </a:solidFill>
                  <a:effectLst/>
                  <a:uLnTx/>
                  <a:uFillTx/>
                  <a:latin typeface="+mn-ea"/>
                  <a:cs typeface="+mn-cs"/>
                </a:rPr>
                <a:t>与逻辑举例状态表</a:t>
              </a:r>
            </a:p>
          </p:txBody>
        </p:sp>
        <p:grpSp>
          <p:nvGrpSpPr>
            <p:cNvPr id="413723" name="Group 27"/>
            <p:cNvGrpSpPr>
              <a:grpSpLocks/>
            </p:cNvGrpSpPr>
            <p:nvPr/>
          </p:nvGrpSpPr>
          <p:grpSpPr bwMode="auto">
            <a:xfrm>
              <a:off x="3168" y="2064"/>
              <a:ext cx="2160" cy="1152"/>
              <a:chOff x="3216" y="1296"/>
              <a:chExt cx="2160" cy="1104"/>
            </a:xfrm>
          </p:grpSpPr>
          <p:sp>
            <p:nvSpPr>
              <p:cNvPr id="413724" name="Line 28"/>
              <p:cNvSpPr>
                <a:spLocks noChangeShapeType="1"/>
              </p:cNvSpPr>
              <p:nvPr/>
            </p:nvSpPr>
            <p:spPr bwMode="auto">
              <a:xfrm>
                <a:off x="3216" y="129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25" name="Line 29"/>
              <p:cNvSpPr>
                <a:spLocks noChangeShapeType="1"/>
              </p:cNvSpPr>
              <p:nvPr/>
            </p:nvSpPr>
            <p:spPr bwMode="auto">
              <a:xfrm>
                <a:off x="3216" y="153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26" name="Line 30"/>
              <p:cNvSpPr>
                <a:spLocks noChangeShapeType="1"/>
              </p:cNvSpPr>
              <p:nvPr/>
            </p:nvSpPr>
            <p:spPr bwMode="auto">
              <a:xfrm>
                <a:off x="3216" y="2400"/>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27" name="Line 31"/>
              <p:cNvSpPr>
                <a:spLocks noChangeShapeType="1"/>
              </p:cNvSpPr>
              <p:nvPr/>
            </p:nvSpPr>
            <p:spPr bwMode="auto">
              <a:xfrm>
                <a:off x="3936" y="1296"/>
                <a:ext cx="0" cy="11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28" name="Line 32"/>
              <p:cNvSpPr>
                <a:spLocks noChangeShapeType="1"/>
              </p:cNvSpPr>
              <p:nvPr/>
            </p:nvSpPr>
            <p:spPr bwMode="auto">
              <a:xfrm>
                <a:off x="4704" y="1296"/>
                <a:ext cx="0" cy="11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29" name="Text Box 33"/>
              <p:cNvSpPr txBox="1">
                <a:spLocks noChangeArrowheads="1"/>
              </p:cNvSpPr>
              <p:nvPr/>
            </p:nvSpPr>
            <p:spPr bwMode="auto">
              <a:xfrm>
                <a:off x="3279" y="1344"/>
                <a:ext cx="513" cy="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1600" b="1" i="0" u="none" strike="noStrike" kern="1200" cap="none" spc="0" normalizeH="0" baseline="0" noProof="0" dirty="0">
                    <a:ln>
                      <a:noFill/>
                    </a:ln>
                    <a:solidFill>
                      <a:srgbClr val="000099"/>
                    </a:solidFill>
                    <a:effectLst/>
                    <a:uLnTx/>
                    <a:uFillTx/>
                    <a:latin typeface="+mn-ea"/>
                    <a:cs typeface="+mn-cs"/>
                  </a:rPr>
                  <a:t>开关</a:t>
                </a:r>
                <a:r>
                  <a:rPr kumimoji="1" lang="en-US" altLang="zh-CN" sz="1600" b="1" i="0" u="none" strike="noStrike" kern="1200" cap="none" spc="0" normalizeH="0" baseline="0" noProof="0" dirty="0">
                    <a:ln>
                      <a:noFill/>
                    </a:ln>
                    <a:solidFill>
                      <a:srgbClr val="000099"/>
                    </a:solidFill>
                    <a:effectLst/>
                    <a:uLnTx/>
                    <a:uFillTx/>
                    <a:latin typeface="+mn-ea"/>
                    <a:cs typeface="+mn-cs"/>
                  </a:rPr>
                  <a:t>S</a:t>
                </a:r>
                <a:r>
                  <a:rPr kumimoji="1" lang="en-US" altLang="zh-CN" sz="1600" b="1" i="0" u="none" strike="noStrike" kern="1200" cap="none" spc="0" normalizeH="0" baseline="-25000" noProof="0" dirty="0">
                    <a:ln>
                      <a:noFill/>
                    </a:ln>
                    <a:solidFill>
                      <a:srgbClr val="000099"/>
                    </a:solidFill>
                    <a:effectLst/>
                    <a:uLnTx/>
                    <a:uFillTx/>
                    <a:latin typeface="+mn-ea"/>
                    <a:cs typeface="+mn-cs"/>
                  </a:rPr>
                  <a:t>1</a:t>
                </a:r>
              </a:p>
            </p:txBody>
          </p:sp>
          <p:sp>
            <p:nvSpPr>
              <p:cNvPr id="413730" name="Text Box 34"/>
              <p:cNvSpPr txBox="1">
                <a:spLocks noChangeArrowheads="1"/>
              </p:cNvSpPr>
              <p:nvPr/>
            </p:nvSpPr>
            <p:spPr bwMode="auto">
              <a:xfrm>
                <a:off x="4128" y="1344"/>
                <a:ext cx="432" cy="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1600" b="1" i="0" u="none" strike="noStrike" kern="1200" cap="none" spc="0" normalizeH="0" baseline="0" noProof="0">
                    <a:ln>
                      <a:noFill/>
                    </a:ln>
                    <a:solidFill>
                      <a:srgbClr val="000099"/>
                    </a:solidFill>
                    <a:effectLst/>
                    <a:uLnTx/>
                    <a:uFillTx/>
                    <a:latin typeface="+mn-ea"/>
                    <a:cs typeface="+mn-cs"/>
                  </a:rPr>
                  <a:t>开关</a:t>
                </a:r>
                <a:r>
                  <a:rPr kumimoji="1" lang="en-US" altLang="zh-CN" sz="1600" b="1" i="0" u="none" strike="noStrike" kern="1200" cap="none" spc="0" normalizeH="0" baseline="0" noProof="0">
                    <a:ln>
                      <a:noFill/>
                    </a:ln>
                    <a:solidFill>
                      <a:srgbClr val="000099"/>
                    </a:solidFill>
                    <a:effectLst/>
                    <a:uLnTx/>
                    <a:uFillTx/>
                    <a:latin typeface="+mn-ea"/>
                    <a:cs typeface="+mn-cs"/>
                  </a:rPr>
                  <a:t>S</a:t>
                </a:r>
                <a:r>
                  <a:rPr kumimoji="1" lang="en-US" altLang="zh-CN" sz="1600" b="1" i="0" u="none" strike="noStrike" kern="1200" cap="none" spc="0" normalizeH="0" baseline="-25000" noProof="0">
                    <a:ln>
                      <a:noFill/>
                    </a:ln>
                    <a:solidFill>
                      <a:srgbClr val="000099"/>
                    </a:solidFill>
                    <a:effectLst/>
                    <a:uLnTx/>
                    <a:uFillTx/>
                    <a:latin typeface="+mn-ea"/>
                    <a:cs typeface="+mn-cs"/>
                  </a:rPr>
                  <a:t>2</a:t>
                </a:r>
              </a:p>
            </p:txBody>
          </p:sp>
          <p:sp>
            <p:nvSpPr>
              <p:cNvPr id="413731" name="Text Box 35"/>
              <p:cNvSpPr txBox="1">
                <a:spLocks noChangeArrowheads="1"/>
              </p:cNvSpPr>
              <p:nvPr/>
            </p:nvSpPr>
            <p:spPr bwMode="auto">
              <a:xfrm>
                <a:off x="4944" y="1344"/>
                <a:ext cx="192" cy="1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99"/>
                    </a:solidFill>
                    <a:effectLst/>
                    <a:uLnTx/>
                    <a:uFillTx/>
                    <a:latin typeface="+mn-ea"/>
                    <a:cs typeface="+mn-cs"/>
                  </a:rPr>
                  <a:t>灯</a:t>
                </a:r>
              </a:p>
            </p:txBody>
          </p:sp>
          <p:sp>
            <p:nvSpPr>
              <p:cNvPr id="413732" name="Text Box 36"/>
              <p:cNvSpPr txBox="1">
                <a:spLocks noChangeArrowheads="1"/>
              </p:cNvSpPr>
              <p:nvPr/>
            </p:nvSpPr>
            <p:spPr bwMode="auto">
              <a:xfrm>
                <a:off x="3456" y="1536"/>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99"/>
                    </a:solidFill>
                    <a:effectLst/>
                    <a:uLnTx/>
                    <a:uFillTx/>
                    <a:latin typeface="+mn-ea"/>
                    <a:cs typeface="+mn-cs"/>
                  </a:rPr>
                  <a:t>断</a:t>
                </a:r>
                <a:endParaRPr kumimoji="1" lang="zh-CN" altLang="en-US" sz="1600" b="1" i="0" u="none" strike="noStrike" kern="1200" cap="none" spc="0" normalizeH="0" baseline="-25000" noProof="0">
                  <a:ln>
                    <a:noFill/>
                  </a:ln>
                  <a:solidFill>
                    <a:srgbClr val="000099"/>
                  </a:solidFill>
                  <a:effectLst/>
                  <a:uLnTx/>
                  <a:uFillTx/>
                  <a:latin typeface="+mn-ea"/>
                  <a:cs typeface="+mn-cs"/>
                </a:endParaRPr>
              </a:p>
            </p:txBody>
          </p:sp>
          <p:sp>
            <p:nvSpPr>
              <p:cNvPr id="413733" name="Text Box 37"/>
              <p:cNvSpPr txBox="1">
                <a:spLocks noChangeArrowheads="1"/>
              </p:cNvSpPr>
              <p:nvPr/>
            </p:nvSpPr>
            <p:spPr bwMode="auto">
              <a:xfrm>
                <a:off x="4224" y="1536"/>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99"/>
                    </a:solidFill>
                    <a:effectLst/>
                    <a:uLnTx/>
                    <a:uFillTx/>
                    <a:latin typeface="+mn-ea"/>
                    <a:cs typeface="+mn-cs"/>
                  </a:rPr>
                  <a:t>断</a:t>
                </a:r>
                <a:endParaRPr kumimoji="1" lang="zh-CN" altLang="en-US" sz="1600" b="1" i="0" u="none" strike="noStrike" kern="1200" cap="none" spc="0" normalizeH="0" baseline="-25000" noProof="0">
                  <a:ln>
                    <a:noFill/>
                  </a:ln>
                  <a:solidFill>
                    <a:srgbClr val="000099"/>
                  </a:solidFill>
                  <a:effectLst/>
                  <a:uLnTx/>
                  <a:uFillTx/>
                  <a:latin typeface="+mn-ea"/>
                  <a:cs typeface="+mn-cs"/>
                </a:endParaRPr>
              </a:p>
            </p:txBody>
          </p:sp>
          <p:sp>
            <p:nvSpPr>
              <p:cNvPr id="413734" name="Text Box 38"/>
              <p:cNvSpPr txBox="1">
                <a:spLocks noChangeArrowheads="1"/>
              </p:cNvSpPr>
              <p:nvPr/>
            </p:nvSpPr>
            <p:spPr bwMode="auto">
              <a:xfrm>
                <a:off x="4909" y="1536"/>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mn-ea"/>
                    <a:cs typeface="+mn-cs"/>
                  </a:rPr>
                  <a:t>灭</a:t>
                </a:r>
                <a:endParaRPr kumimoji="1" lang="zh-CN" altLang="en-US" sz="1600" b="1" i="0" u="none" strike="noStrike" kern="1200" cap="none" spc="0" normalizeH="0" baseline="-25000" noProof="0">
                  <a:ln>
                    <a:noFill/>
                  </a:ln>
                  <a:solidFill>
                    <a:srgbClr val="000066"/>
                  </a:solidFill>
                  <a:effectLst/>
                  <a:uLnTx/>
                  <a:uFillTx/>
                  <a:latin typeface="+mn-ea"/>
                  <a:cs typeface="+mn-cs"/>
                </a:endParaRPr>
              </a:p>
            </p:txBody>
          </p:sp>
          <p:sp>
            <p:nvSpPr>
              <p:cNvPr id="413735" name="Text Box 39"/>
              <p:cNvSpPr txBox="1">
                <a:spLocks noChangeArrowheads="1"/>
              </p:cNvSpPr>
              <p:nvPr/>
            </p:nvSpPr>
            <p:spPr bwMode="auto">
              <a:xfrm>
                <a:off x="3456" y="1756"/>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mn-ea"/>
                    <a:cs typeface="+mn-cs"/>
                  </a:rPr>
                  <a:t>断</a:t>
                </a:r>
                <a:endParaRPr kumimoji="1" lang="zh-CN" altLang="en-US" sz="1600" b="1" i="0" u="none" strike="noStrike" kern="1200" cap="none" spc="0" normalizeH="0" baseline="-25000" noProof="0">
                  <a:ln>
                    <a:noFill/>
                  </a:ln>
                  <a:solidFill>
                    <a:srgbClr val="000066"/>
                  </a:solidFill>
                  <a:effectLst/>
                  <a:uLnTx/>
                  <a:uFillTx/>
                  <a:latin typeface="+mn-ea"/>
                  <a:cs typeface="+mn-cs"/>
                </a:endParaRPr>
              </a:p>
            </p:txBody>
          </p:sp>
          <p:sp>
            <p:nvSpPr>
              <p:cNvPr id="413736" name="Text Box 40"/>
              <p:cNvSpPr txBox="1">
                <a:spLocks noChangeArrowheads="1"/>
              </p:cNvSpPr>
              <p:nvPr/>
            </p:nvSpPr>
            <p:spPr bwMode="auto">
              <a:xfrm>
                <a:off x="4224" y="1756"/>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mn-ea"/>
                    <a:cs typeface="+mn-cs"/>
                  </a:rPr>
                  <a:t>合</a:t>
                </a:r>
                <a:endParaRPr kumimoji="1" lang="zh-CN" altLang="en-US" sz="1600" b="1" i="0" u="none" strike="noStrike" kern="1200" cap="none" spc="0" normalizeH="0" baseline="-25000" noProof="0">
                  <a:ln>
                    <a:noFill/>
                  </a:ln>
                  <a:solidFill>
                    <a:srgbClr val="000066"/>
                  </a:solidFill>
                  <a:effectLst/>
                  <a:uLnTx/>
                  <a:uFillTx/>
                  <a:latin typeface="+mn-ea"/>
                  <a:cs typeface="+mn-cs"/>
                </a:endParaRPr>
              </a:p>
            </p:txBody>
          </p:sp>
          <p:sp>
            <p:nvSpPr>
              <p:cNvPr id="413737" name="Text Box 41"/>
              <p:cNvSpPr txBox="1">
                <a:spLocks noChangeArrowheads="1"/>
              </p:cNvSpPr>
              <p:nvPr/>
            </p:nvSpPr>
            <p:spPr bwMode="auto">
              <a:xfrm>
                <a:off x="4896" y="1756"/>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mn-ea"/>
                    <a:cs typeface="+mn-cs"/>
                  </a:rPr>
                  <a:t>灭</a:t>
                </a:r>
                <a:endParaRPr kumimoji="1" lang="zh-CN" altLang="en-US" sz="1600" b="1" i="0" u="none" strike="noStrike" kern="1200" cap="none" spc="0" normalizeH="0" baseline="-25000" noProof="0">
                  <a:ln>
                    <a:noFill/>
                  </a:ln>
                  <a:solidFill>
                    <a:srgbClr val="000066"/>
                  </a:solidFill>
                  <a:effectLst/>
                  <a:uLnTx/>
                  <a:uFillTx/>
                  <a:latin typeface="+mn-ea"/>
                  <a:cs typeface="+mn-cs"/>
                </a:endParaRPr>
              </a:p>
            </p:txBody>
          </p:sp>
          <p:sp>
            <p:nvSpPr>
              <p:cNvPr id="413738" name="Text Box 42"/>
              <p:cNvSpPr txBox="1">
                <a:spLocks noChangeArrowheads="1"/>
              </p:cNvSpPr>
              <p:nvPr/>
            </p:nvSpPr>
            <p:spPr bwMode="auto">
              <a:xfrm>
                <a:off x="3456" y="1948"/>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mn-ea"/>
                    <a:cs typeface="+mn-cs"/>
                  </a:rPr>
                  <a:t>合</a:t>
                </a:r>
                <a:endParaRPr kumimoji="1" lang="zh-CN" altLang="en-US" sz="1600" b="1" i="0" u="none" strike="noStrike" kern="1200" cap="none" spc="0" normalizeH="0" baseline="-25000" noProof="0">
                  <a:ln>
                    <a:noFill/>
                  </a:ln>
                  <a:solidFill>
                    <a:srgbClr val="000066"/>
                  </a:solidFill>
                  <a:effectLst/>
                  <a:uLnTx/>
                  <a:uFillTx/>
                  <a:latin typeface="+mn-ea"/>
                  <a:cs typeface="+mn-cs"/>
                </a:endParaRPr>
              </a:p>
            </p:txBody>
          </p:sp>
          <p:sp>
            <p:nvSpPr>
              <p:cNvPr id="413739" name="Text Box 43"/>
              <p:cNvSpPr txBox="1">
                <a:spLocks noChangeArrowheads="1"/>
              </p:cNvSpPr>
              <p:nvPr/>
            </p:nvSpPr>
            <p:spPr bwMode="auto">
              <a:xfrm>
                <a:off x="3452" y="2140"/>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mn-ea"/>
                    <a:cs typeface="+mn-cs"/>
                  </a:rPr>
                  <a:t>合</a:t>
                </a:r>
                <a:endParaRPr kumimoji="1" lang="zh-CN" altLang="en-US" sz="1600" b="1" i="0" u="none" strike="noStrike" kern="1200" cap="none" spc="0" normalizeH="0" baseline="-25000" noProof="0">
                  <a:ln>
                    <a:noFill/>
                  </a:ln>
                  <a:solidFill>
                    <a:srgbClr val="000066"/>
                  </a:solidFill>
                  <a:effectLst/>
                  <a:uLnTx/>
                  <a:uFillTx/>
                  <a:latin typeface="+mn-ea"/>
                  <a:cs typeface="+mn-cs"/>
                </a:endParaRPr>
              </a:p>
            </p:txBody>
          </p:sp>
          <p:sp>
            <p:nvSpPr>
              <p:cNvPr id="413740" name="Text Box 44"/>
              <p:cNvSpPr txBox="1">
                <a:spLocks noChangeArrowheads="1"/>
              </p:cNvSpPr>
              <p:nvPr/>
            </p:nvSpPr>
            <p:spPr bwMode="auto">
              <a:xfrm>
                <a:off x="4224" y="1948"/>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mn-ea"/>
                    <a:cs typeface="+mn-cs"/>
                  </a:rPr>
                  <a:t>断</a:t>
                </a:r>
                <a:endParaRPr kumimoji="1" lang="zh-CN" altLang="en-US" sz="1600" b="1" i="0" u="none" strike="noStrike" kern="1200" cap="none" spc="0" normalizeH="0" baseline="-25000" noProof="0">
                  <a:ln>
                    <a:noFill/>
                  </a:ln>
                  <a:solidFill>
                    <a:srgbClr val="000066"/>
                  </a:solidFill>
                  <a:effectLst/>
                  <a:uLnTx/>
                  <a:uFillTx/>
                  <a:latin typeface="+mn-ea"/>
                  <a:cs typeface="+mn-cs"/>
                </a:endParaRPr>
              </a:p>
            </p:txBody>
          </p:sp>
          <p:sp>
            <p:nvSpPr>
              <p:cNvPr id="413741" name="Text Box 45"/>
              <p:cNvSpPr txBox="1">
                <a:spLocks noChangeArrowheads="1"/>
              </p:cNvSpPr>
              <p:nvPr/>
            </p:nvSpPr>
            <p:spPr bwMode="auto">
              <a:xfrm>
                <a:off x="4896" y="1948"/>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mn-ea"/>
                    <a:cs typeface="+mn-cs"/>
                  </a:rPr>
                  <a:t>灭</a:t>
                </a:r>
                <a:endParaRPr kumimoji="1" lang="zh-CN" altLang="en-US" sz="1600" b="1" i="0" u="none" strike="noStrike" kern="1200" cap="none" spc="0" normalizeH="0" baseline="-25000" noProof="0">
                  <a:ln>
                    <a:noFill/>
                  </a:ln>
                  <a:solidFill>
                    <a:srgbClr val="000066"/>
                  </a:solidFill>
                  <a:effectLst/>
                  <a:uLnTx/>
                  <a:uFillTx/>
                  <a:latin typeface="+mn-ea"/>
                  <a:cs typeface="+mn-cs"/>
                </a:endParaRPr>
              </a:p>
            </p:txBody>
          </p:sp>
          <p:sp>
            <p:nvSpPr>
              <p:cNvPr id="413742" name="Text Box 46"/>
              <p:cNvSpPr txBox="1">
                <a:spLocks noChangeArrowheads="1"/>
              </p:cNvSpPr>
              <p:nvPr/>
            </p:nvSpPr>
            <p:spPr bwMode="auto">
              <a:xfrm>
                <a:off x="4224" y="2140"/>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mn-ea"/>
                    <a:cs typeface="+mn-cs"/>
                  </a:rPr>
                  <a:t>合</a:t>
                </a:r>
                <a:endParaRPr kumimoji="1" lang="zh-CN" altLang="en-US" sz="1600" b="1" i="0" u="none" strike="noStrike" kern="1200" cap="none" spc="0" normalizeH="0" baseline="-25000" noProof="0">
                  <a:ln>
                    <a:noFill/>
                  </a:ln>
                  <a:solidFill>
                    <a:srgbClr val="000066"/>
                  </a:solidFill>
                  <a:effectLst/>
                  <a:uLnTx/>
                  <a:uFillTx/>
                  <a:latin typeface="+mn-ea"/>
                  <a:cs typeface="+mn-cs"/>
                </a:endParaRPr>
              </a:p>
            </p:txBody>
          </p:sp>
          <p:sp>
            <p:nvSpPr>
              <p:cNvPr id="413743" name="Text Box 47"/>
              <p:cNvSpPr txBox="1">
                <a:spLocks noChangeArrowheads="1"/>
              </p:cNvSpPr>
              <p:nvPr/>
            </p:nvSpPr>
            <p:spPr bwMode="auto">
              <a:xfrm>
                <a:off x="4896" y="2140"/>
                <a:ext cx="245" cy="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mn-ea"/>
                    <a:cs typeface="+mn-cs"/>
                  </a:rPr>
                  <a:t>亮</a:t>
                </a:r>
                <a:endParaRPr kumimoji="1" lang="zh-CN" altLang="en-US" sz="1600" b="1" i="0" u="none" strike="noStrike" kern="1200" cap="none" spc="0" normalizeH="0" baseline="-25000" noProof="0">
                  <a:ln>
                    <a:noFill/>
                  </a:ln>
                  <a:solidFill>
                    <a:srgbClr val="000066"/>
                  </a:solidFill>
                  <a:effectLst/>
                  <a:uLnTx/>
                  <a:uFillTx/>
                  <a:latin typeface="+mn-ea"/>
                  <a:cs typeface="+mn-cs"/>
                </a:endParaRPr>
              </a:p>
            </p:txBody>
          </p:sp>
        </p:grpSp>
      </p:grpSp>
      <p:sp>
        <p:nvSpPr>
          <p:cNvPr id="413744" name="Text Box 48"/>
          <p:cNvSpPr txBox="1">
            <a:spLocks noChangeArrowheads="1"/>
          </p:cNvSpPr>
          <p:nvPr/>
        </p:nvSpPr>
        <p:spPr bwMode="auto">
          <a:xfrm>
            <a:off x="473075" y="4977172"/>
            <a:ext cx="29467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　　逻辑表达式：</a:t>
            </a:r>
          </a:p>
        </p:txBody>
      </p:sp>
      <p:sp>
        <p:nvSpPr>
          <p:cNvPr id="413745" name="Text Box 49"/>
          <p:cNvSpPr txBox="1">
            <a:spLocks noChangeArrowheads="1"/>
          </p:cNvSpPr>
          <p:nvPr/>
        </p:nvSpPr>
        <p:spPr bwMode="auto">
          <a:xfrm>
            <a:off x="4032251" y="4996222"/>
            <a:ext cx="25068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　</a:t>
            </a:r>
            <a:r>
              <a:rPr kumimoji="1" lang="en-US" altLang="zh-CN" sz="2400" b="1" i="1" u="none" strike="noStrike" kern="1200" cap="none" spc="0" normalizeH="0" baseline="0" noProof="0" dirty="0">
                <a:ln>
                  <a:noFill/>
                </a:ln>
                <a:solidFill>
                  <a:srgbClr val="000066"/>
                </a:solidFill>
                <a:effectLst/>
                <a:uLnTx/>
                <a:uFillTx/>
                <a:latin typeface="+mn-ea"/>
                <a:cs typeface="+mn-cs"/>
              </a:rPr>
              <a:t>L</a:t>
            </a:r>
            <a:r>
              <a:rPr kumimoji="1" lang="en-US" altLang="zh-CN" sz="2400" b="1" i="0" u="none" strike="noStrike" kern="1200" cap="none" spc="0" normalizeH="0" baseline="0" noProof="0" dirty="0">
                <a:ln>
                  <a:noFill/>
                </a:ln>
                <a:solidFill>
                  <a:srgbClr val="000066"/>
                </a:solidFill>
                <a:effectLst/>
                <a:uLnTx/>
                <a:uFillTx/>
                <a:latin typeface="+mn-ea"/>
                <a:cs typeface="+mn-cs"/>
              </a:rPr>
              <a:t> = </a:t>
            </a:r>
            <a:r>
              <a:rPr kumimoji="1" lang="en-US" altLang="zh-CN" sz="2400" b="1" i="1" u="none" strike="noStrike" kern="1200" cap="none" spc="0" normalizeH="0" baseline="0" noProof="0" dirty="0">
                <a:ln>
                  <a:noFill/>
                </a:ln>
                <a:solidFill>
                  <a:srgbClr val="000066"/>
                </a:solidFill>
                <a:effectLst/>
                <a:uLnTx/>
                <a:uFillTx/>
                <a:latin typeface="+mn-ea"/>
                <a:cs typeface="+mn-cs"/>
              </a:rPr>
              <a:t>A </a:t>
            </a:r>
            <a:r>
              <a:rPr kumimoji="1" lang="en-US" altLang="zh-CN" sz="2400" b="1" i="0" u="none" strike="noStrike" kern="1200" cap="none" spc="0" normalizeH="0" baseline="0" noProof="0" dirty="0">
                <a:ln>
                  <a:noFill/>
                </a:ln>
                <a:solidFill>
                  <a:srgbClr val="000066"/>
                </a:solidFill>
                <a:effectLst/>
                <a:uLnTx/>
                <a:uFillTx/>
                <a:latin typeface="+mn-ea"/>
                <a:cs typeface="+mn-cs"/>
              </a:rPr>
              <a:t>·</a:t>
            </a:r>
            <a:r>
              <a:rPr kumimoji="1" lang="zh-CN" altLang="en-US" sz="2400" b="1" i="1" u="none" strike="noStrike" kern="1200" cap="none" spc="0" normalizeH="0" baseline="0" noProof="0" dirty="0">
                <a:ln>
                  <a:noFill/>
                </a:ln>
                <a:solidFill>
                  <a:srgbClr val="000066"/>
                </a:solidFill>
                <a:effectLst/>
                <a:uLnTx/>
                <a:uFillTx/>
                <a:latin typeface="+mn-ea"/>
                <a:cs typeface="+mn-cs"/>
              </a:rPr>
              <a:t>Ｂ</a:t>
            </a:r>
            <a:r>
              <a:rPr kumimoji="1" lang="en-US" altLang="zh-CN" sz="2400" b="1" i="1" u="none" strike="noStrike" kern="1200" cap="none" spc="0" normalizeH="0" baseline="0" noProof="0" dirty="0">
                <a:ln>
                  <a:noFill/>
                </a:ln>
                <a:solidFill>
                  <a:srgbClr val="000066"/>
                </a:solidFill>
                <a:effectLst/>
                <a:uLnTx/>
                <a:uFillTx/>
                <a:latin typeface="+mn-ea"/>
                <a:cs typeface="+mn-cs"/>
              </a:rPr>
              <a:t>= AB   </a:t>
            </a:r>
            <a:r>
              <a:rPr kumimoji="1" lang="en-US" altLang="zh-CN" sz="2400" b="1" i="0" u="none" strike="noStrike" kern="1200" cap="none" spc="0" normalizeH="0" baseline="0" noProof="0" dirty="0">
                <a:ln>
                  <a:noFill/>
                </a:ln>
                <a:solidFill>
                  <a:srgbClr val="000066"/>
                </a:solidFill>
                <a:effectLst/>
                <a:uLnTx/>
                <a:uFillTx/>
                <a:latin typeface="+mn-ea"/>
                <a:cs typeface="+mn-cs"/>
              </a:rPr>
              <a:t> </a:t>
            </a:r>
            <a:r>
              <a:rPr kumimoji="1" lang="zh-CN" altLang="en-US" sz="2400" b="1" i="0" u="none" strike="noStrike" kern="1200" cap="none" spc="0" normalizeH="0" baseline="0" noProof="0" dirty="0">
                <a:ln>
                  <a:noFill/>
                </a:ln>
                <a:solidFill>
                  <a:srgbClr val="000066"/>
                </a:solidFill>
                <a:effectLst/>
                <a:uLnTx/>
                <a:uFillTx/>
                <a:latin typeface="+mn-ea"/>
                <a:cs typeface="+mn-cs"/>
              </a:rPr>
              <a:t>　</a:t>
            </a:r>
            <a:endParaRPr kumimoji="1" lang="zh-CN" altLang="en-US" sz="2400" b="1" i="1" u="none" strike="noStrike" kern="1200" cap="none" spc="0" normalizeH="0" baseline="0" noProof="0" dirty="0">
              <a:ln>
                <a:noFill/>
              </a:ln>
              <a:solidFill>
                <a:srgbClr val="000066"/>
              </a:solidFill>
              <a:effectLst/>
              <a:uLnTx/>
              <a:uFillTx/>
              <a:latin typeface="+mn-ea"/>
              <a:cs typeface="+mn-cs"/>
            </a:endParaRPr>
          </a:p>
        </p:txBody>
      </p:sp>
      <p:grpSp>
        <p:nvGrpSpPr>
          <p:cNvPr id="413748" name="Group 52"/>
          <p:cNvGrpSpPr>
            <a:grpSpLocks/>
          </p:cNvGrpSpPr>
          <p:nvPr/>
        </p:nvGrpSpPr>
        <p:grpSpPr bwMode="auto">
          <a:xfrm>
            <a:off x="704850" y="3691793"/>
            <a:ext cx="6438344" cy="1214501"/>
            <a:chOff x="353" y="2048"/>
            <a:chExt cx="4210" cy="1095"/>
          </a:xfrm>
        </p:grpSpPr>
        <p:sp>
          <p:nvSpPr>
            <p:cNvPr id="413749" name="Text Box 53"/>
            <p:cNvSpPr txBox="1">
              <a:spLocks noChangeArrowheads="1"/>
            </p:cNvSpPr>
            <p:nvPr/>
          </p:nvSpPr>
          <p:spPr bwMode="auto">
            <a:xfrm>
              <a:off x="353" y="2048"/>
              <a:ext cx="1508" cy="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与逻辑符号</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grpSp>
          <p:nvGrpSpPr>
            <p:cNvPr id="413751" name="Group 55"/>
            <p:cNvGrpSpPr>
              <a:grpSpLocks/>
            </p:cNvGrpSpPr>
            <p:nvPr/>
          </p:nvGrpSpPr>
          <p:grpSpPr bwMode="auto">
            <a:xfrm>
              <a:off x="806" y="2477"/>
              <a:ext cx="3757" cy="666"/>
              <a:chOff x="806" y="2477"/>
              <a:chExt cx="3757" cy="666"/>
            </a:xfrm>
          </p:grpSpPr>
          <p:grpSp>
            <p:nvGrpSpPr>
              <p:cNvPr id="413752" name="Group 56"/>
              <p:cNvGrpSpPr>
                <a:grpSpLocks/>
              </p:cNvGrpSpPr>
              <p:nvPr/>
            </p:nvGrpSpPr>
            <p:grpSpPr bwMode="auto">
              <a:xfrm>
                <a:off x="3320" y="2477"/>
                <a:ext cx="1243" cy="666"/>
                <a:chOff x="3858" y="416"/>
                <a:chExt cx="1243" cy="666"/>
              </a:xfrm>
            </p:grpSpPr>
            <p:sp>
              <p:nvSpPr>
                <p:cNvPr id="413753" name="Text Box 57"/>
                <p:cNvSpPr txBox="1">
                  <a:spLocks noChangeArrowheads="1"/>
                </p:cNvSpPr>
                <p:nvPr/>
              </p:nvSpPr>
              <p:spPr bwMode="auto">
                <a:xfrm>
                  <a:off x="3858" y="416"/>
                  <a:ext cx="141"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A</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3754" name="Text Box 58"/>
                <p:cNvSpPr txBox="1">
                  <a:spLocks noChangeArrowheads="1"/>
                </p:cNvSpPr>
                <p:nvPr/>
              </p:nvSpPr>
              <p:spPr bwMode="auto">
                <a:xfrm>
                  <a:off x="3858" y="782"/>
                  <a:ext cx="141" cy="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B</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3755" name="Line 59"/>
                <p:cNvSpPr>
                  <a:spLocks noChangeShapeType="1"/>
                </p:cNvSpPr>
                <p:nvPr/>
              </p:nvSpPr>
              <p:spPr bwMode="auto">
                <a:xfrm>
                  <a:off x="4147" y="560"/>
                  <a:ext cx="28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56" name="Line 60"/>
                <p:cNvSpPr>
                  <a:spLocks noChangeShapeType="1"/>
                </p:cNvSpPr>
                <p:nvPr/>
              </p:nvSpPr>
              <p:spPr bwMode="auto">
                <a:xfrm>
                  <a:off x="4147" y="912"/>
                  <a:ext cx="28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57" name="Line 61"/>
                <p:cNvSpPr>
                  <a:spLocks noChangeShapeType="1"/>
                </p:cNvSpPr>
                <p:nvPr/>
              </p:nvSpPr>
              <p:spPr bwMode="auto">
                <a:xfrm>
                  <a:off x="4706" y="739"/>
                  <a:ext cx="2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58" name="Text Box 62"/>
                <p:cNvSpPr txBox="1">
                  <a:spLocks noChangeArrowheads="1"/>
                </p:cNvSpPr>
                <p:nvPr/>
              </p:nvSpPr>
              <p:spPr bwMode="auto">
                <a:xfrm flipH="1">
                  <a:off x="4958" y="597"/>
                  <a:ext cx="143" cy="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L</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3759" name="Text Box 63"/>
                <p:cNvSpPr txBox="1">
                  <a:spLocks noChangeArrowheads="1"/>
                </p:cNvSpPr>
                <p:nvPr/>
              </p:nvSpPr>
              <p:spPr bwMode="auto">
                <a:xfrm>
                  <a:off x="4491" y="450"/>
                  <a:ext cx="168"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&amp;</a:t>
                  </a:r>
                </a:p>
              </p:txBody>
            </p:sp>
            <p:sp>
              <p:nvSpPr>
                <p:cNvPr id="413760" name="Rectangle 64"/>
                <p:cNvSpPr>
                  <a:spLocks noChangeArrowheads="1"/>
                </p:cNvSpPr>
                <p:nvPr/>
              </p:nvSpPr>
              <p:spPr bwMode="auto">
                <a:xfrm>
                  <a:off x="4426" y="416"/>
                  <a:ext cx="280" cy="63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grpSp>
            <p:nvGrpSpPr>
              <p:cNvPr id="413761" name="Group 65"/>
              <p:cNvGrpSpPr>
                <a:grpSpLocks/>
              </p:cNvGrpSpPr>
              <p:nvPr/>
            </p:nvGrpSpPr>
            <p:grpSpPr bwMode="auto">
              <a:xfrm>
                <a:off x="806" y="2578"/>
                <a:ext cx="1592" cy="510"/>
                <a:chOff x="2141" y="380"/>
                <a:chExt cx="1592" cy="510"/>
              </a:xfrm>
            </p:grpSpPr>
            <p:sp>
              <p:nvSpPr>
                <p:cNvPr id="413762" name="Text Box 66"/>
                <p:cNvSpPr txBox="1">
                  <a:spLocks noChangeArrowheads="1"/>
                </p:cNvSpPr>
                <p:nvPr/>
              </p:nvSpPr>
              <p:spPr bwMode="auto">
                <a:xfrm>
                  <a:off x="2141" y="380"/>
                  <a:ext cx="212"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A</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3763" name="Text Box 67"/>
                <p:cNvSpPr txBox="1">
                  <a:spLocks noChangeArrowheads="1"/>
                </p:cNvSpPr>
                <p:nvPr/>
              </p:nvSpPr>
              <p:spPr bwMode="auto">
                <a:xfrm>
                  <a:off x="2150" y="593"/>
                  <a:ext cx="212"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B</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3764" name="Line 68"/>
                <p:cNvSpPr>
                  <a:spLocks noChangeShapeType="1"/>
                </p:cNvSpPr>
                <p:nvPr/>
              </p:nvSpPr>
              <p:spPr bwMode="auto">
                <a:xfrm>
                  <a:off x="2397" y="496"/>
                  <a:ext cx="38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65" name="Line 69"/>
                <p:cNvSpPr>
                  <a:spLocks noChangeShapeType="1"/>
                </p:cNvSpPr>
                <p:nvPr/>
              </p:nvSpPr>
              <p:spPr bwMode="auto">
                <a:xfrm>
                  <a:off x="2397" y="687"/>
                  <a:ext cx="38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66" name="Line 70"/>
                <p:cNvSpPr>
                  <a:spLocks noChangeShapeType="1"/>
                </p:cNvSpPr>
                <p:nvPr/>
              </p:nvSpPr>
              <p:spPr bwMode="auto">
                <a:xfrm>
                  <a:off x="3200" y="581"/>
                  <a:ext cx="33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3767" name="Text Box 71"/>
                <p:cNvSpPr txBox="1">
                  <a:spLocks noChangeArrowheads="1"/>
                </p:cNvSpPr>
                <p:nvPr/>
              </p:nvSpPr>
              <p:spPr bwMode="auto">
                <a:xfrm>
                  <a:off x="3521" y="505"/>
                  <a:ext cx="212" cy="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L</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3768" name="AutoShape 72"/>
                <p:cNvSpPr>
                  <a:spLocks noChangeArrowheads="1"/>
                </p:cNvSpPr>
                <p:nvPr/>
              </p:nvSpPr>
              <p:spPr bwMode="auto">
                <a:xfrm>
                  <a:off x="2780" y="391"/>
                  <a:ext cx="420" cy="362"/>
                </a:xfrm>
                <a:prstGeom prst="flowChartDelay">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grpSp>
      </p:grpSp>
      <p:sp>
        <p:nvSpPr>
          <p:cNvPr id="73" name="Text Box 48"/>
          <p:cNvSpPr txBox="1">
            <a:spLocks noChangeArrowheads="1"/>
          </p:cNvSpPr>
          <p:nvPr/>
        </p:nvSpPr>
        <p:spPr bwMode="auto">
          <a:xfrm>
            <a:off x="473075" y="5405314"/>
            <a:ext cx="29467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　　</a:t>
            </a:r>
            <a:r>
              <a:rPr kumimoji="1" lang="en-US" altLang="zh-CN" sz="2400" b="1" i="0" u="none" strike="noStrike" kern="1200" cap="none" spc="0" normalizeH="0" baseline="0" noProof="0" dirty="0">
                <a:ln>
                  <a:noFill/>
                </a:ln>
                <a:solidFill>
                  <a:srgbClr val="000066"/>
                </a:solidFill>
                <a:effectLst/>
                <a:uLnTx/>
                <a:uFillTx/>
                <a:latin typeface="+mn-ea"/>
                <a:cs typeface="+mn-cs"/>
              </a:rPr>
              <a:t>Verilog HDL</a:t>
            </a:r>
            <a:r>
              <a:rPr kumimoji="1" lang="zh-CN" altLang="en-US" sz="2400" b="1" i="0" u="none" strike="noStrike" kern="1200" cap="none" spc="0" normalizeH="0" baseline="0" noProof="0" dirty="0">
                <a:ln>
                  <a:noFill/>
                </a:ln>
                <a:solidFill>
                  <a:srgbClr val="000066"/>
                </a:solidFill>
                <a:effectLst/>
                <a:uLnTx/>
                <a:uFillTx/>
                <a:latin typeface="+mn-ea"/>
                <a:cs typeface="+mn-cs"/>
              </a:rPr>
              <a:t> ：</a:t>
            </a:r>
          </a:p>
        </p:txBody>
      </p:sp>
      <p:sp>
        <p:nvSpPr>
          <p:cNvPr id="74" name="Text Box 49"/>
          <p:cNvSpPr txBox="1">
            <a:spLocks noChangeArrowheads="1"/>
          </p:cNvSpPr>
          <p:nvPr/>
        </p:nvSpPr>
        <p:spPr bwMode="auto">
          <a:xfrm>
            <a:off x="3011030" y="5425045"/>
            <a:ext cx="56654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l">
              <a:spcBef>
                <a:spcPct val="50000"/>
              </a:spcBef>
              <a:defRPr/>
            </a:pPr>
            <a:r>
              <a:rPr kumimoji="1" lang="zh-CN" altLang="en-US" sz="2400" b="1" i="0" u="none" strike="noStrike" kern="1200" cap="none" spc="0" normalizeH="0" baseline="0" noProof="0" dirty="0">
                <a:ln>
                  <a:noFill/>
                </a:ln>
                <a:solidFill>
                  <a:srgbClr val="000066"/>
                </a:solidFill>
                <a:effectLst/>
                <a:uLnTx/>
                <a:uFillTx/>
                <a:latin typeface="+mn-ea"/>
              </a:rPr>
              <a:t>　</a:t>
            </a:r>
            <a:r>
              <a:rPr kumimoji="1" lang="en-US" altLang="zh-CN" sz="2400" b="1" i="1" u="none" strike="noStrike" kern="1200" cap="none" spc="0" normalizeH="0" baseline="0" noProof="0" dirty="0">
                <a:ln>
                  <a:noFill/>
                </a:ln>
                <a:solidFill>
                  <a:srgbClr val="000066"/>
                </a:solidFill>
                <a:effectLst/>
                <a:uLnTx/>
                <a:uFillTx/>
                <a:latin typeface="+mn-ea"/>
              </a:rPr>
              <a:t>L</a:t>
            </a:r>
            <a:r>
              <a:rPr kumimoji="1" lang="en-US" altLang="zh-CN" sz="2400" b="1" i="0" u="none" strike="noStrike" kern="1200" cap="none" spc="0" normalizeH="0" baseline="0" noProof="0" dirty="0">
                <a:ln>
                  <a:noFill/>
                </a:ln>
                <a:solidFill>
                  <a:srgbClr val="000066"/>
                </a:solidFill>
                <a:effectLst/>
                <a:uLnTx/>
                <a:uFillTx/>
                <a:latin typeface="+mn-ea"/>
              </a:rPr>
              <a:t> = </a:t>
            </a:r>
            <a:r>
              <a:rPr kumimoji="1" lang="en-US" altLang="zh-CN" sz="2400" b="1" i="1" u="none" strike="noStrike" kern="1200" cap="none" spc="0" normalizeH="0" baseline="0" noProof="0" dirty="0">
                <a:ln>
                  <a:noFill/>
                </a:ln>
                <a:solidFill>
                  <a:srgbClr val="000066"/>
                </a:solidFill>
                <a:effectLst/>
                <a:uLnTx/>
                <a:uFillTx/>
                <a:latin typeface="+mn-ea"/>
              </a:rPr>
              <a:t>A </a:t>
            </a:r>
            <a:r>
              <a:rPr kumimoji="1" lang="en-US" altLang="zh-CN" sz="2400" b="1" i="0" u="none" strike="noStrike" kern="1200" cap="none" spc="0" normalizeH="0" baseline="0" noProof="0" dirty="0">
                <a:ln>
                  <a:noFill/>
                </a:ln>
                <a:solidFill>
                  <a:srgbClr val="000066"/>
                </a:solidFill>
                <a:effectLst/>
                <a:uLnTx/>
                <a:uFillTx/>
                <a:latin typeface="+mn-ea"/>
              </a:rPr>
              <a:t>&amp;</a:t>
            </a:r>
            <a:r>
              <a:rPr kumimoji="1" lang="zh-CN" altLang="en-US" sz="2400" b="1" i="1" u="none" strike="noStrike" kern="1200" cap="none" spc="0" normalizeH="0" baseline="0" noProof="0" dirty="0">
                <a:ln>
                  <a:noFill/>
                </a:ln>
                <a:solidFill>
                  <a:srgbClr val="000066"/>
                </a:solidFill>
                <a:effectLst/>
                <a:uLnTx/>
                <a:uFillTx/>
                <a:latin typeface="+mn-ea"/>
              </a:rPr>
              <a:t>Ｂ</a:t>
            </a:r>
            <a:r>
              <a:rPr kumimoji="1" lang="en-US" altLang="zh-CN" sz="2400" b="1" i="1" u="none" strike="noStrike" kern="1200" cap="none" spc="0" normalizeH="0" baseline="0" noProof="0" dirty="0">
                <a:ln>
                  <a:noFill/>
                </a:ln>
                <a:solidFill>
                  <a:srgbClr val="000066"/>
                </a:solidFill>
                <a:effectLst/>
                <a:uLnTx/>
                <a:uFillTx/>
                <a:latin typeface="+mn-ea"/>
              </a:rPr>
              <a:t>	</a:t>
            </a:r>
            <a:r>
              <a:rPr kumimoji="1" lang="en-US" altLang="zh-CN" sz="2400" dirty="0">
                <a:solidFill>
                  <a:srgbClr val="000066"/>
                </a:solidFill>
                <a:latin typeface="+mn-ea"/>
              </a:rPr>
              <a:t>(</a:t>
            </a:r>
            <a:r>
              <a:rPr kumimoji="1" lang="zh-CN" altLang="en-US" sz="2400" dirty="0">
                <a:solidFill>
                  <a:srgbClr val="000066"/>
                </a:solidFill>
                <a:latin typeface="+mn-ea"/>
              </a:rPr>
              <a:t>行为描述和数据流描述）</a:t>
            </a:r>
            <a:endParaRPr kumimoji="1" lang="en-US" altLang="zh-CN" sz="2400" dirty="0">
              <a:solidFill>
                <a:srgbClr val="000066"/>
              </a:solidFill>
              <a:latin typeface="+mn-ea"/>
            </a:endParaRPr>
          </a:p>
          <a:p>
            <a:pPr lvl="0" algn="l">
              <a:spcBef>
                <a:spcPct val="50000"/>
              </a:spcBef>
              <a:defRPr/>
            </a:pPr>
            <a:r>
              <a:rPr kumimoji="1" lang="en-US" altLang="zh-CN" sz="2400" dirty="0">
                <a:solidFill>
                  <a:srgbClr val="000066"/>
                </a:solidFill>
                <a:latin typeface="+mn-ea"/>
              </a:rPr>
              <a:t>and </a:t>
            </a:r>
            <a:r>
              <a:rPr kumimoji="1" lang="en-US" altLang="zh-CN" sz="2400" dirty="0" err="1">
                <a:solidFill>
                  <a:srgbClr val="000066"/>
                </a:solidFill>
                <a:latin typeface="+mn-ea"/>
              </a:rPr>
              <a:t>objectname</a:t>
            </a:r>
            <a:r>
              <a:rPr kumimoji="1" lang="en-US" altLang="zh-CN" sz="2400" dirty="0">
                <a:solidFill>
                  <a:srgbClr val="000066"/>
                </a:solidFill>
                <a:latin typeface="+mn-ea"/>
              </a:rPr>
              <a:t>(L,A,B);(</a:t>
            </a:r>
            <a:r>
              <a:rPr kumimoji="1" lang="zh-CN" altLang="en-US" sz="2400" dirty="0">
                <a:solidFill>
                  <a:srgbClr val="000066"/>
                </a:solidFill>
                <a:latin typeface="+mn-ea"/>
              </a:rPr>
              <a:t>结构化描述）</a:t>
            </a:r>
            <a:r>
              <a:rPr kumimoji="1" lang="zh-CN" altLang="en-US" sz="2400" i="1" dirty="0">
                <a:solidFill>
                  <a:srgbClr val="000066"/>
                </a:solidFill>
                <a:latin typeface="+mn-ea"/>
              </a:rPr>
              <a:t> </a:t>
            </a:r>
            <a:r>
              <a:rPr kumimoji="1" lang="zh-CN" altLang="en-US" sz="2400" b="1" i="0" u="none" strike="noStrike" kern="1200" cap="none" spc="0" normalizeH="0" baseline="0" noProof="0" dirty="0">
                <a:ln>
                  <a:noFill/>
                </a:ln>
                <a:solidFill>
                  <a:srgbClr val="000066"/>
                </a:solidFill>
                <a:effectLst/>
                <a:uLnTx/>
                <a:uFillTx/>
                <a:latin typeface="+mn-ea"/>
              </a:rPr>
              <a:t>　</a:t>
            </a:r>
            <a:endParaRPr kumimoji="1" lang="zh-CN" altLang="en-US" sz="2400" b="1" i="1" u="none" strike="noStrike" kern="1200" cap="none" spc="0" normalizeH="0" baseline="0" noProof="0" dirty="0">
              <a:ln>
                <a:noFill/>
              </a:ln>
              <a:solidFill>
                <a:srgbClr val="000066"/>
              </a:solidFill>
              <a:effectLst/>
              <a:uLnTx/>
              <a:uFillTx/>
              <a:latin typeface="+mn-ea"/>
            </a:endParaRPr>
          </a:p>
        </p:txBody>
      </p:sp>
      <p:sp>
        <p:nvSpPr>
          <p:cNvPr id="2" name="标题 1">
            <a:extLst>
              <a:ext uri="{FF2B5EF4-FFF2-40B4-BE49-F238E27FC236}">
                <a16:creationId xmlns:a16="http://schemas.microsoft.com/office/drawing/2014/main" id="{861996A1-7289-4973-A1BF-0FE960E2E814}"/>
              </a:ext>
            </a:extLst>
          </p:cNvPr>
          <p:cNvSpPr>
            <a:spLocks noGrp="1"/>
          </p:cNvSpPr>
          <p:nvPr>
            <p:ph type="title"/>
          </p:nvPr>
        </p:nvSpPr>
        <p:spPr>
          <a:xfrm>
            <a:off x="685800" y="484632"/>
            <a:ext cx="7772400" cy="674071"/>
          </a:xfrm>
        </p:spPr>
        <p:txBody>
          <a:bodyPr>
            <a:normAutofit fontScale="90000"/>
          </a:bodyPr>
          <a:lstStyle/>
          <a:p>
            <a:r>
              <a:rPr kumimoji="1" lang="zh-CN" altLang="en-US" sz="4400" b="1" i="0" u="none" strike="noStrike" kern="1200" cap="none" spc="0" normalizeH="0" baseline="0" noProof="0" dirty="0">
                <a:ln>
                  <a:noFill/>
                </a:ln>
                <a:solidFill>
                  <a:srgbClr val="CC0066"/>
                </a:solidFill>
                <a:effectLst/>
                <a:uLnTx/>
                <a:uFillTx/>
                <a:latin typeface="+mn-ea"/>
                <a:cs typeface="+mn-cs"/>
              </a:rPr>
              <a:t>１．与运算</a:t>
            </a:r>
            <a:endParaRPr lang="zh-CN" altLang="en-US" dirty="0"/>
          </a:p>
        </p:txBody>
      </p:sp>
      <p:sp>
        <p:nvSpPr>
          <p:cNvPr id="4" name="灯片编号占位符 3">
            <a:extLst>
              <a:ext uri="{FF2B5EF4-FFF2-40B4-BE49-F238E27FC236}">
                <a16:creationId xmlns:a16="http://schemas.microsoft.com/office/drawing/2014/main" id="{B8145F1A-A4BD-4C15-BA1E-94C2CB8B4963}"/>
              </a:ext>
            </a:extLst>
          </p:cNvPr>
          <p:cNvSpPr>
            <a:spLocks noGrp="1"/>
          </p:cNvSpPr>
          <p:nvPr>
            <p:ph type="sldNum" sz="quarter" idx="12"/>
          </p:nvPr>
        </p:nvSpPr>
        <p:spPr/>
        <p:txBody>
          <a:bodyPr/>
          <a:lstStyle/>
          <a:p>
            <a:fld id="{4FAB73BC-B049-4115-A692-8D63A059BFB8}" type="slidenum">
              <a:rPr lang="en-US" smtClean="0"/>
              <a:t>10</a:t>
            </a:fld>
            <a:endParaRPr lang="en-US" dirty="0"/>
          </a:p>
        </p:txBody>
      </p:sp>
    </p:spTree>
    <p:custDataLst>
      <p:tags r:id="rId1"/>
    </p:custDataLst>
    <p:extLst>
      <p:ext uri="{BB962C8B-B14F-4D97-AF65-F5344CB8AC3E}">
        <p14:creationId xmlns:p14="http://schemas.microsoft.com/office/powerpoint/2010/main" val="1723757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3700"/>
                                        </p:tgtEl>
                                        <p:attrNameLst>
                                          <p:attrName>style.visibility</p:attrName>
                                        </p:attrNameLst>
                                      </p:cBhvr>
                                      <p:to>
                                        <p:strVal val="visible"/>
                                      </p:to>
                                    </p:set>
                                    <p:animEffect transition="in" filter="wipe(up)">
                                      <p:cBhvr>
                                        <p:cTn id="7" dur="3000"/>
                                        <p:tgtEl>
                                          <p:spTgt spid="4137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13748"/>
                                        </p:tgtEl>
                                        <p:attrNameLst>
                                          <p:attrName>style.visibility</p:attrName>
                                        </p:attrNameLst>
                                      </p:cBhvr>
                                      <p:to>
                                        <p:strVal val="visible"/>
                                      </p:to>
                                    </p:set>
                                    <p:animEffect transition="in" filter="wipe(up)">
                                      <p:cBhvr>
                                        <p:cTn id="12" dur="1000"/>
                                        <p:tgtEl>
                                          <p:spTgt spid="41374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13744"/>
                                        </p:tgtEl>
                                        <p:attrNameLst>
                                          <p:attrName>style.visibility</p:attrName>
                                        </p:attrNameLst>
                                      </p:cBhvr>
                                      <p:to>
                                        <p:strVal val="visible"/>
                                      </p:to>
                                    </p:set>
                                    <p:animEffect transition="in" filter="strips(downRight)">
                                      <p:cBhvr>
                                        <p:cTn id="17" dur="500"/>
                                        <p:tgtEl>
                                          <p:spTgt spid="4137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13745"/>
                                        </p:tgtEl>
                                        <p:attrNameLst>
                                          <p:attrName>style.visibility</p:attrName>
                                        </p:attrNameLst>
                                      </p:cBhvr>
                                      <p:to>
                                        <p:strVal val="visible"/>
                                      </p:to>
                                    </p:set>
                                    <p:animEffect transition="in" filter="strips(downRight)">
                                      <p:cBhvr>
                                        <p:cTn id="22" dur="500"/>
                                        <p:tgtEl>
                                          <p:spTgt spid="413745"/>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strips(downRight)">
                                      <p:cBhvr>
                                        <p:cTn id="27" dur="500"/>
                                        <p:tgtEl>
                                          <p:spTgt spid="73"/>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strips(downRight)">
                                      <p:cBhvr>
                                        <p:cTn id="3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744" grpId="0"/>
      <p:bldP spid="413745" grpId="0"/>
      <p:bldP spid="73" grpId="0"/>
      <p:bldP spid="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4724" name="Group 4"/>
          <p:cNvGrpSpPr>
            <a:grpSpLocks/>
          </p:cNvGrpSpPr>
          <p:nvPr/>
        </p:nvGrpSpPr>
        <p:grpSpPr bwMode="auto">
          <a:xfrm>
            <a:off x="4592638" y="3373438"/>
            <a:ext cx="4460875" cy="2574925"/>
            <a:chOff x="3216" y="624"/>
            <a:chExt cx="2160" cy="1392"/>
          </a:xfrm>
        </p:grpSpPr>
        <p:sp>
          <p:nvSpPr>
            <p:cNvPr id="414725" name="Text Box 5"/>
            <p:cNvSpPr txBox="1">
              <a:spLocks noChangeArrowheads="1"/>
            </p:cNvSpPr>
            <p:nvPr/>
          </p:nvSpPr>
          <p:spPr bwMode="auto">
            <a:xfrm>
              <a:off x="3408" y="624"/>
              <a:ext cx="1776" cy="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                 </a:t>
              </a: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电路状态表</a:t>
              </a:r>
            </a:p>
          </p:txBody>
        </p:sp>
        <p:grpSp>
          <p:nvGrpSpPr>
            <p:cNvPr id="414726" name="Group 6"/>
            <p:cNvGrpSpPr>
              <a:grpSpLocks/>
            </p:cNvGrpSpPr>
            <p:nvPr/>
          </p:nvGrpSpPr>
          <p:grpSpPr bwMode="auto">
            <a:xfrm>
              <a:off x="3216" y="912"/>
              <a:ext cx="2160" cy="1104"/>
              <a:chOff x="3216" y="1296"/>
              <a:chExt cx="2160" cy="1104"/>
            </a:xfrm>
          </p:grpSpPr>
          <p:sp>
            <p:nvSpPr>
              <p:cNvPr id="414727" name="Line 7"/>
              <p:cNvSpPr>
                <a:spLocks noChangeShapeType="1"/>
              </p:cNvSpPr>
              <p:nvPr/>
            </p:nvSpPr>
            <p:spPr bwMode="auto">
              <a:xfrm>
                <a:off x="3216" y="129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28" name="Line 8"/>
              <p:cNvSpPr>
                <a:spLocks noChangeShapeType="1"/>
              </p:cNvSpPr>
              <p:nvPr/>
            </p:nvSpPr>
            <p:spPr bwMode="auto">
              <a:xfrm>
                <a:off x="3216" y="153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29" name="Line 9"/>
              <p:cNvSpPr>
                <a:spLocks noChangeShapeType="1"/>
              </p:cNvSpPr>
              <p:nvPr/>
            </p:nvSpPr>
            <p:spPr bwMode="auto">
              <a:xfrm>
                <a:off x="3216" y="2400"/>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30" name="Line 10"/>
              <p:cNvSpPr>
                <a:spLocks noChangeShapeType="1"/>
              </p:cNvSpPr>
              <p:nvPr/>
            </p:nvSpPr>
            <p:spPr bwMode="auto">
              <a:xfrm>
                <a:off x="3936" y="1296"/>
                <a:ext cx="0" cy="11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31" name="Line 11"/>
              <p:cNvSpPr>
                <a:spLocks noChangeShapeType="1"/>
              </p:cNvSpPr>
              <p:nvPr/>
            </p:nvSpPr>
            <p:spPr bwMode="auto">
              <a:xfrm>
                <a:off x="4704" y="1296"/>
                <a:ext cx="0" cy="11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32" name="Text Box 12"/>
              <p:cNvSpPr txBox="1">
                <a:spLocks noChangeArrowheads="1"/>
              </p:cNvSpPr>
              <p:nvPr/>
            </p:nvSpPr>
            <p:spPr bwMode="auto">
              <a:xfrm>
                <a:off x="3408" y="1344"/>
                <a:ext cx="384"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开关</a:t>
                </a: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S</a:t>
                </a:r>
                <a:r>
                  <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rPr>
                  <a:t>1</a:t>
                </a:r>
              </a:p>
            </p:txBody>
          </p:sp>
          <p:sp>
            <p:nvSpPr>
              <p:cNvPr id="414733" name="Text Box 13"/>
              <p:cNvSpPr txBox="1">
                <a:spLocks noChangeArrowheads="1"/>
              </p:cNvSpPr>
              <p:nvPr/>
            </p:nvSpPr>
            <p:spPr bwMode="auto">
              <a:xfrm>
                <a:off x="4128" y="1344"/>
                <a:ext cx="432"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开关</a:t>
                </a: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S</a:t>
                </a:r>
                <a:r>
                  <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rPr>
                  <a:t>2</a:t>
                </a:r>
              </a:p>
            </p:txBody>
          </p:sp>
          <p:sp>
            <p:nvSpPr>
              <p:cNvPr id="414734" name="Text Box 14"/>
              <p:cNvSpPr txBox="1">
                <a:spLocks noChangeArrowheads="1"/>
              </p:cNvSpPr>
              <p:nvPr/>
            </p:nvSpPr>
            <p:spPr bwMode="auto">
              <a:xfrm>
                <a:off x="4944" y="1344"/>
                <a:ext cx="192" cy="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灯</a:t>
                </a:r>
              </a:p>
            </p:txBody>
          </p:sp>
          <p:sp>
            <p:nvSpPr>
              <p:cNvPr id="414735" name="Text Box 15"/>
              <p:cNvSpPr txBox="1">
                <a:spLocks noChangeArrowheads="1"/>
              </p:cNvSpPr>
              <p:nvPr/>
            </p:nvSpPr>
            <p:spPr bwMode="auto">
              <a:xfrm>
                <a:off x="3471" y="1493"/>
                <a:ext cx="214" cy="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断</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36" name="Text Box 16"/>
              <p:cNvSpPr txBox="1">
                <a:spLocks noChangeArrowheads="1"/>
              </p:cNvSpPr>
              <p:nvPr/>
            </p:nvSpPr>
            <p:spPr bwMode="auto">
              <a:xfrm>
                <a:off x="4238" y="1493"/>
                <a:ext cx="214" cy="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断</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37" name="Text Box 17"/>
              <p:cNvSpPr txBox="1">
                <a:spLocks noChangeArrowheads="1"/>
              </p:cNvSpPr>
              <p:nvPr/>
            </p:nvSpPr>
            <p:spPr bwMode="auto">
              <a:xfrm>
                <a:off x="4924" y="1493"/>
                <a:ext cx="214" cy="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灭</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38" name="Text Box 18"/>
              <p:cNvSpPr txBox="1">
                <a:spLocks noChangeArrowheads="1"/>
              </p:cNvSpPr>
              <p:nvPr/>
            </p:nvSpPr>
            <p:spPr bwMode="auto">
              <a:xfrm>
                <a:off x="3472" y="1713"/>
                <a:ext cx="21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断</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39" name="Text Box 19"/>
              <p:cNvSpPr txBox="1">
                <a:spLocks noChangeArrowheads="1"/>
              </p:cNvSpPr>
              <p:nvPr/>
            </p:nvSpPr>
            <p:spPr bwMode="auto">
              <a:xfrm>
                <a:off x="4239" y="1713"/>
                <a:ext cx="21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合</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40" name="Text Box 20"/>
              <p:cNvSpPr txBox="1">
                <a:spLocks noChangeArrowheads="1"/>
              </p:cNvSpPr>
              <p:nvPr/>
            </p:nvSpPr>
            <p:spPr bwMode="auto">
              <a:xfrm>
                <a:off x="4912" y="1713"/>
                <a:ext cx="21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亮</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41" name="Text Box 21"/>
              <p:cNvSpPr txBox="1">
                <a:spLocks noChangeArrowheads="1"/>
              </p:cNvSpPr>
              <p:nvPr/>
            </p:nvSpPr>
            <p:spPr bwMode="auto">
              <a:xfrm>
                <a:off x="3471" y="1905"/>
                <a:ext cx="214" cy="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合</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42" name="Text Box 22"/>
              <p:cNvSpPr txBox="1">
                <a:spLocks noChangeArrowheads="1"/>
              </p:cNvSpPr>
              <p:nvPr/>
            </p:nvSpPr>
            <p:spPr bwMode="auto">
              <a:xfrm>
                <a:off x="3468" y="2097"/>
                <a:ext cx="21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合</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43" name="Text Box 23"/>
              <p:cNvSpPr txBox="1">
                <a:spLocks noChangeArrowheads="1"/>
              </p:cNvSpPr>
              <p:nvPr/>
            </p:nvSpPr>
            <p:spPr bwMode="auto">
              <a:xfrm>
                <a:off x="4238" y="1905"/>
                <a:ext cx="214" cy="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断</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44" name="Text Box 24"/>
              <p:cNvSpPr txBox="1">
                <a:spLocks noChangeArrowheads="1"/>
              </p:cNvSpPr>
              <p:nvPr/>
            </p:nvSpPr>
            <p:spPr bwMode="auto">
              <a:xfrm>
                <a:off x="4911" y="1905"/>
                <a:ext cx="214" cy="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亮</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45" name="Text Box 25"/>
              <p:cNvSpPr txBox="1">
                <a:spLocks noChangeArrowheads="1"/>
              </p:cNvSpPr>
              <p:nvPr/>
            </p:nvSpPr>
            <p:spPr bwMode="auto">
              <a:xfrm>
                <a:off x="4239" y="2097"/>
                <a:ext cx="21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合</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46" name="Text Box 26"/>
              <p:cNvSpPr txBox="1">
                <a:spLocks noChangeArrowheads="1"/>
              </p:cNvSpPr>
              <p:nvPr/>
            </p:nvSpPr>
            <p:spPr bwMode="auto">
              <a:xfrm>
                <a:off x="4912" y="2097"/>
                <a:ext cx="213"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亮</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grpSp>
      </p:grpSp>
      <p:sp>
        <p:nvSpPr>
          <p:cNvPr id="414748" name="Text Box 28"/>
          <p:cNvSpPr txBox="1">
            <a:spLocks noChangeArrowheads="1"/>
          </p:cNvSpPr>
          <p:nvPr/>
        </p:nvSpPr>
        <p:spPr bwMode="auto">
          <a:xfrm>
            <a:off x="206375" y="1412875"/>
            <a:ext cx="8686800" cy="113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just" defTabSz="914400" rtl="0" eaLnBrk="1" fontAlgn="base" latinLnBrk="0" hangingPunct="1">
              <a:lnSpc>
                <a:spcPct val="15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只要在决定某一事件的多种条件中，有一个或多个条件具备时，这一事件就会发生。这种因果关系称为或逻辑关系。</a:t>
            </a:r>
          </a:p>
        </p:txBody>
      </p:sp>
      <p:grpSp>
        <p:nvGrpSpPr>
          <p:cNvPr id="414749" name="Group 29"/>
          <p:cNvGrpSpPr>
            <a:grpSpLocks/>
          </p:cNvGrpSpPr>
          <p:nvPr/>
        </p:nvGrpSpPr>
        <p:grpSpPr bwMode="auto">
          <a:xfrm>
            <a:off x="502442" y="3486361"/>
            <a:ext cx="4032346" cy="2710914"/>
            <a:chOff x="539" y="569"/>
            <a:chExt cx="2039" cy="1343"/>
          </a:xfrm>
        </p:grpSpPr>
        <p:sp>
          <p:nvSpPr>
            <p:cNvPr id="414750" name="Oval 30"/>
            <p:cNvSpPr>
              <a:spLocks noChangeArrowheads="1"/>
            </p:cNvSpPr>
            <p:nvPr/>
          </p:nvSpPr>
          <p:spPr bwMode="auto">
            <a:xfrm>
              <a:off x="726" y="949"/>
              <a:ext cx="54" cy="5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51" name="Line 31"/>
            <p:cNvSpPr>
              <a:spLocks noChangeShapeType="1"/>
            </p:cNvSpPr>
            <p:nvPr/>
          </p:nvSpPr>
          <p:spPr bwMode="auto">
            <a:xfrm>
              <a:off x="782" y="981"/>
              <a:ext cx="46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52" name="Oval 32"/>
            <p:cNvSpPr>
              <a:spLocks noChangeArrowheads="1"/>
            </p:cNvSpPr>
            <p:nvPr/>
          </p:nvSpPr>
          <p:spPr bwMode="auto">
            <a:xfrm>
              <a:off x="1426" y="1120"/>
              <a:ext cx="54" cy="5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53" name="Oval 33"/>
            <p:cNvSpPr>
              <a:spLocks noChangeArrowheads="1"/>
            </p:cNvSpPr>
            <p:nvPr/>
          </p:nvSpPr>
          <p:spPr bwMode="auto">
            <a:xfrm>
              <a:off x="1440" y="789"/>
              <a:ext cx="54" cy="5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54" name="Line 34"/>
            <p:cNvSpPr>
              <a:spLocks noChangeShapeType="1"/>
            </p:cNvSpPr>
            <p:nvPr/>
          </p:nvSpPr>
          <p:spPr bwMode="auto">
            <a:xfrm>
              <a:off x="2256" y="981"/>
              <a:ext cx="0"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55" name="Line 35"/>
            <p:cNvSpPr>
              <a:spLocks noChangeShapeType="1"/>
            </p:cNvSpPr>
            <p:nvPr/>
          </p:nvSpPr>
          <p:spPr bwMode="auto">
            <a:xfrm>
              <a:off x="2256" y="1413"/>
              <a:ext cx="0" cy="24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56" name="Line 36"/>
            <p:cNvSpPr>
              <a:spLocks noChangeShapeType="1"/>
            </p:cNvSpPr>
            <p:nvPr/>
          </p:nvSpPr>
          <p:spPr bwMode="auto">
            <a:xfrm flipH="1">
              <a:off x="775" y="1653"/>
              <a:ext cx="148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57" name="Oval 37"/>
            <p:cNvSpPr>
              <a:spLocks noChangeArrowheads="1"/>
            </p:cNvSpPr>
            <p:nvPr/>
          </p:nvSpPr>
          <p:spPr bwMode="auto">
            <a:xfrm>
              <a:off x="726" y="1626"/>
              <a:ext cx="54" cy="5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58" name="Text Box 38"/>
            <p:cNvSpPr txBox="1">
              <a:spLocks noChangeArrowheads="1"/>
            </p:cNvSpPr>
            <p:nvPr/>
          </p:nvSpPr>
          <p:spPr bwMode="auto">
            <a:xfrm>
              <a:off x="1488" y="569"/>
              <a:ext cx="116" cy="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S</a:t>
              </a:r>
              <a:r>
                <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rPr>
                <a:t>1</a:t>
              </a:r>
            </a:p>
          </p:txBody>
        </p:sp>
        <p:sp>
          <p:nvSpPr>
            <p:cNvPr id="414759" name="Text Box 39"/>
            <p:cNvSpPr txBox="1">
              <a:spLocks noChangeArrowheads="1"/>
            </p:cNvSpPr>
            <p:nvPr/>
          </p:nvSpPr>
          <p:spPr bwMode="auto">
            <a:xfrm>
              <a:off x="2356" y="1142"/>
              <a:ext cx="222"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灯</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60" name="Text Box 40"/>
            <p:cNvSpPr txBox="1">
              <a:spLocks noChangeArrowheads="1"/>
            </p:cNvSpPr>
            <p:nvPr/>
          </p:nvSpPr>
          <p:spPr bwMode="auto">
            <a:xfrm>
              <a:off x="539" y="1142"/>
              <a:ext cx="351"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电源</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61" name="Text Box 41"/>
            <p:cNvSpPr txBox="1">
              <a:spLocks noChangeArrowheads="1"/>
            </p:cNvSpPr>
            <p:nvPr/>
          </p:nvSpPr>
          <p:spPr bwMode="auto">
            <a:xfrm>
              <a:off x="864" y="1776"/>
              <a:ext cx="1296" cy="1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endParaRPr kumimoji="1" lang="en-GB"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4762" name="Line 42"/>
            <p:cNvSpPr>
              <a:spLocks noChangeShapeType="1"/>
            </p:cNvSpPr>
            <p:nvPr/>
          </p:nvSpPr>
          <p:spPr bwMode="auto">
            <a:xfrm>
              <a:off x="1248" y="816"/>
              <a:ext cx="0" cy="33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63" name="Line 43"/>
            <p:cNvSpPr>
              <a:spLocks noChangeShapeType="1"/>
            </p:cNvSpPr>
            <p:nvPr/>
          </p:nvSpPr>
          <p:spPr bwMode="auto">
            <a:xfrm>
              <a:off x="1248" y="1152"/>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64" name="Line 44"/>
            <p:cNvSpPr>
              <a:spLocks noChangeShapeType="1"/>
            </p:cNvSpPr>
            <p:nvPr/>
          </p:nvSpPr>
          <p:spPr bwMode="auto">
            <a:xfrm>
              <a:off x="1728" y="1152"/>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65" name="Line 45"/>
            <p:cNvSpPr>
              <a:spLocks noChangeShapeType="1"/>
            </p:cNvSpPr>
            <p:nvPr/>
          </p:nvSpPr>
          <p:spPr bwMode="auto">
            <a:xfrm flipV="1">
              <a:off x="1474" y="1015"/>
              <a:ext cx="192" cy="11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66" name="Oval 46"/>
            <p:cNvSpPr>
              <a:spLocks noChangeArrowheads="1"/>
            </p:cNvSpPr>
            <p:nvPr/>
          </p:nvSpPr>
          <p:spPr bwMode="auto">
            <a:xfrm>
              <a:off x="1672" y="789"/>
              <a:ext cx="54" cy="5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67" name="Line 47"/>
            <p:cNvSpPr>
              <a:spLocks noChangeShapeType="1"/>
            </p:cNvSpPr>
            <p:nvPr/>
          </p:nvSpPr>
          <p:spPr bwMode="auto">
            <a:xfrm>
              <a:off x="1248" y="821"/>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68" name="Line 48"/>
            <p:cNvSpPr>
              <a:spLocks noChangeShapeType="1"/>
            </p:cNvSpPr>
            <p:nvPr/>
          </p:nvSpPr>
          <p:spPr bwMode="auto">
            <a:xfrm>
              <a:off x="1728" y="821"/>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69" name="Line 49"/>
            <p:cNvSpPr>
              <a:spLocks noChangeShapeType="1"/>
            </p:cNvSpPr>
            <p:nvPr/>
          </p:nvSpPr>
          <p:spPr bwMode="auto">
            <a:xfrm flipV="1">
              <a:off x="1488" y="677"/>
              <a:ext cx="192" cy="11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70" name="Line 50"/>
            <p:cNvSpPr>
              <a:spLocks noChangeShapeType="1"/>
            </p:cNvSpPr>
            <p:nvPr/>
          </p:nvSpPr>
          <p:spPr bwMode="auto">
            <a:xfrm>
              <a:off x="1920" y="816"/>
              <a:ext cx="0" cy="33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71" name="Line 51"/>
            <p:cNvSpPr>
              <a:spLocks noChangeShapeType="1"/>
            </p:cNvSpPr>
            <p:nvPr/>
          </p:nvSpPr>
          <p:spPr bwMode="auto">
            <a:xfrm>
              <a:off x="1920" y="981"/>
              <a:ext cx="33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72" name="Text Box 52"/>
            <p:cNvSpPr txBox="1">
              <a:spLocks noChangeArrowheads="1"/>
            </p:cNvSpPr>
            <p:nvPr/>
          </p:nvSpPr>
          <p:spPr bwMode="auto">
            <a:xfrm>
              <a:off x="1488" y="885"/>
              <a:ext cx="116" cy="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S</a:t>
              </a:r>
              <a:r>
                <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rPr>
                <a:t>2</a:t>
              </a:r>
            </a:p>
          </p:txBody>
        </p:sp>
        <p:sp>
          <p:nvSpPr>
            <p:cNvPr id="414773" name="Oval 53"/>
            <p:cNvSpPr>
              <a:spLocks noChangeArrowheads="1"/>
            </p:cNvSpPr>
            <p:nvPr/>
          </p:nvSpPr>
          <p:spPr bwMode="auto">
            <a:xfrm>
              <a:off x="1672" y="1118"/>
              <a:ext cx="54" cy="5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4774" name="AutoShape 54"/>
            <p:cNvSpPr>
              <a:spLocks noChangeArrowheads="1"/>
            </p:cNvSpPr>
            <p:nvPr/>
          </p:nvSpPr>
          <p:spPr bwMode="auto">
            <a:xfrm>
              <a:off x="2160" y="1212"/>
              <a:ext cx="192" cy="192"/>
            </a:xfrm>
            <a:prstGeom prst="flowChartSummingJunction">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grpSp>
      <p:sp>
        <p:nvSpPr>
          <p:cNvPr id="414776" name="Rectangle 56"/>
          <p:cNvSpPr>
            <a:spLocks noChangeArrowheads="1"/>
          </p:cNvSpPr>
          <p:nvPr/>
        </p:nvSpPr>
        <p:spPr bwMode="auto">
          <a:xfrm>
            <a:off x="1403350" y="2873375"/>
            <a:ext cx="181011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 </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或逻辑举例</a:t>
            </a:r>
          </a:p>
        </p:txBody>
      </p:sp>
      <p:sp>
        <p:nvSpPr>
          <p:cNvPr id="2" name="标题 1">
            <a:extLst>
              <a:ext uri="{FF2B5EF4-FFF2-40B4-BE49-F238E27FC236}">
                <a16:creationId xmlns:a16="http://schemas.microsoft.com/office/drawing/2014/main" id="{6CA8A469-6BD6-4A02-BE80-511628131CA5}"/>
              </a:ext>
            </a:extLst>
          </p:cNvPr>
          <p:cNvSpPr>
            <a:spLocks noGrp="1"/>
          </p:cNvSpPr>
          <p:nvPr>
            <p:ph type="title"/>
          </p:nvPr>
        </p:nvSpPr>
        <p:spPr>
          <a:xfrm>
            <a:off x="685800" y="484632"/>
            <a:ext cx="7772400" cy="840985"/>
          </a:xfrm>
        </p:spPr>
        <p:txBody>
          <a:bodyPr/>
          <a:lstStyle/>
          <a:p>
            <a:r>
              <a:rPr kumimoji="1" lang="zh-CN" altLang="en-US" sz="4400" b="1" i="0" u="none" strike="noStrike" kern="1200" cap="none" spc="0" normalizeH="0" baseline="0" noProof="0" dirty="0">
                <a:ln>
                  <a:noFill/>
                </a:ln>
                <a:solidFill>
                  <a:srgbClr val="CC0066"/>
                </a:solidFill>
                <a:effectLst/>
                <a:uLnTx/>
                <a:uFillTx/>
                <a:latin typeface="方正姚体" panose="02010601030101010101" pitchFamily="2" charset="-122"/>
                <a:ea typeface="方正姚体" panose="02010601030101010101" pitchFamily="2" charset="-122"/>
                <a:cs typeface="+mn-cs"/>
              </a:rPr>
              <a:t>２、或运算</a:t>
            </a:r>
            <a:endParaRPr lang="zh-CN" altLang="en-US" dirty="0">
              <a:latin typeface="方正姚体" panose="02010601030101010101" pitchFamily="2" charset="-122"/>
              <a:ea typeface="方正姚体" panose="02010601030101010101" pitchFamily="2" charset="-122"/>
            </a:endParaRPr>
          </a:p>
        </p:txBody>
      </p:sp>
      <p:sp>
        <p:nvSpPr>
          <p:cNvPr id="3" name="灯片编号占位符 2">
            <a:extLst>
              <a:ext uri="{FF2B5EF4-FFF2-40B4-BE49-F238E27FC236}">
                <a16:creationId xmlns:a16="http://schemas.microsoft.com/office/drawing/2014/main" id="{771579D1-6705-47B8-B9FA-8AE625E64D9D}"/>
              </a:ext>
            </a:extLst>
          </p:cNvPr>
          <p:cNvSpPr>
            <a:spLocks noGrp="1"/>
          </p:cNvSpPr>
          <p:nvPr>
            <p:ph type="sldNum" sz="quarter" idx="12"/>
          </p:nvPr>
        </p:nvSpPr>
        <p:spPr/>
        <p:txBody>
          <a:bodyPr/>
          <a:lstStyle/>
          <a:p>
            <a:fld id="{4FAB73BC-B049-4115-A692-8D63A059BFB8}" type="slidenum">
              <a:rPr lang="en-US" smtClean="0"/>
              <a:t>11</a:t>
            </a:fld>
            <a:endParaRPr lang="en-US" dirty="0"/>
          </a:p>
        </p:txBody>
      </p:sp>
    </p:spTree>
    <p:custDataLst>
      <p:tags r:id="rId1"/>
    </p:custDataLst>
    <p:extLst>
      <p:ext uri="{BB962C8B-B14F-4D97-AF65-F5344CB8AC3E}">
        <p14:creationId xmlns:p14="http://schemas.microsoft.com/office/powerpoint/2010/main" val="17329840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4748"/>
                                        </p:tgtEl>
                                        <p:attrNameLst>
                                          <p:attrName>style.visibility</p:attrName>
                                        </p:attrNameLst>
                                      </p:cBhvr>
                                      <p:to>
                                        <p:strVal val="visible"/>
                                      </p:to>
                                    </p:set>
                                    <p:animEffect transition="in" filter="strips(downRight)">
                                      <p:cBhvr>
                                        <p:cTn id="7" dur="2000"/>
                                        <p:tgtEl>
                                          <p:spTgt spid="4147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4776"/>
                                        </p:tgtEl>
                                        <p:attrNameLst>
                                          <p:attrName>style.visibility</p:attrName>
                                        </p:attrNameLst>
                                      </p:cBhvr>
                                      <p:to>
                                        <p:strVal val="visible"/>
                                      </p:to>
                                    </p:set>
                                    <p:animEffect transition="in" filter="strips(downRight)">
                                      <p:cBhvr>
                                        <p:cTn id="12" dur="500"/>
                                        <p:tgtEl>
                                          <p:spTgt spid="41477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14749"/>
                                        </p:tgtEl>
                                        <p:attrNameLst>
                                          <p:attrName>style.visibility</p:attrName>
                                        </p:attrNameLst>
                                      </p:cBhvr>
                                      <p:to>
                                        <p:strVal val="visible"/>
                                      </p:to>
                                    </p:set>
                                    <p:animEffect transition="in" filter="wipe(up)">
                                      <p:cBhvr>
                                        <p:cTn id="17" dur="2000"/>
                                        <p:tgtEl>
                                          <p:spTgt spid="4147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14724"/>
                                        </p:tgtEl>
                                        <p:attrNameLst>
                                          <p:attrName>style.visibility</p:attrName>
                                        </p:attrNameLst>
                                      </p:cBhvr>
                                      <p:to>
                                        <p:strVal val="visible"/>
                                      </p:to>
                                    </p:set>
                                    <p:animEffect transition="in" filter="wipe(up)">
                                      <p:cBhvr>
                                        <p:cTn id="22" dur="2000"/>
                                        <p:tgtEl>
                                          <p:spTgt spid="414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48" grpId="0"/>
      <p:bldP spid="41477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5748" name="Group 4"/>
          <p:cNvGrpSpPr>
            <a:grpSpLocks/>
          </p:cNvGrpSpPr>
          <p:nvPr/>
        </p:nvGrpSpPr>
        <p:grpSpPr bwMode="auto">
          <a:xfrm>
            <a:off x="5616575" y="1232756"/>
            <a:ext cx="2762250" cy="2374900"/>
            <a:chOff x="376" y="2592"/>
            <a:chExt cx="1448" cy="1377"/>
          </a:xfrm>
        </p:grpSpPr>
        <p:sp>
          <p:nvSpPr>
            <p:cNvPr id="415749" name="Text Box 5"/>
            <p:cNvSpPr txBox="1">
              <a:spLocks noChangeArrowheads="1"/>
            </p:cNvSpPr>
            <p:nvPr/>
          </p:nvSpPr>
          <p:spPr bwMode="auto">
            <a:xfrm>
              <a:off x="376" y="2592"/>
              <a:ext cx="1440"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r>
                <a:rPr kumimoji="1" lang="zh-CN" altLang="en-US" sz="20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逻辑真值表</a:t>
              </a:r>
            </a:p>
          </p:txBody>
        </p:sp>
        <p:sp>
          <p:nvSpPr>
            <p:cNvPr id="415750" name="Line 6"/>
            <p:cNvSpPr>
              <a:spLocks noChangeShapeType="1"/>
            </p:cNvSpPr>
            <p:nvPr/>
          </p:nvSpPr>
          <p:spPr bwMode="auto">
            <a:xfrm>
              <a:off x="384" y="2817"/>
              <a:ext cx="14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751" name="Line 7"/>
            <p:cNvSpPr>
              <a:spLocks noChangeShapeType="1"/>
            </p:cNvSpPr>
            <p:nvPr/>
          </p:nvSpPr>
          <p:spPr bwMode="auto">
            <a:xfrm>
              <a:off x="384" y="3057"/>
              <a:ext cx="14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752" name="Line 8"/>
            <p:cNvSpPr>
              <a:spLocks noChangeShapeType="1"/>
            </p:cNvSpPr>
            <p:nvPr/>
          </p:nvSpPr>
          <p:spPr bwMode="auto">
            <a:xfrm>
              <a:off x="432" y="3964"/>
              <a:ext cx="139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753" name="Line 9"/>
            <p:cNvSpPr>
              <a:spLocks noChangeShapeType="1"/>
            </p:cNvSpPr>
            <p:nvPr/>
          </p:nvSpPr>
          <p:spPr bwMode="auto">
            <a:xfrm>
              <a:off x="1095" y="2817"/>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754" name="Text Box 10"/>
            <p:cNvSpPr txBox="1">
              <a:spLocks noChangeArrowheads="1"/>
            </p:cNvSpPr>
            <p:nvPr/>
          </p:nvSpPr>
          <p:spPr bwMode="auto">
            <a:xfrm>
              <a:off x="579" y="2865"/>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A</a:t>
              </a:r>
              <a:endParaRPr kumimoji="1" lang="en-US" altLang="zh-CN" sz="20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55" name="Text Box 11"/>
            <p:cNvSpPr txBox="1">
              <a:spLocks noChangeArrowheads="1"/>
            </p:cNvSpPr>
            <p:nvPr/>
          </p:nvSpPr>
          <p:spPr bwMode="auto">
            <a:xfrm>
              <a:off x="888" y="2865"/>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B</a:t>
              </a:r>
              <a:endParaRPr kumimoji="1" lang="en-US" altLang="zh-CN" sz="20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56" name="Text Box 12"/>
            <p:cNvSpPr txBox="1">
              <a:spLocks noChangeArrowheads="1"/>
            </p:cNvSpPr>
            <p:nvPr/>
          </p:nvSpPr>
          <p:spPr bwMode="auto">
            <a:xfrm>
              <a:off x="1308" y="2865"/>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L</a:t>
              </a:r>
              <a:endParaRPr kumimoji="1" lang="en-US" altLang="zh-CN" sz="20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57" name="Text Box 13"/>
            <p:cNvSpPr txBox="1">
              <a:spLocks noChangeArrowheads="1"/>
            </p:cNvSpPr>
            <p:nvPr/>
          </p:nvSpPr>
          <p:spPr bwMode="auto">
            <a:xfrm>
              <a:off x="579" y="3105"/>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0</a:t>
              </a:r>
              <a:endPar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58" name="Text Box 14"/>
            <p:cNvSpPr txBox="1">
              <a:spLocks noChangeArrowheads="1"/>
            </p:cNvSpPr>
            <p:nvPr/>
          </p:nvSpPr>
          <p:spPr bwMode="auto">
            <a:xfrm>
              <a:off x="888" y="3105"/>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0</a:t>
              </a:r>
              <a:endPar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59" name="Text Box 15"/>
            <p:cNvSpPr txBox="1">
              <a:spLocks noChangeArrowheads="1"/>
            </p:cNvSpPr>
            <p:nvPr/>
          </p:nvSpPr>
          <p:spPr bwMode="auto">
            <a:xfrm>
              <a:off x="888" y="3326"/>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endPar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60" name="Text Box 16"/>
            <p:cNvSpPr txBox="1">
              <a:spLocks noChangeArrowheads="1"/>
            </p:cNvSpPr>
            <p:nvPr/>
          </p:nvSpPr>
          <p:spPr bwMode="auto">
            <a:xfrm>
              <a:off x="888" y="3553"/>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0</a:t>
              </a:r>
              <a:endPar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61" name="Text Box 17"/>
            <p:cNvSpPr txBox="1">
              <a:spLocks noChangeArrowheads="1"/>
            </p:cNvSpPr>
            <p:nvPr/>
          </p:nvSpPr>
          <p:spPr bwMode="auto">
            <a:xfrm>
              <a:off x="888" y="3786"/>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endPar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62" name="Text Box 18"/>
            <p:cNvSpPr txBox="1">
              <a:spLocks noChangeArrowheads="1"/>
            </p:cNvSpPr>
            <p:nvPr/>
          </p:nvSpPr>
          <p:spPr bwMode="auto">
            <a:xfrm>
              <a:off x="579" y="3332"/>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0</a:t>
              </a:r>
              <a:endPar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63" name="Text Box 19"/>
            <p:cNvSpPr txBox="1">
              <a:spLocks noChangeArrowheads="1"/>
            </p:cNvSpPr>
            <p:nvPr/>
          </p:nvSpPr>
          <p:spPr bwMode="auto">
            <a:xfrm>
              <a:off x="579" y="3559"/>
              <a:ext cx="121"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endPar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64" name="Text Box 20"/>
            <p:cNvSpPr txBox="1">
              <a:spLocks noChangeArrowheads="1"/>
            </p:cNvSpPr>
            <p:nvPr/>
          </p:nvSpPr>
          <p:spPr bwMode="auto">
            <a:xfrm>
              <a:off x="580" y="3786"/>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endPar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65" name="Text Box 21"/>
            <p:cNvSpPr txBox="1">
              <a:spLocks noChangeArrowheads="1"/>
            </p:cNvSpPr>
            <p:nvPr/>
          </p:nvSpPr>
          <p:spPr bwMode="auto">
            <a:xfrm>
              <a:off x="1309" y="3105"/>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0</a:t>
              </a:r>
              <a:endPar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66" name="Text Box 22"/>
            <p:cNvSpPr txBox="1">
              <a:spLocks noChangeArrowheads="1"/>
            </p:cNvSpPr>
            <p:nvPr/>
          </p:nvSpPr>
          <p:spPr bwMode="auto">
            <a:xfrm>
              <a:off x="1309" y="3326"/>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endPar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67" name="Text Box 23"/>
            <p:cNvSpPr txBox="1">
              <a:spLocks noChangeArrowheads="1"/>
            </p:cNvSpPr>
            <p:nvPr/>
          </p:nvSpPr>
          <p:spPr bwMode="auto">
            <a:xfrm>
              <a:off x="1309" y="3553"/>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endPar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68" name="Text Box 24"/>
            <p:cNvSpPr txBox="1">
              <a:spLocks noChangeArrowheads="1"/>
            </p:cNvSpPr>
            <p:nvPr/>
          </p:nvSpPr>
          <p:spPr bwMode="auto">
            <a:xfrm>
              <a:off x="1309" y="3786"/>
              <a:ext cx="121" cy="1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endParaRPr kumimoji="1" lang="en-US" altLang="zh-CN"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grpSp>
      <p:grpSp>
        <p:nvGrpSpPr>
          <p:cNvPr id="415769" name="Group 25"/>
          <p:cNvGrpSpPr>
            <a:grpSpLocks/>
          </p:cNvGrpSpPr>
          <p:nvPr/>
        </p:nvGrpSpPr>
        <p:grpSpPr bwMode="auto">
          <a:xfrm>
            <a:off x="604838" y="1232756"/>
            <a:ext cx="3429000" cy="2362200"/>
            <a:chOff x="3168" y="1728"/>
            <a:chExt cx="2160" cy="1488"/>
          </a:xfrm>
        </p:grpSpPr>
        <p:sp>
          <p:nvSpPr>
            <p:cNvPr id="415770" name="Text Box 26"/>
            <p:cNvSpPr txBox="1">
              <a:spLocks noChangeArrowheads="1"/>
            </p:cNvSpPr>
            <p:nvPr/>
          </p:nvSpPr>
          <p:spPr bwMode="auto">
            <a:xfrm>
              <a:off x="3360" y="1728"/>
              <a:ext cx="1776"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     </a:t>
              </a: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或逻辑举例状态表</a:t>
              </a:r>
            </a:p>
          </p:txBody>
        </p:sp>
        <p:grpSp>
          <p:nvGrpSpPr>
            <p:cNvPr id="415771" name="Group 27"/>
            <p:cNvGrpSpPr>
              <a:grpSpLocks/>
            </p:cNvGrpSpPr>
            <p:nvPr/>
          </p:nvGrpSpPr>
          <p:grpSpPr bwMode="auto">
            <a:xfrm>
              <a:off x="3168" y="2064"/>
              <a:ext cx="2160" cy="1152"/>
              <a:chOff x="3216" y="1296"/>
              <a:chExt cx="2160" cy="1104"/>
            </a:xfrm>
          </p:grpSpPr>
          <p:sp>
            <p:nvSpPr>
              <p:cNvPr id="415772" name="Line 28"/>
              <p:cNvSpPr>
                <a:spLocks noChangeShapeType="1"/>
              </p:cNvSpPr>
              <p:nvPr/>
            </p:nvSpPr>
            <p:spPr bwMode="auto">
              <a:xfrm>
                <a:off x="3216" y="129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773" name="Line 29"/>
              <p:cNvSpPr>
                <a:spLocks noChangeShapeType="1"/>
              </p:cNvSpPr>
              <p:nvPr/>
            </p:nvSpPr>
            <p:spPr bwMode="auto">
              <a:xfrm>
                <a:off x="3216" y="153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774" name="Line 30"/>
              <p:cNvSpPr>
                <a:spLocks noChangeShapeType="1"/>
              </p:cNvSpPr>
              <p:nvPr/>
            </p:nvSpPr>
            <p:spPr bwMode="auto">
              <a:xfrm>
                <a:off x="3216" y="2400"/>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775" name="Line 31"/>
              <p:cNvSpPr>
                <a:spLocks noChangeShapeType="1"/>
              </p:cNvSpPr>
              <p:nvPr/>
            </p:nvSpPr>
            <p:spPr bwMode="auto">
              <a:xfrm>
                <a:off x="3936" y="1296"/>
                <a:ext cx="0" cy="11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776" name="Line 32"/>
              <p:cNvSpPr>
                <a:spLocks noChangeShapeType="1"/>
              </p:cNvSpPr>
              <p:nvPr/>
            </p:nvSpPr>
            <p:spPr bwMode="auto">
              <a:xfrm>
                <a:off x="4704" y="1296"/>
                <a:ext cx="0" cy="110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777" name="Text Box 33"/>
              <p:cNvSpPr txBox="1">
                <a:spLocks noChangeArrowheads="1"/>
              </p:cNvSpPr>
              <p:nvPr/>
            </p:nvSpPr>
            <p:spPr bwMode="auto">
              <a:xfrm>
                <a:off x="3408" y="1344"/>
                <a:ext cx="384" cy="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开关</a:t>
                </a:r>
                <a:r>
                  <a:rPr kumimoji="1" lang="en-US" altLang="zh-CN"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S</a:t>
                </a:r>
                <a:r>
                  <a:rPr kumimoji="1" lang="en-US" altLang="zh-CN"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rPr>
                  <a:t>1</a:t>
                </a:r>
              </a:p>
            </p:txBody>
          </p:sp>
          <p:sp>
            <p:nvSpPr>
              <p:cNvPr id="415778" name="Text Box 34"/>
              <p:cNvSpPr txBox="1">
                <a:spLocks noChangeArrowheads="1"/>
              </p:cNvSpPr>
              <p:nvPr/>
            </p:nvSpPr>
            <p:spPr bwMode="auto">
              <a:xfrm>
                <a:off x="4128" y="1344"/>
                <a:ext cx="432" cy="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开关</a:t>
                </a:r>
                <a:r>
                  <a:rPr kumimoji="1" lang="en-US" altLang="zh-CN"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S</a:t>
                </a:r>
                <a:r>
                  <a:rPr kumimoji="1" lang="en-US" altLang="zh-CN"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rPr>
                  <a:t>2</a:t>
                </a:r>
              </a:p>
            </p:txBody>
          </p:sp>
          <p:sp>
            <p:nvSpPr>
              <p:cNvPr id="415779" name="Text Box 35"/>
              <p:cNvSpPr txBox="1">
                <a:spLocks noChangeArrowheads="1"/>
              </p:cNvSpPr>
              <p:nvPr/>
            </p:nvSpPr>
            <p:spPr bwMode="auto">
              <a:xfrm>
                <a:off x="4944" y="1344"/>
                <a:ext cx="192" cy="1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灯</a:t>
                </a:r>
              </a:p>
            </p:txBody>
          </p:sp>
          <p:sp>
            <p:nvSpPr>
              <p:cNvPr id="415780" name="Text Box 36"/>
              <p:cNvSpPr txBox="1">
                <a:spLocks noChangeArrowheads="1"/>
              </p:cNvSpPr>
              <p:nvPr/>
            </p:nvSpPr>
            <p:spPr bwMode="auto">
              <a:xfrm>
                <a:off x="3455" y="1536"/>
                <a:ext cx="247"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断</a:t>
                </a:r>
                <a:endParaRPr kumimoji="1" lang="zh-CN" altLang="en-US"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81" name="Text Box 37"/>
              <p:cNvSpPr txBox="1">
                <a:spLocks noChangeArrowheads="1"/>
              </p:cNvSpPr>
              <p:nvPr/>
            </p:nvSpPr>
            <p:spPr bwMode="auto">
              <a:xfrm>
                <a:off x="4223" y="1536"/>
                <a:ext cx="247"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断</a:t>
                </a:r>
                <a:endParaRPr kumimoji="1" lang="zh-CN" altLang="en-US"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82" name="Text Box 38"/>
              <p:cNvSpPr txBox="1">
                <a:spLocks noChangeArrowheads="1"/>
              </p:cNvSpPr>
              <p:nvPr/>
            </p:nvSpPr>
            <p:spPr bwMode="auto">
              <a:xfrm>
                <a:off x="4908" y="1536"/>
                <a:ext cx="247"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灭</a:t>
                </a:r>
                <a:endParaRPr kumimoji="1" lang="zh-CN" altLang="en-US"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83" name="Text Box 39"/>
              <p:cNvSpPr txBox="1">
                <a:spLocks noChangeArrowheads="1"/>
              </p:cNvSpPr>
              <p:nvPr/>
            </p:nvSpPr>
            <p:spPr bwMode="auto">
              <a:xfrm>
                <a:off x="3455" y="1756"/>
                <a:ext cx="247"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断</a:t>
                </a:r>
                <a:endParaRPr kumimoji="1" lang="zh-CN" altLang="en-US"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84" name="Text Box 40"/>
              <p:cNvSpPr txBox="1">
                <a:spLocks noChangeArrowheads="1"/>
              </p:cNvSpPr>
              <p:nvPr/>
            </p:nvSpPr>
            <p:spPr bwMode="auto">
              <a:xfrm>
                <a:off x="4223" y="1756"/>
                <a:ext cx="247"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合</a:t>
                </a:r>
                <a:endParaRPr kumimoji="1" lang="zh-CN" altLang="en-US"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85" name="Text Box 41"/>
              <p:cNvSpPr txBox="1">
                <a:spLocks noChangeArrowheads="1"/>
              </p:cNvSpPr>
              <p:nvPr/>
            </p:nvSpPr>
            <p:spPr bwMode="auto">
              <a:xfrm>
                <a:off x="4895" y="1756"/>
                <a:ext cx="247"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灭</a:t>
                </a:r>
                <a:endParaRPr kumimoji="1" lang="zh-CN" altLang="en-US"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86" name="Text Box 42"/>
              <p:cNvSpPr txBox="1">
                <a:spLocks noChangeArrowheads="1"/>
              </p:cNvSpPr>
              <p:nvPr/>
            </p:nvSpPr>
            <p:spPr bwMode="auto">
              <a:xfrm>
                <a:off x="3455" y="1948"/>
                <a:ext cx="247"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合</a:t>
                </a:r>
                <a:endParaRPr kumimoji="1" lang="zh-CN" altLang="en-US"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87" name="Text Box 43"/>
              <p:cNvSpPr txBox="1">
                <a:spLocks noChangeArrowheads="1"/>
              </p:cNvSpPr>
              <p:nvPr/>
            </p:nvSpPr>
            <p:spPr bwMode="auto">
              <a:xfrm>
                <a:off x="3451" y="2140"/>
                <a:ext cx="247"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合</a:t>
                </a:r>
                <a:endParaRPr kumimoji="1" lang="zh-CN" altLang="en-US"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88" name="Text Box 44"/>
              <p:cNvSpPr txBox="1">
                <a:spLocks noChangeArrowheads="1"/>
              </p:cNvSpPr>
              <p:nvPr/>
            </p:nvSpPr>
            <p:spPr bwMode="auto">
              <a:xfrm>
                <a:off x="4223" y="1948"/>
                <a:ext cx="247"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断</a:t>
                </a:r>
                <a:endParaRPr kumimoji="1" lang="zh-CN" altLang="en-US"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89" name="Text Box 45"/>
              <p:cNvSpPr txBox="1">
                <a:spLocks noChangeArrowheads="1"/>
              </p:cNvSpPr>
              <p:nvPr/>
            </p:nvSpPr>
            <p:spPr bwMode="auto">
              <a:xfrm>
                <a:off x="4895" y="1948"/>
                <a:ext cx="247"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灭</a:t>
                </a:r>
                <a:endParaRPr kumimoji="1" lang="zh-CN" altLang="en-US"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90" name="Text Box 46"/>
              <p:cNvSpPr txBox="1">
                <a:spLocks noChangeArrowheads="1"/>
              </p:cNvSpPr>
              <p:nvPr/>
            </p:nvSpPr>
            <p:spPr bwMode="auto">
              <a:xfrm>
                <a:off x="4223" y="2140"/>
                <a:ext cx="247"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合</a:t>
                </a:r>
                <a:endParaRPr kumimoji="1" lang="zh-CN" altLang="en-US"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791" name="Text Box 47"/>
              <p:cNvSpPr txBox="1">
                <a:spLocks noChangeArrowheads="1"/>
              </p:cNvSpPr>
              <p:nvPr/>
            </p:nvSpPr>
            <p:spPr bwMode="auto">
              <a:xfrm>
                <a:off x="4895" y="2140"/>
                <a:ext cx="247"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6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亮</a:t>
                </a:r>
                <a:endParaRPr kumimoji="1" lang="zh-CN" altLang="en-US" sz="16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grpSp>
      </p:grpSp>
      <p:sp>
        <p:nvSpPr>
          <p:cNvPr id="415792" name="Text Box 48"/>
          <p:cNvSpPr txBox="1">
            <a:spLocks noChangeArrowheads="1"/>
          </p:cNvSpPr>
          <p:nvPr/>
        </p:nvSpPr>
        <p:spPr bwMode="auto">
          <a:xfrm>
            <a:off x="372802" y="5165638"/>
            <a:ext cx="473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逻辑表达式：</a:t>
            </a:r>
          </a:p>
        </p:txBody>
      </p:sp>
      <p:sp>
        <p:nvSpPr>
          <p:cNvPr id="415793" name="Text Box 49"/>
          <p:cNvSpPr txBox="1">
            <a:spLocks noChangeArrowheads="1"/>
          </p:cNvSpPr>
          <p:nvPr/>
        </p:nvSpPr>
        <p:spPr bwMode="auto">
          <a:xfrm>
            <a:off x="4139940" y="5121188"/>
            <a:ext cx="4645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r>
              <a:rPr kumimoji="1" lang="en-US" altLang="zh-CN"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L</a:t>
            </a: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 </a:t>
            </a:r>
            <a:r>
              <a:rPr kumimoji="1" lang="en-US" altLang="zh-CN"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A </a:t>
            </a: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a:t>
            </a:r>
            <a:r>
              <a:rPr kumimoji="1" lang="zh-CN" altLang="en-US"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Ｂ    </a:t>
            </a: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endParaRPr kumimoji="1" lang="zh-CN" altLang="en-US"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endParaRPr>
          </a:p>
        </p:txBody>
      </p:sp>
      <p:grpSp>
        <p:nvGrpSpPr>
          <p:cNvPr id="415829" name="Group 85"/>
          <p:cNvGrpSpPr>
            <a:grpSpLocks/>
          </p:cNvGrpSpPr>
          <p:nvPr/>
        </p:nvGrpSpPr>
        <p:grpSpPr bwMode="auto">
          <a:xfrm>
            <a:off x="323850" y="3714861"/>
            <a:ext cx="6677025" cy="1295203"/>
            <a:chOff x="204" y="2432"/>
            <a:chExt cx="4206" cy="1118"/>
          </a:xfrm>
        </p:grpSpPr>
        <p:sp>
          <p:nvSpPr>
            <p:cNvPr id="415804" name="Text Box 60"/>
            <p:cNvSpPr txBox="1">
              <a:spLocks noChangeArrowheads="1"/>
            </p:cNvSpPr>
            <p:nvPr/>
          </p:nvSpPr>
          <p:spPr bwMode="auto">
            <a:xfrm>
              <a:off x="204" y="2432"/>
              <a:ext cx="1508" cy="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或逻辑符号</a:t>
              </a:r>
              <a:endParaRPr kumimoji="1" lang="zh-CN" altLang="en-US" sz="2400" b="1" i="0" u="none" strike="noStrike" kern="1200" cap="none" spc="0" normalizeH="0" baseline="-25000" noProof="0" dirty="0">
                <a:ln>
                  <a:noFill/>
                </a:ln>
                <a:solidFill>
                  <a:srgbClr val="000066"/>
                </a:solidFill>
                <a:effectLst/>
                <a:uLnTx/>
                <a:uFillTx/>
                <a:latin typeface="方正姚体" panose="02010601030101010101" pitchFamily="2" charset="-122"/>
                <a:ea typeface="方正姚体" panose="02010601030101010101" pitchFamily="2" charset="-122"/>
              </a:endParaRPr>
            </a:p>
          </p:txBody>
        </p:sp>
        <p:grpSp>
          <p:nvGrpSpPr>
            <p:cNvPr id="415827" name="Group 83"/>
            <p:cNvGrpSpPr>
              <a:grpSpLocks/>
            </p:cNvGrpSpPr>
            <p:nvPr/>
          </p:nvGrpSpPr>
          <p:grpSpPr bwMode="auto">
            <a:xfrm>
              <a:off x="1185" y="2870"/>
              <a:ext cx="3225" cy="680"/>
              <a:chOff x="1156" y="2881"/>
              <a:chExt cx="3225" cy="680"/>
            </a:xfrm>
          </p:grpSpPr>
          <p:grpSp>
            <p:nvGrpSpPr>
              <p:cNvPr id="415807" name="Group 63"/>
              <p:cNvGrpSpPr>
                <a:grpSpLocks/>
              </p:cNvGrpSpPr>
              <p:nvPr/>
            </p:nvGrpSpPr>
            <p:grpSpPr bwMode="auto">
              <a:xfrm>
                <a:off x="1156" y="2886"/>
                <a:ext cx="1256" cy="511"/>
                <a:chOff x="3402" y="2400"/>
                <a:chExt cx="881" cy="211"/>
              </a:xfrm>
            </p:grpSpPr>
            <p:sp>
              <p:nvSpPr>
                <p:cNvPr id="415808" name="Text Box 64"/>
                <p:cNvSpPr txBox="1">
                  <a:spLocks noChangeArrowheads="1"/>
                </p:cNvSpPr>
                <p:nvPr/>
              </p:nvSpPr>
              <p:spPr bwMode="auto">
                <a:xfrm>
                  <a:off x="3402" y="2400"/>
                  <a:ext cx="121" cy="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A</a:t>
                  </a:r>
                  <a:endParaRPr kumimoji="1" lang="en-US" altLang="zh-CN" sz="20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809" name="Text Box 65"/>
                <p:cNvSpPr txBox="1">
                  <a:spLocks noChangeArrowheads="1"/>
                </p:cNvSpPr>
                <p:nvPr/>
              </p:nvSpPr>
              <p:spPr bwMode="auto">
                <a:xfrm>
                  <a:off x="3402" y="2508"/>
                  <a:ext cx="121" cy="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B</a:t>
                  </a:r>
                  <a:endParaRPr kumimoji="1" lang="en-US" altLang="zh-CN" sz="20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810" name="Line 66"/>
                <p:cNvSpPr>
                  <a:spLocks noChangeShapeType="1"/>
                </p:cNvSpPr>
                <p:nvPr/>
              </p:nvSpPr>
              <p:spPr bwMode="auto">
                <a:xfrm>
                  <a:off x="3519" y="2476"/>
                  <a:ext cx="21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811" name="Line 67"/>
                <p:cNvSpPr>
                  <a:spLocks noChangeShapeType="1"/>
                </p:cNvSpPr>
                <p:nvPr/>
              </p:nvSpPr>
              <p:spPr bwMode="auto">
                <a:xfrm>
                  <a:off x="3519" y="2577"/>
                  <a:ext cx="211"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812" name="Line 68"/>
                <p:cNvSpPr>
                  <a:spLocks noChangeShapeType="1"/>
                </p:cNvSpPr>
                <p:nvPr/>
              </p:nvSpPr>
              <p:spPr bwMode="auto">
                <a:xfrm>
                  <a:off x="3978" y="2521"/>
                  <a:ext cx="19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813" name="Text Box 69"/>
                <p:cNvSpPr txBox="1">
                  <a:spLocks noChangeArrowheads="1"/>
                </p:cNvSpPr>
                <p:nvPr/>
              </p:nvSpPr>
              <p:spPr bwMode="auto">
                <a:xfrm>
                  <a:off x="4162" y="2456"/>
                  <a:ext cx="121" cy="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L</a:t>
                  </a:r>
                  <a:endParaRPr kumimoji="1" lang="en-US" altLang="zh-CN" sz="20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814" name="Freeform 70"/>
                <p:cNvSpPr>
                  <a:spLocks/>
                </p:cNvSpPr>
                <p:nvPr/>
              </p:nvSpPr>
              <p:spPr bwMode="auto">
                <a:xfrm>
                  <a:off x="3682" y="2427"/>
                  <a:ext cx="288" cy="184"/>
                </a:xfrm>
                <a:custGeom>
                  <a:avLst/>
                  <a:gdLst>
                    <a:gd name="T0" fmla="*/ 48 w 782"/>
                    <a:gd name="T1" fmla="*/ 38 h 658"/>
                    <a:gd name="T2" fmla="*/ 466 w 782"/>
                    <a:gd name="T3" fmla="*/ 117 h 658"/>
                    <a:gd name="T4" fmla="*/ 782 w 782"/>
                    <a:gd name="T5" fmla="*/ 340 h 658"/>
                    <a:gd name="T6" fmla="*/ 466 w 782"/>
                    <a:gd name="T7" fmla="*/ 549 h 658"/>
                    <a:gd name="T8" fmla="*/ 41 w 782"/>
                    <a:gd name="T9" fmla="*/ 621 h 658"/>
                    <a:gd name="T10" fmla="*/ 221 w 782"/>
                    <a:gd name="T11" fmla="*/ 326 h 658"/>
                    <a:gd name="T12" fmla="*/ 48 w 782"/>
                    <a:gd name="T13" fmla="*/ 38 h 658"/>
                  </a:gdLst>
                  <a:ahLst/>
                  <a:cxnLst>
                    <a:cxn ang="0">
                      <a:pos x="T0" y="T1"/>
                    </a:cxn>
                    <a:cxn ang="0">
                      <a:pos x="T2" y="T3"/>
                    </a:cxn>
                    <a:cxn ang="0">
                      <a:pos x="T4" y="T5"/>
                    </a:cxn>
                    <a:cxn ang="0">
                      <a:pos x="T6" y="T7"/>
                    </a:cxn>
                    <a:cxn ang="0">
                      <a:pos x="T8" y="T9"/>
                    </a:cxn>
                    <a:cxn ang="0">
                      <a:pos x="T10" y="T11"/>
                    </a:cxn>
                    <a:cxn ang="0">
                      <a:pos x="T12" y="T13"/>
                    </a:cxn>
                  </a:cxnLst>
                  <a:rect l="0" t="0" r="r" b="b"/>
                  <a:pathLst>
                    <a:path w="782" h="658">
                      <a:moveTo>
                        <a:pt x="48" y="38"/>
                      </a:moveTo>
                      <a:cubicBezTo>
                        <a:pt x="73" y="0"/>
                        <a:pt x="344" y="67"/>
                        <a:pt x="466" y="117"/>
                      </a:cubicBezTo>
                      <a:cubicBezTo>
                        <a:pt x="588" y="167"/>
                        <a:pt x="782" y="268"/>
                        <a:pt x="782" y="340"/>
                      </a:cubicBezTo>
                      <a:cubicBezTo>
                        <a:pt x="782" y="412"/>
                        <a:pt x="590" y="502"/>
                        <a:pt x="466" y="549"/>
                      </a:cubicBezTo>
                      <a:cubicBezTo>
                        <a:pt x="342" y="596"/>
                        <a:pt x="82" y="658"/>
                        <a:pt x="41" y="621"/>
                      </a:cubicBezTo>
                      <a:cubicBezTo>
                        <a:pt x="0" y="584"/>
                        <a:pt x="220" y="423"/>
                        <a:pt x="221" y="326"/>
                      </a:cubicBezTo>
                      <a:cubicBezTo>
                        <a:pt x="222" y="229"/>
                        <a:pt x="84" y="98"/>
                        <a:pt x="48" y="38"/>
                      </a:cubicBezTo>
                      <a:close/>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grpSp>
          <p:grpSp>
            <p:nvGrpSpPr>
              <p:cNvPr id="415815" name="Group 71"/>
              <p:cNvGrpSpPr>
                <a:grpSpLocks/>
              </p:cNvGrpSpPr>
              <p:nvPr/>
            </p:nvGrpSpPr>
            <p:grpSpPr bwMode="auto">
              <a:xfrm>
                <a:off x="3152" y="2881"/>
                <a:ext cx="1229" cy="680"/>
                <a:chOff x="3398" y="864"/>
                <a:chExt cx="882" cy="339"/>
              </a:xfrm>
            </p:grpSpPr>
            <p:sp>
              <p:nvSpPr>
                <p:cNvPr id="415816" name="Text Box 72"/>
                <p:cNvSpPr txBox="1">
                  <a:spLocks noChangeArrowheads="1"/>
                </p:cNvSpPr>
                <p:nvPr/>
              </p:nvSpPr>
              <p:spPr bwMode="auto">
                <a:xfrm>
                  <a:off x="3399" y="1058"/>
                  <a:ext cx="121" cy="1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B</a:t>
                  </a:r>
                  <a:endParaRPr kumimoji="1" lang="en-US" altLang="zh-CN" sz="2000" b="1" i="1" u="none" strike="noStrike" kern="1200" cap="none" spc="0" normalizeH="0" baseline="-25000" noProof="0" dirty="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817" name="Line 73"/>
                <p:cNvSpPr>
                  <a:spLocks noChangeShapeType="1"/>
                </p:cNvSpPr>
                <p:nvPr/>
              </p:nvSpPr>
              <p:spPr bwMode="auto">
                <a:xfrm>
                  <a:off x="3516" y="940"/>
                  <a:ext cx="23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818" name="Line 74"/>
                <p:cNvSpPr>
                  <a:spLocks noChangeShapeType="1"/>
                </p:cNvSpPr>
                <p:nvPr/>
              </p:nvSpPr>
              <p:spPr bwMode="auto">
                <a:xfrm>
                  <a:off x="3516" y="1127"/>
                  <a:ext cx="23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819" name="Line 75"/>
                <p:cNvSpPr>
                  <a:spLocks noChangeShapeType="1"/>
                </p:cNvSpPr>
                <p:nvPr/>
              </p:nvSpPr>
              <p:spPr bwMode="auto">
                <a:xfrm>
                  <a:off x="3990" y="1042"/>
                  <a:ext cx="17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5820" name="Text Box 76"/>
                <p:cNvSpPr txBox="1">
                  <a:spLocks noChangeArrowheads="1"/>
                </p:cNvSpPr>
                <p:nvPr/>
              </p:nvSpPr>
              <p:spPr bwMode="auto">
                <a:xfrm>
                  <a:off x="4159" y="969"/>
                  <a:ext cx="121" cy="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16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L</a:t>
                  </a:r>
                  <a:endParaRPr kumimoji="1" lang="en-US" altLang="zh-CN" sz="16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821" name="Text Box 77"/>
                <p:cNvSpPr txBox="1">
                  <a:spLocks noChangeArrowheads="1"/>
                </p:cNvSpPr>
                <p:nvPr/>
              </p:nvSpPr>
              <p:spPr bwMode="auto">
                <a:xfrm>
                  <a:off x="3800" y="906"/>
                  <a:ext cx="190" cy="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1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p>
              </p:txBody>
            </p:sp>
            <p:sp>
              <p:nvSpPr>
                <p:cNvPr id="415822" name="Text Box 78"/>
                <p:cNvSpPr txBox="1">
                  <a:spLocks noChangeArrowheads="1"/>
                </p:cNvSpPr>
                <p:nvPr/>
              </p:nvSpPr>
              <p:spPr bwMode="auto">
                <a:xfrm>
                  <a:off x="3398" y="864"/>
                  <a:ext cx="121" cy="1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A</a:t>
                  </a:r>
                  <a:endParaRPr kumimoji="1" lang="en-US" altLang="zh-CN" sz="20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5823" name="Rectangle 79"/>
                <p:cNvSpPr>
                  <a:spLocks noChangeArrowheads="1"/>
                </p:cNvSpPr>
                <p:nvPr/>
              </p:nvSpPr>
              <p:spPr bwMode="auto">
                <a:xfrm>
                  <a:off x="3750" y="866"/>
                  <a:ext cx="240" cy="337"/>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grpSp>
        </p:grpSp>
      </p:grpSp>
      <p:sp>
        <p:nvSpPr>
          <p:cNvPr id="72" name="Text Box 48"/>
          <p:cNvSpPr txBox="1">
            <a:spLocks noChangeArrowheads="1"/>
          </p:cNvSpPr>
          <p:nvPr/>
        </p:nvSpPr>
        <p:spPr bwMode="auto">
          <a:xfrm>
            <a:off x="372802" y="5615688"/>
            <a:ext cx="473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Verilog HDL</a:t>
            </a: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p>
        </p:txBody>
      </p:sp>
      <p:sp>
        <p:nvSpPr>
          <p:cNvPr id="73" name="Text Box 49"/>
          <p:cNvSpPr txBox="1">
            <a:spLocks noChangeArrowheads="1"/>
          </p:cNvSpPr>
          <p:nvPr/>
        </p:nvSpPr>
        <p:spPr bwMode="auto">
          <a:xfrm>
            <a:off x="3184806" y="5571238"/>
            <a:ext cx="560016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l">
              <a:spcBef>
                <a:spcPct val="50000"/>
              </a:spcBef>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r>
              <a:rPr kumimoji="1" lang="en-US" altLang="zh-CN"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L</a:t>
            </a: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 </a:t>
            </a:r>
            <a:r>
              <a:rPr kumimoji="1" lang="en-US" altLang="zh-CN"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A </a:t>
            </a: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a:t>
            </a:r>
            <a:r>
              <a:rPr kumimoji="1" lang="zh-CN" altLang="en-US"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Ｂ</a:t>
            </a:r>
            <a:r>
              <a:rPr kumimoji="1" lang="zh-CN" altLang="en-US" sz="2400" dirty="0">
                <a:solidFill>
                  <a:srgbClr val="000066"/>
                </a:solidFill>
                <a:latin typeface="方正姚体" panose="02010601030101010101" pitchFamily="2" charset="-122"/>
                <a:ea typeface="方正姚体" panose="02010601030101010101" pitchFamily="2" charset="-122"/>
              </a:rPr>
              <a:t>（行为描述和数据流描述）</a:t>
            </a:r>
            <a:endParaRPr kumimoji="1" lang="en-US" altLang="zh-CN" sz="2400" dirty="0">
              <a:solidFill>
                <a:srgbClr val="000066"/>
              </a:solidFill>
              <a:latin typeface="方正姚体" panose="02010601030101010101" pitchFamily="2" charset="-122"/>
              <a:ea typeface="方正姚体" panose="02010601030101010101" pitchFamily="2" charset="-122"/>
            </a:endParaRPr>
          </a:p>
          <a:p>
            <a:pPr lvl="0" algn="l">
              <a:spcBef>
                <a:spcPct val="50000"/>
              </a:spcBef>
              <a:defRPr/>
            </a:pPr>
            <a:r>
              <a:rPr kumimoji="1" lang="en-US" altLang="zh-CN" sz="2400" dirty="0">
                <a:solidFill>
                  <a:srgbClr val="000066"/>
                </a:solidFill>
                <a:latin typeface="方正姚体" panose="02010601030101010101" pitchFamily="2" charset="-122"/>
                <a:ea typeface="方正姚体" panose="02010601030101010101" pitchFamily="2" charset="-122"/>
              </a:rPr>
              <a:t>or </a:t>
            </a:r>
            <a:r>
              <a:rPr kumimoji="1" lang="en-US" altLang="zh-CN" sz="2400" dirty="0" err="1">
                <a:solidFill>
                  <a:srgbClr val="000066"/>
                </a:solidFill>
                <a:latin typeface="方正姚体" panose="02010601030101010101" pitchFamily="2" charset="-122"/>
                <a:ea typeface="方正姚体" panose="02010601030101010101" pitchFamily="2" charset="-122"/>
              </a:rPr>
              <a:t>objectname</a:t>
            </a:r>
            <a:r>
              <a:rPr kumimoji="1" lang="en-US" altLang="zh-CN" sz="2400" dirty="0">
                <a:solidFill>
                  <a:srgbClr val="000066"/>
                </a:solidFill>
                <a:latin typeface="方正姚体" panose="02010601030101010101" pitchFamily="2" charset="-122"/>
                <a:ea typeface="方正姚体" panose="02010601030101010101" pitchFamily="2" charset="-122"/>
              </a:rPr>
              <a:t>(L,A,B);(</a:t>
            </a:r>
            <a:r>
              <a:rPr kumimoji="1" lang="zh-CN" altLang="en-US" sz="2400" dirty="0">
                <a:solidFill>
                  <a:srgbClr val="000066"/>
                </a:solidFill>
                <a:latin typeface="方正姚体" panose="02010601030101010101" pitchFamily="2" charset="-122"/>
                <a:ea typeface="方正姚体" panose="02010601030101010101" pitchFamily="2" charset="-122"/>
              </a:rPr>
              <a:t>结构化描述）</a:t>
            </a:r>
            <a:r>
              <a:rPr kumimoji="1" lang="zh-CN" altLang="en-US"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endParaRPr kumimoji="1" lang="zh-CN" altLang="en-US"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2" name="标题 1">
            <a:extLst>
              <a:ext uri="{FF2B5EF4-FFF2-40B4-BE49-F238E27FC236}">
                <a16:creationId xmlns:a16="http://schemas.microsoft.com/office/drawing/2014/main" id="{F4916E49-F0E4-48A9-86FE-6694C4875ADF}"/>
              </a:ext>
            </a:extLst>
          </p:cNvPr>
          <p:cNvSpPr>
            <a:spLocks noGrp="1"/>
          </p:cNvSpPr>
          <p:nvPr>
            <p:ph type="title"/>
          </p:nvPr>
        </p:nvSpPr>
        <p:spPr>
          <a:xfrm>
            <a:off x="685800" y="484632"/>
            <a:ext cx="7772400" cy="618915"/>
          </a:xfrm>
        </p:spPr>
        <p:txBody>
          <a:bodyPr>
            <a:normAutofit fontScale="90000"/>
          </a:bodyPr>
          <a:lstStyle/>
          <a:p>
            <a:r>
              <a:rPr kumimoji="1" lang="zh-CN" altLang="en-US" sz="4400" b="1" i="0" u="none" strike="noStrike" kern="1200" cap="none" spc="0" normalizeH="0" baseline="0" noProof="0" dirty="0">
                <a:ln>
                  <a:noFill/>
                </a:ln>
                <a:solidFill>
                  <a:srgbClr val="CC0000"/>
                </a:solidFill>
                <a:effectLst/>
                <a:uLnTx/>
                <a:uFillTx/>
                <a:latin typeface="方正姚体" panose="02010601030101010101" pitchFamily="2" charset="-122"/>
                <a:ea typeface="方正姚体" panose="02010601030101010101" pitchFamily="2" charset="-122"/>
              </a:rPr>
              <a:t>２、或运算</a:t>
            </a:r>
            <a:endParaRPr lang="zh-CN" altLang="en-US" dirty="0"/>
          </a:p>
        </p:txBody>
      </p:sp>
      <p:sp>
        <p:nvSpPr>
          <p:cNvPr id="3" name="灯片编号占位符 2">
            <a:extLst>
              <a:ext uri="{FF2B5EF4-FFF2-40B4-BE49-F238E27FC236}">
                <a16:creationId xmlns:a16="http://schemas.microsoft.com/office/drawing/2014/main" id="{986D9EB7-64DB-4FA6-BFD6-E6FF2BE2BAA7}"/>
              </a:ext>
            </a:extLst>
          </p:cNvPr>
          <p:cNvSpPr>
            <a:spLocks noGrp="1"/>
          </p:cNvSpPr>
          <p:nvPr>
            <p:ph type="sldNum" sz="quarter" idx="12"/>
          </p:nvPr>
        </p:nvSpPr>
        <p:spPr/>
        <p:txBody>
          <a:bodyPr/>
          <a:lstStyle/>
          <a:p>
            <a:fld id="{4FAB73BC-B049-4115-A692-8D63A059BFB8}" type="slidenum">
              <a:rPr lang="en-US" smtClean="0"/>
              <a:t>12</a:t>
            </a:fld>
            <a:endParaRPr lang="en-US" dirty="0"/>
          </a:p>
        </p:txBody>
      </p:sp>
    </p:spTree>
    <p:custDataLst>
      <p:tags r:id="rId1"/>
    </p:custDataLst>
    <p:extLst>
      <p:ext uri="{BB962C8B-B14F-4D97-AF65-F5344CB8AC3E}">
        <p14:creationId xmlns:p14="http://schemas.microsoft.com/office/powerpoint/2010/main" val="35736780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5748"/>
                                        </p:tgtEl>
                                        <p:attrNameLst>
                                          <p:attrName>style.visibility</p:attrName>
                                        </p:attrNameLst>
                                      </p:cBhvr>
                                      <p:to>
                                        <p:strVal val="visible"/>
                                      </p:to>
                                    </p:set>
                                    <p:animEffect transition="in" filter="wipe(up)">
                                      <p:cBhvr>
                                        <p:cTn id="7" dur="3000"/>
                                        <p:tgtEl>
                                          <p:spTgt spid="4157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15829"/>
                                        </p:tgtEl>
                                        <p:attrNameLst>
                                          <p:attrName>style.visibility</p:attrName>
                                        </p:attrNameLst>
                                      </p:cBhvr>
                                      <p:to>
                                        <p:strVal val="visible"/>
                                      </p:to>
                                    </p:set>
                                    <p:animEffect transition="in" filter="wipe(left)">
                                      <p:cBhvr>
                                        <p:cTn id="12" dur="500"/>
                                        <p:tgtEl>
                                          <p:spTgt spid="4158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15792"/>
                                        </p:tgtEl>
                                        <p:attrNameLst>
                                          <p:attrName>style.visibility</p:attrName>
                                        </p:attrNameLst>
                                      </p:cBhvr>
                                      <p:to>
                                        <p:strVal val="visible"/>
                                      </p:to>
                                    </p:set>
                                    <p:animEffect transition="in" filter="strips(downRight)">
                                      <p:cBhvr>
                                        <p:cTn id="17" dur="500"/>
                                        <p:tgtEl>
                                          <p:spTgt spid="41579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15793"/>
                                        </p:tgtEl>
                                        <p:attrNameLst>
                                          <p:attrName>style.visibility</p:attrName>
                                        </p:attrNameLst>
                                      </p:cBhvr>
                                      <p:to>
                                        <p:strVal val="visible"/>
                                      </p:to>
                                    </p:set>
                                    <p:animEffect transition="in" filter="strips(downRight)">
                                      <p:cBhvr>
                                        <p:cTn id="22" dur="500"/>
                                        <p:tgtEl>
                                          <p:spTgt spid="415793"/>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strips(downRight)">
                                      <p:cBhvr>
                                        <p:cTn id="27" dur="500"/>
                                        <p:tgtEl>
                                          <p:spTgt spid="72"/>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strips(downRight)">
                                      <p:cBhvr>
                                        <p:cTn id="3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92" grpId="0"/>
      <p:bldP spid="415793" grpId="0"/>
      <p:bldP spid="72" grpId="0"/>
      <p:bldP spid="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6772" name="Group 4"/>
          <p:cNvGrpSpPr>
            <a:grpSpLocks/>
          </p:cNvGrpSpPr>
          <p:nvPr/>
        </p:nvGrpSpPr>
        <p:grpSpPr bwMode="auto">
          <a:xfrm>
            <a:off x="5310188" y="3103563"/>
            <a:ext cx="2919412" cy="2701925"/>
            <a:chOff x="3345" y="1862"/>
            <a:chExt cx="1839" cy="1702"/>
          </a:xfrm>
        </p:grpSpPr>
        <p:sp>
          <p:nvSpPr>
            <p:cNvPr id="416773" name="Text Box 5"/>
            <p:cNvSpPr txBox="1">
              <a:spLocks noChangeArrowheads="1"/>
            </p:cNvSpPr>
            <p:nvPr/>
          </p:nvSpPr>
          <p:spPr bwMode="auto">
            <a:xfrm>
              <a:off x="3356" y="1862"/>
              <a:ext cx="176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非逻辑举例状态表</a:t>
              </a:r>
            </a:p>
          </p:txBody>
        </p:sp>
        <p:sp>
          <p:nvSpPr>
            <p:cNvPr id="416774" name="Line 6"/>
            <p:cNvSpPr>
              <a:spLocks noChangeShapeType="1"/>
            </p:cNvSpPr>
            <p:nvPr/>
          </p:nvSpPr>
          <p:spPr bwMode="auto">
            <a:xfrm>
              <a:off x="3345" y="2270"/>
              <a:ext cx="18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6775" name="Line 7"/>
            <p:cNvSpPr>
              <a:spLocks noChangeShapeType="1"/>
            </p:cNvSpPr>
            <p:nvPr/>
          </p:nvSpPr>
          <p:spPr bwMode="auto">
            <a:xfrm>
              <a:off x="3345" y="2729"/>
              <a:ext cx="18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6776" name="Line 8"/>
            <p:cNvSpPr>
              <a:spLocks noChangeShapeType="1"/>
            </p:cNvSpPr>
            <p:nvPr/>
          </p:nvSpPr>
          <p:spPr bwMode="auto">
            <a:xfrm>
              <a:off x="3345" y="3564"/>
              <a:ext cx="18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6777" name="Line 9"/>
            <p:cNvSpPr>
              <a:spLocks noChangeShapeType="1"/>
            </p:cNvSpPr>
            <p:nvPr/>
          </p:nvSpPr>
          <p:spPr bwMode="auto">
            <a:xfrm>
              <a:off x="4244" y="2270"/>
              <a:ext cx="0" cy="1294"/>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6778" name="Text Box 10"/>
            <p:cNvSpPr txBox="1">
              <a:spLocks noChangeArrowheads="1"/>
            </p:cNvSpPr>
            <p:nvPr/>
          </p:nvSpPr>
          <p:spPr bwMode="auto">
            <a:xfrm>
              <a:off x="3610" y="2414"/>
              <a:ext cx="327"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A</a:t>
              </a:r>
              <a:endParaRPr kumimoji="1" lang="en-US" altLang="zh-CN"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6779" name="Text Box 11"/>
            <p:cNvSpPr txBox="1">
              <a:spLocks noChangeArrowheads="1"/>
            </p:cNvSpPr>
            <p:nvPr/>
          </p:nvSpPr>
          <p:spPr bwMode="auto">
            <a:xfrm>
              <a:off x="4649" y="2392"/>
              <a:ext cx="164" cy="2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灯</a:t>
              </a:r>
            </a:p>
          </p:txBody>
        </p:sp>
        <p:sp>
          <p:nvSpPr>
            <p:cNvPr id="416780" name="Text Box 12"/>
            <p:cNvSpPr txBox="1">
              <a:spLocks noChangeArrowheads="1"/>
            </p:cNvSpPr>
            <p:nvPr/>
          </p:nvSpPr>
          <p:spPr bwMode="auto">
            <a:xfrm>
              <a:off x="3407" y="2749"/>
              <a:ext cx="69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不通电</a:t>
              </a:r>
              <a:endParaRPr kumimoji="1" lang="zh-CN" altLang="en-US"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6781" name="Text Box 13"/>
            <p:cNvSpPr txBox="1">
              <a:spLocks noChangeArrowheads="1"/>
            </p:cNvSpPr>
            <p:nvPr/>
          </p:nvSpPr>
          <p:spPr bwMode="auto">
            <a:xfrm>
              <a:off x="4569" y="2757"/>
              <a:ext cx="30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亮</a:t>
              </a:r>
              <a:endParaRPr kumimoji="1" lang="zh-CN" altLang="en-US"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6782" name="Text Box 14"/>
            <p:cNvSpPr txBox="1">
              <a:spLocks noChangeArrowheads="1"/>
            </p:cNvSpPr>
            <p:nvPr/>
          </p:nvSpPr>
          <p:spPr bwMode="auto">
            <a:xfrm>
              <a:off x="3504" y="3087"/>
              <a:ext cx="50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通电</a:t>
              </a:r>
              <a:endParaRPr kumimoji="1" lang="zh-CN" altLang="en-US"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6783" name="Text Box 15"/>
            <p:cNvSpPr txBox="1">
              <a:spLocks noChangeArrowheads="1"/>
            </p:cNvSpPr>
            <p:nvPr/>
          </p:nvSpPr>
          <p:spPr bwMode="auto">
            <a:xfrm>
              <a:off x="4558" y="3087"/>
              <a:ext cx="30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灭</a:t>
              </a:r>
              <a:endParaRPr kumimoji="1" lang="zh-CN" altLang="en-US"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grpSp>
      <p:sp>
        <p:nvSpPr>
          <p:cNvPr id="416785" name="Text Box 17"/>
          <p:cNvSpPr txBox="1">
            <a:spLocks noChangeArrowheads="1"/>
          </p:cNvSpPr>
          <p:nvPr/>
        </p:nvSpPr>
        <p:spPr bwMode="auto">
          <a:xfrm>
            <a:off x="214313" y="1403350"/>
            <a:ext cx="8686800" cy="1107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just" defTabSz="914400" rtl="0" eaLnBrk="1" fontAlgn="base" latinLnBrk="0" hangingPunct="1">
              <a:lnSpc>
                <a:spcPct val="15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事件发生的条件具备时，事件不会发生；事件发生的条件不具备时，事件发生。这种因果关系称为非逻辑关系。</a:t>
            </a:r>
          </a:p>
        </p:txBody>
      </p:sp>
      <p:grpSp>
        <p:nvGrpSpPr>
          <p:cNvPr id="4" name="组合 3"/>
          <p:cNvGrpSpPr/>
          <p:nvPr/>
        </p:nvGrpSpPr>
        <p:grpSpPr>
          <a:xfrm>
            <a:off x="816641" y="3155952"/>
            <a:ext cx="4032346" cy="2696041"/>
            <a:chOff x="1042192" y="3432176"/>
            <a:chExt cx="4032346" cy="2696041"/>
          </a:xfrm>
        </p:grpSpPr>
        <p:grpSp>
          <p:nvGrpSpPr>
            <p:cNvPr id="55" name="组合 54"/>
            <p:cNvGrpSpPr/>
            <p:nvPr/>
          </p:nvGrpSpPr>
          <p:grpSpPr>
            <a:xfrm>
              <a:off x="1042192" y="4184353"/>
              <a:ext cx="4032346" cy="1943864"/>
              <a:chOff x="3232942" y="2678610"/>
              <a:chExt cx="4032346" cy="1943864"/>
            </a:xfrm>
          </p:grpSpPr>
          <p:sp>
            <p:nvSpPr>
              <p:cNvPr id="56" name="Oval 30"/>
              <p:cNvSpPr>
                <a:spLocks noChangeArrowheads="1"/>
              </p:cNvSpPr>
              <p:nvPr/>
            </p:nvSpPr>
            <p:spPr bwMode="auto">
              <a:xfrm>
                <a:off x="3602755" y="2678610"/>
                <a:ext cx="106791" cy="113039"/>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57" name="Line 31"/>
              <p:cNvSpPr>
                <a:spLocks noChangeShapeType="1"/>
              </p:cNvSpPr>
              <p:nvPr/>
            </p:nvSpPr>
            <p:spPr bwMode="auto">
              <a:xfrm>
                <a:off x="3713501" y="2743203"/>
                <a:ext cx="921566"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58" name="Line 34"/>
              <p:cNvSpPr>
                <a:spLocks noChangeShapeType="1"/>
              </p:cNvSpPr>
              <p:nvPr/>
            </p:nvSpPr>
            <p:spPr bwMode="auto">
              <a:xfrm>
                <a:off x="6628498" y="2743203"/>
                <a:ext cx="0" cy="4844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59" name="Line 35"/>
              <p:cNvSpPr>
                <a:spLocks noChangeShapeType="1"/>
              </p:cNvSpPr>
              <p:nvPr/>
            </p:nvSpPr>
            <p:spPr bwMode="auto">
              <a:xfrm>
                <a:off x="6628498" y="3615217"/>
                <a:ext cx="0" cy="484452"/>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60" name="Line 36"/>
              <p:cNvSpPr>
                <a:spLocks noChangeShapeType="1"/>
              </p:cNvSpPr>
              <p:nvPr/>
            </p:nvSpPr>
            <p:spPr bwMode="auto">
              <a:xfrm flipH="1">
                <a:off x="3699658" y="4099670"/>
                <a:ext cx="294268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61" name="Oval 37"/>
              <p:cNvSpPr>
                <a:spLocks noChangeArrowheads="1"/>
              </p:cNvSpPr>
              <p:nvPr/>
            </p:nvSpPr>
            <p:spPr bwMode="auto">
              <a:xfrm>
                <a:off x="3602755" y="4045169"/>
                <a:ext cx="106791" cy="113039"/>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62" name="Text Box 38"/>
              <p:cNvSpPr txBox="1">
                <a:spLocks noChangeArrowheads="1"/>
              </p:cNvSpPr>
              <p:nvPr/>
            </p:nvSpPr>
            <p:spPr bwMode="auto">
              <a:xfrm>
                <a:off x="5042454" y="3200517"/>
                <a:ext cx="229403" cy="304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S</a:t>
                </a:r>
                <a:endParaRPr kumimoji="1" lang="en-US" altLang="zh-CN" sz="2000" b="1" i="0" u="none" strike="noStrike" kern="1200" cap="none" spc="0" normalizeH="0" baseline="-25000" noProof="0" dirty="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63" name="Text Box 39"/>
              <p:cNvSpPr txBox="1">
                <a:spLocks noChangeArrowheads="1"/>
              </p:cNvSpPr>
              <p:nvPr/>
            </p:nvSpPr>
            <p:spPr bwMode="auto">
              <a:xfrm>
                <a:off x="6826259" y="3068190"/>
                <a:ext cx="439029" cy="39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灯</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64" name="Text Box 40"/>
              <p:cNvSpPr txBox="1">
                <a:spLocks noChangeArrowheads="1"/>
              </p:cNvSpPr>
              <p:nvPr/>
            </p:nvSpPr>
            <p:spPr bwMode="auto">
              <a:xfrm>
                <a:off x="3232942" y="3068190"/>
                <a:ext cx="694141" cy="39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电源</a:t>
                </a:r>
                <a:endParaRPr kumimoji="1" lang="zh-CN" altLang="en-US" sz="20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65" name="Text Box 41"/>
              <p:cNvSpPr txBox="1">
                <a:spLocks noChangeArrowheads="1"/>
              </p:cNvSpPr>
              <p:nvPr/>
            </p:nvSpPr>
            <p:spPr bwMode="auto">
              <a:xfrm>
                <a:off x="3875665" y="4347951"/>
                <a:ext cx="2562982" cy="2745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endParaRPr kumimoji="1" lang="en-GB" altLang="zh-CN" sz="20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66" name="Line 51"/>
              <p:cNvSpPr>
                <a:spLocks noChangeShapeType="1"/>
              </p:cNvSpPr>
              <p:nvPr/>
            </p:nvSpPr>
            <p:spPr bwMode="auto">
              <a:xfrm>
                <a:off x="4635067" y="2743203"/>
                <a:ext cx="1993431"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grpSp>
            <p:nvGrpSpPr>
              <p:cNvPr id="67" name="组合 66"/>
              <p:cNvGrpSpPr/>
              <p:nvPr/>
            </p:nvGrpSpPr>
            <p:grpSpPr>
              <a:xfrm rot="5400000">
                <a:off x="4844692" y="3272699"/>
                <a:ext cx="1328954" cy="324987"/>
                <a:chOff x="4635067" y="2811834"/>
                <a:chExt cx="1328954" cy="324987"/>
              </a:xfrm>
            </p:grpSpPr>
            <p:sp>
              <p:nvSpPr>
                <p:cNvPr id="70" name="Oval 32"/>
                <p:cNvSpPr>
                  <a:spLocks noChangeArrowheads="1"/>
                </p:cNvSpPr>
                <p:nvPr/>
              </p:nvSpPr>
              <p:spPr bwMode="auto">
                <a:xfrm>
                  <a:off x="4987082" y="3023782"/>
                  <a:ext cx="106791" cy="113039"/>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71" name="Line 43"/>
                <p:cNvSpPr>
                  <a:spLocks noChangeShapeType="1"/>
                </p:cNvSpPr>
                <p:nvPr/>
              </p:nvSpPr>
              <p:spPr bwMode="auto">
                <a:xfrm>
                  <a:off x="4635067" y="3088376"/>
                  <a:ext cx="379701"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72" name="Line 44"/>
                <p:cNvSpPr>
                  <a:spLocks noChangeShapeType="1"/>
                </p:cNvSpPr>
                <p:nvPr/>
              </p:nvSpPr>
              <p:spPr bwMode="auto">
                <a:xfrm>
                  <a:off x="5584320" y="3088376"/>
                  <a:ext cx="379701"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73" name="Line 45"/>
                <p:cNvSpPr>
                  <a:spLocks noChangeShapeType="1"/>
                </p:cNvSpPr>
                <p:nvPr/>
              </p:nvSpPr>
              <p:spPr bwMode="auto">
                <a:xfrm flipV="1">
                  <a:off x="5082007" y="2811834"/>
                  <a:ext cx="379701" cy="22405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74" name="Oval 53"/>
                <p:cNvSpPr>
                  <a:spLocks noChangeArrowheads="1"/>
                </p:cNvSpPr>
                <p:nvPr/>
              </p:nvSpPr>
              <p:spPr bwMode="auto">
                <a:xfrm>
                  <a:off x="5473574" y="3019745"/>
                  <a:ext cx="106791" cy="113039"/>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grpSp>
          <p:sp>
            <p:nvSpPr>
              <p:cNvPr id="68" name="AutoShape 54"/>
              <p:cNvSpPr>
                <a:spLocks noChangeArrowheads="1"/>
              </p:cNvSpPr>
              <p:nvPr/>
            </p:nvSpPr>
            <p:spPr bwMode="auto">
              <a:xfrm>
                <a:off x="6438648" y="3209489"/>
                <a:ext cx="379701" cy="387562"/>
              </a:xfrm>
              <a:prstGeom prst="flowChartSummingJunction">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grpSp>
        <p:sp>
          <p:nvSpPr>
            <p:cNvPr id="416824" name="Rectangle 56"/>
            <p:cNvSpPr>
              <a:spLocks noChangeArrowheads="1"/>
            </p:cNvSpPr>
            <p:nvPr/>
          </p:nvSpPr>
          <p:spPr bwMode="auto">
            <a:xfrm>
              <a:off x="2102011" y="3432176"/>
              <a:ext cx="1728787" cy="469900"/>
            </a:xfrm>
            <a:prstGeom prst="rect">
              <a:avLst/>
            </a:prstGeom>
            <a:noFill/>
            <a:ln w="1270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非逻辑举例</a:t>
              </a:r>
            </a:p>
          </p:txBody>
        </p:sp>
        <p:sp>
          <p:nvSpPr>
            <p:cNvPr id="2" name="矩形 1"/>
            <p:cNvSpPr/>
            <p:nvPr/>
          </p:nvSpPr>
          <p:spPr bwMode="auto">
            <a:xfrm>
              <a:off x="1983534" y="4164793"/>
              <a:ext cx="460783" cy="164307"/>
            </a:xfrm>
            <a:prstGeom prst="rect">
              <a:avLst/>
            </a:prstGeom>
            <a:solidFill>
              <a:schemeClr val="bg1"/>
            </a:solid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a:ln>
                  <a:noFill/>
                </a:ln>
                <a:solidFill>
                  <a:schemeClr val="tx1"/>
                </a:solidFill>
                <a:effectLst/>
                <a:latin typeface="方正姚体" panose="02010601030101010101" pitchFamily="2" charset="-122"/>
                <a:ea typeface="方正姚体" panose="02010601030101010101" pitchFamily="2" charset="-122"/>
              </a:endParaRPr>
            </a:p>
          </p:txBody>
        </p:sp>
      </p:grpSp>
      <p:sp>
        <p:nvSpPr>
          <p:cNvPr id="3" name="标题 2">
            <a:extLst>
              <a:ext uri="{FF2B5EF4-FFF2-40B4-BE49-F238E27FC236}">
                <a16:creationId xmlns:a16="http://schemas.microsoft.com/office/drawing/2014/main" id="{F9A5323E-3BF2-4B29-8207-0D1154219448}"/>
              </a:ext>
            </a:extLst>
          </p:cNvPr>
          <p:cNvSpPr>
            <a:spLocks noGrp="1"/>
          </p:cNvSpPr>
          <p:nvPr>
            <p:ph type="title"/>
          </p:nvPr>
        </p:nvSpPr>
        <p:spPr>
          <a:xfrm>
            <a:off x="685800" y="484632"/>
            <a:ext cx="7772400" cy="886969"/>
          </a:xfrm>
        </p:spPr>
        <p:txBody>
          <a:bodyPr/>
          <a:lstStyle/>
          <a:p>
            <a:r>
              <a:rPr kumimoji="1" lang="zh-CN" altLang="en-US" sz="4000" b="1" i="0" u="none" strike="noStrike" kern="1200" cap="none" spc="0" normalizeH="0" baseline="0" noProof="0" dirty="0">
                <a:ln>
                  <a:noFill/>
                </a:ln>
                <a:solidFill>
                  <a:srgbClr val="CC0066"/>
                </a:solidFill>
                <a:effectLst/>
                <a:uLnTx/>
                <a:uFillTx/>
                <a:latin typeface="方正姚体" panose="02010601030101010101" pitchFamily="2" charset="-122"/>
                <a:ea typeface="方正姚体" panose="02010601030101010101" pitchFamily="2" charset="-122"/>
              </a:rPr>
              <a:t>　</a:t>
            </a:r>
            <a:r>
              <a:rPr kumimoji="1" lang="en-US" altLang="zh-CN" sz="4400" b="1" i="0" u="none" strike="noStrike" kern="1200" cap="none" spc="0" normalizeH="0" baseline="0" noProof="0" dirty="0">
                <a:ln>
                  <a:noFill/>
                </a:ln>
                <a:solidFill>
                  <a:srgbClr val="CC0066"/>
                </a:solidFill>
                <a:effectLst/>
                <a:uLnTx/>
                <a:uFillTx/>
                <a:latin typeface="方正姚体" panose="02010601030101010101" pitchFamily="2" charset="-122"/>
                <a:ea typeface="方正姚体" panose="02010601030101010101" pitchFamily="2" charset="-122"/>
              </a:rPr>
              <a:t>3.</a:t>
            </a:r>
            <a:r>
              <a:rPr kumimoji="1" lang="zh-CN" altLang="en-US" sz="4400" b="1" i="0" u="none" strike="noStrike" kern="1200" cap="none" spc="0" normalizeH="0" baseline="0" noProof="0" dirty="0">
                <a:ln>
                  <a:noFill/>
                </a:ln>
                <a:solidFill>
                  <a:srgbClr val="CC0066"/>
                </a:solidFill>
                <a:effectLst/>
                <a:uLnTx/>
                <a:uFillTx/>
                <a:latin typeface="方正姚体" panose="02010601030101010101" pitchFamily="2" charset="-122"/>
                <a:ea typeface="方正姚体" panose="02010601030101010101" pitchFamily="2" charset="-122"/>
              </a:rPr>
              <a:t>　非运算</a:t>
            </a:r>
            <a:endParaRPr lang="zh-CN" altLang="en-US" dirty="0"/>
          </a:p>
        </p:txBody>
      </p:sp>
      <p:sp>
        <p:nvSpPr>
          <p:cNvPr id="5" name="灯片编号占位符 4">
            <a:extLst>
              <a:ext uri="{FF2B5EF4-FFF2-40B4-BE49-F238E27FC236}">
                <a16:creationId xmlns:a16="http://schemas.microsoft.com/office/drawing/2014/main" id="{36C4AB69-5B0D-4199-BA4D-A385A1B38EA3}"/>
              </a:ext>
            </a:extLst>
          </p:cNvPr>
          <p:cNvSpPr>
            <a:spLocks noGrp="1"/>
          </p:cNvSpPr>
          <p:nvPr>
            <p:ph type="sldNum" sz="quarter" idx="12"/>
          </p:nvPr>
        </p:nvSpPr>
        <p:spPr/>
        <p:txBody>
          <a:bodyPr/>
          <a:lstStyle/>
          <a:p>
            <a:fld id="{4FAB73BC-B049-4115-A692-8D63A059BFB8}" type="slidenum">
              <a:rPr lang="en-US" smtClean="0"/>
              <a:t>13</a:t>
            </a:fld>
            <a:endParaRPr lang="en-US" dirty="0"/>
          </a:p>
        </p:txBody>
      </p:sp>
    </p:spTree>
    <p:custDataLst>
      <p:tags r:id="rId1"/>
    </p:custDataLst>
    <p:extLst>
      <p:ext uri="{BB962C8B-B14F-4D97-AF65-F5344CB8AC3E}">
        <p14:creationId xmlns:p14="http://schemas.microsoft.com/office/powerpoint/2010/main" val="4131073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6785"/>
                                        </p:tgtEl>
                                        <p:attrNameLst>
                                          <p:attrName>style.visibility</p:attrName>
                                        </p:attrNameLst>
                                      </p:cBhvr>
                                      <p:to>
                                        <p:strVal val="visible"/>
                                      </p:to>
                                    </p:set>
                                    <p:animEffect transition="in" filter="strips(downRight)">
                                      <p:cBhvr>
                                        <p:cTn id="7" dur="500"/>
                                        <p:tgtEl>
                                          <p:spTgt spid="4167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16772"/>
                                        </p:tgtEl>
                                        <p:attrNameLst>
                                          <p:attrName>style.visibility</p:attrName>
                                        </p:attrNameLst>
                                      </p:cBhvr>
                                      <p:to>
                                        <p:strVal val="visible"/>
                                      </p:to>
                                    </p:set>
                                    <p:animEffect transition="in" filter="wipe(up)">
                                      <p:cBhvr>
                                        <p:cTn id="17" dur="500"/>
                                        <p:tgtEl>
                                          <p:spTgt spid="416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8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7796" name="Group 4"/>
          <p:cNvGrpSpPr>
            <a:grpSpLocks/>
          </p:cNvGrpSpPr>
          <p:nvPr/>
        </p:nvGrpSpPr>
        <p:grpSpPr bwMode="auto">
          <a:xfrm>
            <a:off x="5000368" y="1307307"/>
            <a:ext cx="2597150" cy="1925637"/>
            <a:chOff x="3492" y="690"/>
            <a:chExt cx="1444" cy="993"/>
          </a:xfrm>
        </p:grpSpPr>
        <p:sp>
          <p:nvSpPr>
            <p:cNvPr id="417797" name="Text Box 5"/>
            <p:cNvSpPr txBox="1">
              <a:spLocks noChangeArrowheads="1"/>
            </p:cNvSpPr>
            <p:nvPr/>
          </p:nvSpPr>
          <p:spPr bwMode="auto">
            <a:xfrm>
              <a:off x="3492" y="690"/>
              <a:ext cx="1440"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18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    </a:t>
              </a: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非逻辑真值表</a:t>
              </a:r>
            </a:p>
          </p:txBody>
        </p:sp>
        <p:grpSp>
          <p:nvGrpSpPr>
            <p:cNvPr id="417798" name="Group 6"/>
            <p:cNvGrpSpPr>
              <a:grpSpLocks/>
            </p:cNvGrpSpPr>
            <p:nvPr/>
          </p:nvGrpSpPr>
          <p:grpSpPr bwMode="auto">
            <a:xfrm>
              <a:off x="3496" y="915"/>
              <a:ext cx="1440" cy="762"/>
              <a:chOff x="4048" y="2817"/>
              <a:chExt cx="1152" cy="762"/>
            </a:xfrm>
          </p:grpSpPr>
          <p:sp>
            <p:nvSpPr>
              <p:cNvPr id="417799" name="Line 7"/>
              <p:cNvSpPr>
                <a:spLocks noChangeShapeType="1"/>
              </p:cNvSpPr>
              <p:nvPr/>
            </p:nvSpPr>
            <p:spPr bwMode="auto">
              <a:xfrm>
                <a:off x="4048" y="2817"/>
                <a:ext cx="115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00" name="Line 8"/>
              <p:cNvSpPr>
                <a:spLocks noChangeShapeType="1"/>
              </p:cNvSpPr>
              <p:nvPr/>
            </p:nvSpPr>
            <p:spPr bwMode="auto">
              <a:xfrm>
                <a:off x="4048" y="3057"/>
                <a:ext cx="115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01" name="Line 9"/>
              <p:cNvSpPr>
                <a:spLocks noChangeShapeType="1"/>
              </p:cNvSpPr>
              <p:nvPr/>
            </p:nvSpPr>
            <p:spPr bwMode="auto">
              <a:xfrm>
                <a:off x="4048" y="3579"/>
                <a:ext cx="115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grpSp>
        <p:sp>
          <p:nvSpPr>
            <p:cNvPr id="417802" name="Line 10"/>
            <p:cNvSpPr>
              <a:spLocks noChangeShapeType="1"/>
            </p:cNvSpPr>
            <p:nvPr/>
          </p:nvSpPr>
          <p:spPr bwMode="auto">
            <a:xfrm>
              <a:off x="4211" y="915"/>
              <a:ext cx="0" cy="76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03" name="Text Box 11"/>
            <p:cNvSpPr txBox="1">
              <a:spLocks noChangeArrowheads="1"/>
            </p:cNvSpPr>
            <p:nvPr/>
          </p:nvSpPr>
          <p:spPr bwMode="auto">
            <a:xfrm>
              <a:off x="3842" y="963"/>
              <a:ext cx="121"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A</a:t>
              </a:r>
              <a:endParaRPr kumimoji="1" lang="en-US" altLang="zh-CN" sz="24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04" name="Text Box 12"/>
            <p:cNvSpPr txBox="1">
              <a:spLocks noChangeArrowheads="1"/>
            </p:cNvSpPr>
            <p:nvPr/>
          </p:nvSpPr>
          <p:spPr bwMode="auto">
            <a:xfrm>
              <a:off x="4424" y="963"/>
              <a:ext cx="121"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L</a:t>
              </a:r>
              <a:endParaRPr kumimoji="1" lang="en-US" altLang="zh-CN" sz="24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05" name="Text Box 13"/>
            <p:cNvSpPr txBox="1">
              <a:spLocks noChangeArrowheads="1"/>
            </p:cNvSpPr>
            <p:nvPr/>
          </p:nvSpPr>
          <p:spPr bwMode="auto">
            <a:xfrm>
              <a:off x="3842" y="1203"/>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0</a:t>
              </a:r>
              <a:endParaRPr kumimoji="1" lang="en-US" altLang="zh-CN"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06" name="Text Box 14"/>
            <p:cNvSpPr txBox="1">
              <a:spLocks noChangeArrowheads="1"/>
            </p:cNvSpPr>
            <p:nvPr/>
          </p:nvSpPr>
          <p:spPr bwMode="auto">
            <a:xfrm>
              <a:off x="3842" y="1444"/>
              <a:ext cx="121"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endParaRPr kumimoji="1" lang="en-US" altLang="zh-CN"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07" name="Text Box 15"/>
            <p:cNvSpPr txBox="1">
              <a:spLocks noChangeArrowheads="1"/>
            </p:cNvSpPr>
            <p:nvPr/>
          </p:nvSpPr>
          <p:spPr bwMode="auto">
            <a:xfrm>
              <a:off x="4425" y="1203"/>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endParaRPr kumimoji="1" lang="en-US" altLang="zh-CN"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08" name="Text Box 16"/>
            <p:cNvSpPr txBox="1">
              <a:spLocks noChangeArrowheads="1"/>
            </p:cNvSpPr>
            <p:nvPr/>
          </p:nvSpPr>
          <p:spPr bwMode="auto">
            <a:xfrm>
              <a:off x="4425" y="1438"/>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0</a:t>
              </a:r>
              <a:endParaRPr kumimoji="1" lang="en-US" altLang="zh-CN"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grpSp>
      <p:sp>
        <p:nvSpPr>
          <p:cNvPr id="417809" name="Text Box 17"/>
          <p:cNvSpPr txBox="1">
            <a:spLocks noChangeArrowheads="1"/>
          </p:cNvSpPr>
          <p:nvPr/>
        </p:nvSpPr>
        <p:spPr bwMode="auto">
          <a:xfrm>
            <a:off x="566480" y="3356768"/>
            <a:ext cx="2393950" cy="3323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非逻辑符号</a:t>
            </a:r>
            <a:endParaRPr kumimoji="1" lang="zh-CN" altLang="en-US" sz="2400" b="1" i="0" u="none" strike="noStrike" kern="1200" cap="none" spc="0" normalizeH="0" baseline="-25000" noProof="0" dirty="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10" name="Text Box 18"/>
          <p:cNvSpPr txBox="1">
            <a:spLocks noChangeArrowheads="1"/>
          </p:cNvSpPr>
          <p:nvPr/>
        </p:nvSpPr>
        <p:spPr bwMode="auto">
          <a:xfrm>
            <a:off x="834768" y="4851966"/>
            <a:ext cx="198842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逻辑表达式：</a:t>
            </a:r>
          </a:p>
        </p:txBody>
      </p:sp>
      <mc:AlternateContent xmlns:mc="http://schemas.openxmlformats.org/markup-compatibility/2006" xmlns:a14="http://schemas.microsoft.com/office/drawing/2010/main">
        <mc:Choice Requires="a14">
          <p:sp>
            <p:nvSpPr>
              <p:cNvPr id="417813" name="Rectangle 21"/>
              <p:cNvSpPr>
                <a:spLocks noChangeArrowheads="1"/>
              </p:cNvSpPr>
              <p:nvPr/>
            </p:nvSpPr>
            <p:spPr bwMode="auto">
              <a:xfrm>
                <a:off x="4374893" y="4863078"/>
                <a:ext cx="1352666" cy="523875"/>
              </a:xfrm>
              <a:prstGeom prst="rect">
                <a:avLst/>
              </a:prstGeom>
              <a:noFill/>
              <a:ln>
                <a:noFill/>
              </a:ln>
              <a:effectLst/>
              <a:extLst>
                <a:ext uri="{909E8E84-426E-40DD-AFC4-6F175D3DCCD1}">
                  <a14:hiddenFill>
                    <a:solidFill>
                      <a:schemeClr val="accent1"/>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 xmlns:m="http://schemas.openxmlformats.org/officeDocument/2006/math">
                    <m:r>
                      <a:rPr kumimoji="1" lang="en-US" altLang="zh-CN" sz="2800" b="1" i="1" u="none" strike="noStrike" kern="1200" cap="none" spc="0" normalizeH="0" baseline="0" noProof="0" smtClean="0">
                        <a:ln>
                          <a:noFill/>
                        </a:ln>
                        <a:solidFill>
                          <a:srgbClr val="000066"/>
                        </a:solidFill>
                        <a:effectLst/>
                        <a:uLnTx/>
                        <a:uFillTx/>
                        <a:latin typeface="Cambria Math" panose="02040503050406030204" pitchFamily="18" charset="0"/>
                      </a:rPr>
                      <m:t>𝑳</m:t>
                    </m:r>
                    <m:r>
                      <a:rPr kumimoji="1" lang="en-US" altLang="zh-CN" sz="2800" b="1" i="1" u="none" strike="noStrike" kern="1200" cap="none" spc="0" normalizeH="0" baseline="0" noProof="0" smtClean="0">
                        <a:ln>
                          <a:noFill/>
                        </a:ln>
                        <a:solidFill>
                          <a:srgbClr val="000066"/>
                        </a:solidFill>
                        <a:effectLst/>
                        <a:uLnTx/>
                        <a:uFillTx/>
                        <a:latin typeface="Cambria Math" panose="02040503050406030204" pitchFamily="18" charset="0"/>
                      </a:rPr>
                      <m:t>=</m:t>
                    </m:r>
                    <m:acc>
                      <m:accPr>
                        <m:chr m:val="̅"/>
                        <m:ctrlPr>
                          <a:rPr kumimoji="1" lang="en-US" altLang="zh-CN" sz="2800" b="1" i="1" u="none" strike="noStrike" kern="1200" cap="none" spc="0" normalizeH="0" baseline="0" noProof="0" smtClean="0">
                            <a:ln>
                              <a:noFill/>
                            </a:ln>
                            <a:solidFill>
                              <a:srgbClr val="000066"/>
                            </a:solidFill>
                            <a:effectLst/>
                            <a:uLnTx/>
                            <a:uFillTx/>
                            <a:latin typeface="Cambria Math" panose="02040503050406030204" pitchFamily="18" charset="0"/>
                          </a:rPr>
                        </m:ctrlPr>
                      </m:accPr>
                      <m:e>
                        <m:r>
                          <a:rPr kumimoji="1" lang="en-US" altLang="zh-CN" sz="2800" b="1" i="1" u="none" strike="noStrike" kern="1200" cap="none" spc="0" normalizeH="0" baseline="0" noProof="0" smtClean="0">
                            <a:ln>
                              <a:noFill/>
                            </a:ln>
                            <a:solidFill>
                              <a:srgbClr val="000066"/>
                            </a:solidFill>
                            <a:effectLst/>
                            <a:uLnTx/>
                            <a:uFillTx/>
                            <a:latin typeface="Cambria Math" panose="02040503050406030204" pitchFamily="18" charset="0"/>
                          </a:rPr>
                          <m:t>𝑨</m:t>
                        </m:r>
                      </m:e>
                    </m:acc>
                  </m:oMath>
                </a14:m>
                <a:r>
                  <a:rPr kumimoji="1" lang="en-US" altLang="zh-CN"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p>
            </p:txBody>
          </p:sp>
        </mc:Choice>
        <mc:Fallback xmlns="">
          <p:sp>
            <p:nvSpPr>
              <p:cNvPr id="417813" name="Rectangle 21"/>
              <p:cNvSpPr>
                <a:spLocks noRot="1" noChangeAspect="1" noMove="1" noResize="1" noEditPoints="1" noAdjustHandles="1" noChangeArrowheads="1" noChangeShapeType="1" noTextEdit="1"/>
              </p:cNvSpPr>
              <p:nvPr/>
            </p:nvSpPr>
            <p:spPr bwMode="auto">
              <a:xfrm>
                <a:off x="4374893" y="4863078"/>
                <a:ext cx="1352666" cy="523875"/>
              </a:xfrm>
              <a:prstGeom prst="rect">
                <a:avLst/>
              </a:prstGeom>
              <a:blipFill>
                <a:blip r:embed="rId3"/>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417815" name="Group 23"/>
          <p:cNvGrpSpPr>
            <a:grpSpLocks/>
          </p:cNvGrpSpPr>
          <p:nvPr/>
        </p:nvGrpSpPr>
        <p:grpSpPr bwMode="auto">
          <a:xfrm>
            <a:off x="623630" y="1372394"/>
            <a:ext cx="3429000" cy="1862138"/>
            <a:chOff x="3168" y="1296"/>
            <a:chExt cx="2160" cy="1200"/>
          </a:xfrm>
        </p:grpSpPr>
        <p:sp>
          <p:nvSpPr>
            <p:cNvPr id="417816" name="Text Box 24"/>
            <p:cNvSpPr txBox="1">
              <a:spLocks noChangeArrowheads="1"/>
            </p:cNvSpPr>
            <p:nvPr/>
          </p:nvSpPr>
          <p:spPr bwMode="auto">
            <a:xfrm>
              <a:off x="3360" y="1296"/>
              <a:ext cx="1776" cy="2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非逻辑举例状态表</a:t>
              </a:r>
            </a:p>
          </p:txBody>
        </p:sp>
        <p:sp>
          <p:nvSpPr>
            <p:cNvPr id="417817" name="Line 25"/>
            <p:cNvSpPr>
              <a:spLocks noChangeShapeType="1"/>
            </p:cNvSpPr>
            <p:nvPr/>
          </p:nvSpPr>
          <p:spPr bwMode="auto">
            <a:xfrm>
              <a:off x="3168" y="1584"/>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18" name="Line 26"/>
            <p:cNvSpPr>
              <a:spLocks noChangeShapeType="1"/>
            </p:cNvSpPr>
            <p:nvPr/>
          </p:nvSpPr>
          <p:spPr bwMode="auto">
            <a:xfrm>
              <a:off x="3168" y="1907"/>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19" name="Line 27"/>
            <p:cNvSpPr>
              <a:spLocks noChangeShapeType="1"/>
            </p:cNvSpPr>
            <p:nvPr/>
          </p:nvSpPr>
          <p:spPr bwMode="auto">
            <a:xfrm>
              <a:off x="3168" y="2496"/>
              <a:ext cx="216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20" name="Line 28"/>
            <p:cNvSpPr>
              <a:spLocks noChangeShapeType="1"/>
            </p:cNvSpPr>
            <p:nvPr/>
          </p:nvSpPr>
          <p:spPr bwMode="auto">
            <a:xfrm>
              <a:off x="4224" y="1584"/>
              <a:ext cx="0" cy="91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21" name="Text Box 29"/>
            <p:cNvSpPr txBox="1">
              <a:spLocks noChangeArrowheads="1"/>
            </p:cNvSpPr>
            <p:nvPr/>
          </p:nvSpPr>
          <p:spPr bwMode="auto">
            <a:xfrm>
              <a:off x="3479" y="1685"/>
              <a:ext cx="384" cy="2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A</a:t>
              </a:r>
              <a:endParaRPr kumimoji="1" lang="en-US" altLang="zh-CN"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22" name="Text Box 30"/>
            <p:cNvSpPr txBox="1">
              <a:spLocks noChangeArrowheads="1"/>
            </p:cNvSpPr>
            <p:nvPr/>
          </p:nvSpPr>
          <p:spPr bwMode="auto">
            <a:xfrm>
              <a:off x="4700" y="1670"/>
              <a:ext cx="192"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灯</a:t>
              </a:r>
            </a:p>
          </p:txBody>
        </p:sp>
        <p:sp>
          <p:nvSpPr>
            <p:cNvPr id="417823" name="Text Box 31"/>
            <p:cNvSpPr txBox="1">
              <a:spLocks noChangeArrowheads="1"/>
            </p:cNvSpPr>
            <p:nvPr/>
          </p:nvSpPr>
          <p:spPr bwMode="auto">
            <a:xfrm>
              <a:off x="3301" y="1903"/>
              <a:ext cx="695" cy="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不通电</a:t>
              </a:r>
              <a:endParaRPr kumimoji="1" lang="zh-CN" altLang="en-US" sz="2400" b="1" i="0" u="none" strike="noStrike" kern="1200" cap="none" spc="0" normalizeH="0" baseline="-25000" noProof="0" dirty="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24" name="Text Box 32"/>
            <p:cNvSpPr txBox="1">
              <a:spLocks noChangeArrowheads="1"/>
            </p:cNvSpPr>
            <p:nvPr/>
          </p:nvSpPr>
          <p:spPr bwMode="auto">
            <a:xfrm>
              <a:off x="4633" y="1903"/>
              <a:ext cx="309" cy="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亮</a:t>
              </a:r>
              <a:endParaRPr kumimoji="1" lang="zh-CN" altLang="en-US"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25" name="Text Box 33"/>
            <p:cNvSpPr txBox="1">
              <a:spLocks noChangeArrowheads="1"/>
            </p:cNvSpPr>
            <p:nvPr/>
          </p:nvSpPr>
          <p:spPr bwMode="auto">
            <a:xfrm>
              <a:off x="3398" y="2160"/>
              <a:ext cx="502" cy="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通电</a:t>
              </a:r>
              <a:endParaRPr kumimoji="1" lang="zh-CN" altLang="en-US"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26" name="Text Box 34"/>
            <p:cNvSpPr txBox="1">
              <a:spLocks noChangeArrowheads="1"/>
            </p:cNvSpPr>
            <p:nvPr/>
          </p:nvSpPr>
          <p:spPr bwMode="auto">
            <a:xfrm>
              <a:off x="4620" y="2160"/>
              <a:ext cx="309" cy="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灭</a:t>
              </a:r>
              <a:endParaRPr kumimoji="1" lang="zh-CN" altLang="en-US" sz="2400" b="1" i="0"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grpSp>
      <p:grpSp>
        <p:nvGrpSpPr>
          <p:cNvPr id="417848" name="Group 56"/>
          <p:cNvGrpSpPr>
            <a:grpSpLocks/>
          </p:cNvGrpSpPr>
          <p:nvPr/>
        </p:nvGrpSpPr>
        <p:grpSpPr bwMode="auto">
          <a:xfrm>
            <a:off x="1409443" y="3914795"/>
            <a:ext cx="5465763" cy="631886"/>
            <a:chOff x="975" y="2840"/>
            <a:chExt cx="3443" cy="564"/>
          </a:xfrm>
        </p:grpSpPr>
        <p:grpSp>
          <p:nvGrpSpPr>
            <p:cNvPr id="417830" name="Group 38"/>
            <p:cNvGrpSpPr>
              <a:grpSpLocks/>
            </p:cNvGrpSpPr>
            <p:nvPr/>
          </p:nvGrpSpPr>
          <p:grpSpPr bwMode="auto">
            <a:xfrm>
              <a:off x="3288" y="2840"/>
              <a:ext cx="1130" cy="564"/>
              <a:chOff x="4440" y="1827"/>
              <a:chExt cx="984" cy="336"/>
            </a:xfrm>
          </p:grpSpPr>
          <p:sp>
            <p:nvSpPr>
              <p:cNvPr id="417831" name="Text Box 39"/>
              <p:cNvSpPr txBox="1">
                <a:spLocks noChangeArrowheads="1"/>
              </p:cNvSpPr>
              <p:nvPr/>
            </p:nvSpPr>
            <p:spPr bwMode="auto">
              <a:xfrm>
                <a:off x="4440" y="1931"/>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A</a:t>
                </a:r>
                <a:endParaRPr kumimoji="1" lang="en-US" altLang="zh-CN" sz="20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32" name="Line 40"/>
              <p:cNvSpPr>
                <a:spLocks noChangeShapeType="1"/>
              </p:cNvSpPr>
              <p:nvPr/>
            </p:nvSpPr>
            <p:spPr bwMode="auto">
              <a:xfrm>
                <a:off x="5109" y="2005"/>
                <a:ext cx="229"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33" name="Text Box 41"/>
              <p:cNvSpPr txBox="1">
                <a:spLocks noChangeArrowheads="1"/>
              </p:cNvSpPr>
              <p:nvPr/>
            </p:nvSpPr>
            <p:spPr bwMode="auto">
              <a:xfrm>
                <a:off x="4842" y="1855"/>
                <a:ext cx="190" cy="1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1800" b="1" i="0"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1</a:t>
                </a:r>
              </a:p>
            </p:txBody>
          </p:sp>
          <p:sp>
            <p:nvSpPr>
              <p:cNvPr id="417834" name="Line 42"/>
              <p:cNvSpPr>
                <a:spLocks noChangeShapeType="1"/>
              </p:cNvSpPr>
              <p:nvPr/>
            </p:nvSpPr>
            <p:spPr bwMode="auto">
              <a:xfrm>
                <a:off x="4570" y="2005"/>
                <a:ext cx="24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35" name="Text Box 43"/>
              <p:cNvSpPr txBox="1">
                <a:spLocks noChangeArrowheads="1"/>
              </p:cNvSpPr>
              <p:nvPr/>
            </p:nvSpPr>
            <p:spPr bwMode="auto">
              <a:xfrm>
                <a:off x="5303" y="1932"/>
                <a:ext cx="121" cy="1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L</a:t>
                </a:r>
                <a:endParaRPr kumimoji="1" lang="en-US" altLang="zh-CN" sz="20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36" name="Rectangle 44"/>
              <p:cNvSpPr>
                <a:spLocks noChangeArrowheads="1"/>
              </p:cNvSpPr>
              <p:nvPr/>
            </p:nvSpPr>
            <p:spPr bwMode="auto">
              <a:xfrm>
                <a:off x="4806" y="1827"/>
                <a:ext cx="240" cy="336"/>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37" name="Oval 45"/>
              <p:cNvSpPr>
                <a:spLocks noChangeArrowheads="1"/>
              </p:cNvSpPr>
              <p:nvPr/>
            </p:nvSpPr>
            <p:spPr bwMode="auto">
              <a:xfrm>
                <a:off x="5037" y="1963"/>
                <a:ext cx="92" cy="81"/>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grpSp>
        <p:grpSp>
          <p:nvGrpSpPr>
            <p:cNvPr id="417838" name="Group 46"/>
            <p:cNvGrpSpPr>
              <a:grpSpLocks/>
            </p:cNvGrpSpPr>
            <p:nvPr/>
          </p:nvGrpSpPr>
          <p:grpSpPr bwMode="auto">
            <a:xfrm>
              <a:off x="975" y="2921"/>
              <a:ext cx="1532" cy="415"/>
              <a:chOff x="4440" y="3396"/>
              <a:chExt cx="984" cy="189"/>
            </a:xfrm>
          </p:grpSpPr>
          <p:sp>
            <p:nvSpPr>
              <p:cNvPr id="417839" name="Text Box 47"/>
              <p:cNvSpPr txBox="1">
                <a:spLocks noChangeArrowheads="1"/>
              </p:cNvSpPr>
              <p:nvPr/>
            </p:nvSpPr>
            <p:spPr bwMode="auto">
              <a:xfrm>
                <a:off x="4440" y="3410"/>
                <a:ext cx="121"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A</a:t>
                </a:r>
                <a:endParaRPr kumimoji="1" lang="en-US" altLang="zh-CN" sz="20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40" name="Line 48"/>
              <p:cNvSpPr>
                <a:spLocks noChangeShapeType="1"/>
              </p:cNvSpPr>
              <p:nvPr/>
            </p:nvSpPr>
            <p:spPr bwMode="auto">
              <a:xfrm>
                <a:off x="5063" y="3491"/>
                <a:ext cx="24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41" name="Line 49"/>
              <p:cNvSpPr>
                <a:spLocks noChangeShapeType="1"/>
              </p:cNvSpPr>
              <p:nvPr/>
            </p:nvSpPr>
            <p:spPr bwMode="auto">
              <a:xfrm>
                <a:off x="4594" y="3484"/>
                <a:ext cx="15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42" name="Text Box 50"/>
              <p:cNvSpPr txBox="1">
                <a:spLocks noChangeArrowheads="1"/>
              </p:cNvSpPr>
              <p:nvPr/>
            </p:nvSpPr>
            <p:spPr bwMode="auto">
              <a:xfrm>
                <a:off x="5303" y="3411"/>
                <a:ext cx="121" cy="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66"/>
                    </a:solidFill>
                    <a:effectLst/>
                    <a:uLnTx/>
                    <a:uFillTx/>
                    <a:latin typeface="方正姚体" panose="02010601030101010101" pitchFamily="2" charset="-122"/>
                    <a:ea typeface="方正姚体" panose="02010601030101010101" pitchFamily="2" charset="-122"/>
                  </a:rPr>
                  <a:t>L</a:t>
                </a:r>
                <a:endParaRPr kumimoji="1" lang="en-US" altLang="zh-CN" sz="2000" b="1" i="1" u="none" strike="noStrike" kern="1200" cap="none" spc="0" normalizeH="0" baseline="-25000" noProof="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417843" name="AutoShape 51"/>
              <p:cNvSpPr>
                <a:spLocks noChangeArrowheads="1"/>
              </p:cNvSpPr>
              <p:nvPr/>
            </p:nvSpPr>
            <p:spPr bwMode="auto">
              <a:xfrm rot="5400000">
                <a:off x="4783" y="3372"/>
                <a:ext cx="189" cy="237"/>
              </a:xfrm>
              <a:prstGeom prst="triangle">
                <a:avLst>
                  <a:gd name="adj" fmla="val 50000"/>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sp>
            <p:nvSpPr>
              <p:cNvPr id="417844" name="Oval 52"/>
              <p:cNvSpPr>
                <a:spLocks noChangeArrowheads="1"/>
              </p:cNvSpPr>
              <p:nvPr/>
            </p:nvSpPr>
            <p:spPr bwMode="auto">
              <a:xfrm>
                <a:off x="5008" y="3455"/>
                <a:ext cx="67" cy="69"/>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方正姚体" panose="02010601030101010101" pitchFamily="2" charset="-122"/>
                  <a:ea typeface="方正姚体" panose="02010601030101010101" pitchFamily="2" charset="-122"/>
                </a:endParaRPr>
              </a:p>
            </p:txBody>
          </p:sp>
        </p:grpSp>
      </p:grpSp>
      <p:sp>
        <p:nvSpPr>
          <p:cNvPr id="51" name="Text Box 48"/>
          <p:cNvSpPr txBox="1">
            <a:spLocks noChangeArrowheads="1"/>
          </p:cNvSpPr>
          <p:nvPr/>
        </p:nvSpPr>
        <p:spPr bwMode="auto">
          <a:xfrm>
            <a:off x="849705" y="5602886"/>
            <a:ext cx="21388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Verilog HDL</a:t>
            </a: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a:t>
            </a:r>
          </a:p>
        </p:txBody>
      </p:sp>
      <p:sp>
        <p:nvSpPr>
          <p:cNvPr id="52" name="Text Box 49"/>
          <p:cNvSpPr txBox="1">
            <a:spLocks noChangeArrowheads="1"/>
          </p:cNvSpPr>
          <p:nvPr/>
        </p:nvSpPr>
        <p:spPr bwMode="auto">
          <a:xfrm>
            <a:off x="3360480" y="5359750"/>
            <a:ext cx="543185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L</a:t>
            </a:r>
            <a:r>
              <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 ~</a:t>
            </a:r>
            <a:r>
              <a:rPr kumimoji="1" lang="en-US" altLang="zh-CN"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A </a:t>
            </a:r>
            <a:r>
              <a:rPr kumimoji="1" lang="zh-CN" altLang="en-US"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rPr>
              <a:t>　（行为描述和数据流描述）</a:t>
            </a:r>
            <a:endParaRPr kumimoji="1" lang="en-US" altLang="zh-CN" sz="2400" b="1" i="0"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400" dirty="0">
                <a:solidFill>
                  <a:srgbClr val="000066"/>
                </a:solidFill>
                <a:latin typeface="方正姚体" panose="02010601030101010101" pitchFamily="2" charset="-122"/>
                <a:ea typeface="方正姚体" panose="02010601030101010101" pitchFamily="2" charset="-122"/>
              </a:rPr>
              <a:t>not </a:t>
            </a:r>
            <a:r>
              <a:rPr kumimoji="1" lang="en-US" altLang="zh-CN" sz="2400" dirty="0" err="1">
                <a:solidFill>
                  <a:srgbClr val="000066"/>
                </a:solidFill>
                <a:latin typeface="方正姚体" panose="02010601030101010101" pitchFamily="2" charset="-122"/>
                <a:ea typeface="方正姚体" panose="02010601030101010101" pitchFamily="2" charset="-122"/>
              </a:rPr>
              <a:t>objectname</a:t>
            </a:r>
            <a:r>
              <a:rPr kumimoji="1" lang="en-US" altLang="zh-CN" sz="2400" dirty="0">
                <a:solidFill>
                  <a:srgbClr val="000066"/>
                </a:solidFill>
                <a:latin typeface="方正姚体" panose="02010601030101010101" pitchFamily="2" charset="-122"/>
                <a:ea typeface="方正姚体" panose="02010601030101010101" pitchFamily="2" charset="-122"/>
              </a:rPr>
              <a:t>(L,A);(</a:t>
            </a:r>
            <a:r>
              <a:rPr kumimoji="1" lang="zh-CN" altLang="en-US" sz="2400" dirty="0">
                <a:solidFill>
                  <a:srgbClr val="000066"/>
                </a:solidFill>
                <a:latin typeface="方正姚体" panose="02010601030101010101" pitchFamily="2" charset="-122"/>
                <a:ea typeface="方正姚体" panose="02010601030101010101" pitchFamily="2" charset="-122"/>
              </a:rPr>
              <a:t>结构化描述）</a:t>
            </a:r>
            <a:endParaRPr kumimoji="1" lang="zh-CN" altLang="en-US" sz="2400" b="1" i="1" u="none" strike="noStrike" kern="1200" cap="none" spc="0" normalizeH="0" baseline="0" noProof="0" dirty="0">
              <a:ln>
                <a:noFill/>
              </a:ln>
              <a:solidFill>
                <a:srgbClr val="000066"/>
              </a:solidFill>
              <a:effectLst/>
              <a:uLnTx/>
              <a:uFillTx/>
              <a:latin typeface="方正姚体" panose="02010601030101010101" pitchFamily="2" charset="-122"/>
              <a:ea typeface="方正姚体" panose="02010601030101010101" pitchFamily="2" charset="-122"/>
            </a:endParaRPr>
          </a:p>
        </p:txBody>
      </p:sp>
      <p:sp>
        <p:nvSpPr>
          <p:cNvPr id="2" name="标题 1">
            <a:extLst>
              <a:ext uri="{FF2B5EF4-FFF2-40B4-BE49-F238E27FC236}">
                <a16:creationId xmlns:a16="http://schemas.microsoft.com/office/drawing/2014/main" id="{C076575C-58B2-44F3-8F5B-07E9E32A3D1A}"/>
              </a:ext>
            </a:extLst>
          </p:cNvPr>
          <p:cNvSpPr>
            <a:spLocks noGrp="1"/>
          </p:cNvSpPr>
          <p:nvPr>
            <p:ph type="title"/>
          </p:nvPr>
        </p:nvSpPr>
        <p:spPr>
          <a:xfrm>
            <a:off x="685800" y="484632"/>
            <a:ext cx="7772400" cy="854666"/>
          </a:xfrm>
        </p:spPr>
        <p:txBody>
          <a:bodyPr/>
          <a:lstStyle/>
          <a:p>
            <a:r>
              <a:rPr kumimoji="1" lang="en-US" altLang="zh-CN" sz="4400" b="1" i="0" u="none" strike="noStrike" kern="1200" cap="none" spc="0" normalizeH="0" baseline="0" noProof="0" dirty="0">
                <a:ln>
                  <a:noFill/>
                </a:ln>
                <a:solidFill>
                  <a:srgbClr val="CC0066"/>
                </a:solidFill>
                <a:effectLst/>
                <a:uLnTx/>
                <a:uFillTx/>
                <a:latin typeface="方正姚体" panose="02010601030101010101" pitchFamily="2" charset="-122"/>
                <a:ea typeface="方正姚体" panose="02010601030101010101" pitchFamily="2" charset="-122"/>
              </a:rPr>
              <a:t>3.</a:t>
            </a:r>
            <a:r>
              <a:rPr kumimoji="1" lang="zh-CN" altLang="en-US" sz="4400" b="1" i="0" u="none" strike="noStrike" kern="1200" cap="none" spc="0" normalizeH="0" baseline="0" noProof="0" dirty="0">
                <a:ln>
                  <a:noFill/>
                </a:ln>
                <a:solidFill>
                  <a:srgbClr val="CC0066"/>
                </a:solidFill>
                <a:effectLst/>
                <a:uLnTx/>
                <a:uFillTx/>
                <a:latin typeface="方正姚体" panose="02010601030101010101" pitchFamily="2" charset="-122"/>
                <a:ea typeface="方正姚体" panose="02010601030101010101" pitchFamily="2" charset="-122"/>
              </a:rPr>
              <a:t>　非运算</a:t>
            </a:r>
            <a:endParaRPr lang="zh-CN" altLang="en-US" dirty="0">
              <a:latin typeface="方正姚体" panose="02010601030101010101" pitchFamily="2" charset="-122"/>
              <a:ea typeface="方正姚体" panose="02010601030101010101" pitchFamily="2" charset="-122"/>
            </a:endParaRPr>
          </a:p>
        </p:txBody>
      </p:sp>
      <p:sp>
        <p:nvSpPr>
          <p:cNvPr id="3" name="灯片编号占位符 2">
            <a:extLst>
              <a:ext uri="{FF2B5EF4-FFF2-40B4-BE49-F238E27FC236}">
                <a16:creationId xmlns:a16="http://schemas.microsoft.com/office/drawing/2014/main" id="{8EB07D20-C935-428A-A697-96388DC08417}"/>
              </a:ext>
            </a:extLst>
          </p:cNvPr>
          <p:cNvSpPr>
            <a:spLocks noGrp="1"/>
          </p:cNvSpPr>
          <p:nvPr>
            <p:ph type="sldNum" sz="quarter" idx="12"/>
          </p:nvPr>
        </p:nvSpPr>
        <p:spPr/>
        <p:txBody>
          <a:bodyPr/>
          <a:lstStyle/>
          <a:p>
            <a:fld id="{4FAB73BC-B049-4115-A692-8D63A059BFB8}" type="slidenum">
              <a:rPr lang="en-US" smtClean="0"/>
              <a:t>14</a:t>
            </a:fld>
            <a:endParaRPr lang="en-US" dirty="0"/>
          </a:p>
        </p:txBody>
      </p:sp>
    </p:spTree>
    <p:custDataLst>
      <p:tags r:id="rId1"/>
    </p:custDataLst>
    <p:extLst>
      <p:ext uri="{BB962C8B-B14F-4D97-AF65-F5344CB8AC3E}">
        <p14:creationId xmlns:p14="http://schemas.microsoft.com/office/powerpoint/2010/main" val="1504153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7796"/>
                                        </p:tgtEl>
                                        <p:attrNameLst>
                                          <p:attrName>style.visibility</p:attrName>
                                        </p:attrNameLst>
                                      </p:cBhvr>
                                      <p:to>
                                        <p:strVal val="visible"/>
                                      </p:to>
                                    </p:set>
                                    <p:animEffect transition="in" filter="wipe(up)">
                                      <p:cBhvr>
                                        <p:cTn id="7" dur="2000"/>
                                        <p:tgtEl>
                                          <p:spTgt spid="4177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17809"/>
                                        </p:tgtEl>
                                        <p:attrNameLst>
                                          <p:attrName>style.visibility</p:attrName>
                                        </p:attrNameLst>
                                      </p:cBhvr>
                                      <p:to>
                                        <p:strVal val="visible"/>
                                      </p:to>
                                    </p:set>
                                    <p:animEffect transition="in" filter="wipe(up)">
                                      <p:cBhvr>
                                        <p:cTn id="12" dur="500"/>
                                        <p:tgtEl>
                                          <p:spTgt spid="4178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17810"/>
                                        </p:tgtEl>
                                        <p:attrNameLst>
                                          <p:attrName>style.visibility</p:attrName>
                                        </p:attrNameLst>
                                      </p:cBhvr>
                                      <p:to>
                                        <p:strVal val="visible"/>
                                      </p:to>
                                    </p:set>
                                    <p:animEffect transition="in" filter="strips(downRight)">
                                      <p:cBhvr>
                                        <p:cTn id="17" dur="500"/>
                                        <p:tgtEl>
                                          <p:spTgt spid="4178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17813"/>
                                        </p:tgtEl>
                                        <p:attrNameLst>
                                          <p:attrName>style.visibility</p:attrName>
                                        </p:attrNameLst>
                                      </p:cBhvr>
                                      <p:to>
                                        <p:strVal val="visible"/>
                                      </p:to>
                                    </p:set>
                                    <p:animEffect transition="in" filter="wipe(down)">
                                      <p:cBhvr>
                                        <p:cTn id="22" dur="500"/>
                                        <p:tgtEl>
                                          <p:spTgt spid="417813"/>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strips(downRight)">
                                      <p:cBhvr>
                                        <p:cTn id="27" dur="5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strips(downRight)">
                                      <p:cBhvr>
                                        <p:cTn id="3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809" grpId="0"/>
      <p:bldP spid="417810" grpId="0"/>
      <p:bldP spid="417813"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8820" name="Group 4"/>
          <p:cNvGrpSpPr>
            <a:grpSpLocks/>
          </p:cNvGrpSpPr>
          <p:nvPr/>
        </p:nvGrpSpPr>
        <p:grpSpPr bwMode="auto">
          <a:xfrm>
            <a:off x="855663" y="1685913"/>
            <a:ext cx="3157538" cy="2892425"/>
            <a:chOff x="624" y="2352"/>
            <a:chExt cx="1632" cy="1521"/>
          </a:xfrm>
        </p:grpSpPr>
        <p:sp>
          <p:nvSpPr>
            <p:cNvPr id="418821" name="Text Box 5"/>
            <p:cNvSpPr txBox="1">
              <a:spLocks noChangeArrowheads="1"/>
            </p:cNvSpPr>
            <p:nvPr/>
          </p:nvSpPr>
          <p:spPr bwMode="auto">
            <a:xfrm>
              <a:off x="624" y="2352"/>
              <a:ext cx="1632" cy="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     </a:t>
              </a:r>
              <a:r>
                <a:rPr kumimoji="1" lang="zh-CN" altLang="en-US" sz="2400" b="1" i="0" u="none" strike="noStrike" kern="1200" cap="none" spc="0" normalizeH="0" baseline="0" noProof="0" dirty="0">
                  <a:ln>
                    <a:noFill/>
                  </a:ln>
                  <a:solidFill>
                    <a:srgbClr val="000066"/>
                  </a:solidFill>
                  <a:effectLst/>
                  <a:uLnTx/>
                  <a:uFillTx/>
                  <a:latin typeface="+mn-ea"/>
                  <a:cs typeface="+mn-cs"/>
                </a:rPr>
                <a:t>两输入变量与非</a:t>
              </a:r>
              <a:br>
                <a:rPr kumimoji="1" lang="zh-CN" altLang="en-US" sz="2400" b="1" i="0" u="none" strike="noStrike" kern="1200" cap="none" spc="0" normalizeH="0" baseline="0" noProof="0" dirty="0">
                  <a:ln>
                    <a:noFill/>
                  </a:ln>
                  <a:solidFill>
                    <a:srgbClr val="000066"/>
                  </a:solidFill>
                  <a:effectLst/>
                  <a:uLnTx/>
                  <a:uFillTx/>
                  <a:latin typeface="+mn-ea"/>
                  <a:cs typeface="+mn-cs"/>
                </a:rPr>
              </a:br>
              <a:r>
                <a:rPr kumimoji="1" lang="zh-CN" altLang="en-US" sz="2400" b="1" i="0" u="none" strike="noStrike" kern="1200" cap="none" spc="0" normalizeH="0" baseline="0" noProof="0" dirty="0">
                  <a:ln>
                    <a:noFill/>
                  </a:ln>
                  <a:solidFill>
                    <a:srgbClr val="000066"/>
                  </a:solidFill>
                  <a:effectLst/>
                  <a:uLnTx/>
                  <a:uFillTx/>
                  <a:latin typeface="+mn-ea"/>
                  <a:cs typeface="+mn-cs"/>
                </a:rPr>
                <a:t>　　　逻辑真值表</a:t>
              </a:r>
            </a:p>
          </p:txBody>
        </p:sp>
        <p:grpSp>
          <p:nvGrpSpPr>
            <p:cNvPr id="418822" name="Group 6"/>
            <p:cNvGrpSpPr>
              <a:grpSpLocks/>
            </p:cNvGrpSpPr>
            <p:nvPr/>
          </p:nvGrpSpPr>
          <p:grpSpPr bwMode="auto">
            <a:xfrm>
              <a:off x="624" y="2721"/>
              <a:ext cx="1632" cy="1147"/>
              <a:chOff x="260" y="2721"/>
              <a:chExt cx="2100" cy="1147"/>
            </a:xfrm>
          </p:grpSpPr>
          <p:sp>
            <p:nvSpPr>
              <p:cNvPr id="418823" name="Line 7"/>
              <p:cNvSpPr>
                <a:spLocks noChangeShapeType="1"/>
              </p:cNvSpPr>
              <p:nvPr/>
            </p:nvSpPr>
            <p:spPr bwMode="auto">
              <a:xfrm>
                <a:off x="260" y="2721"/>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8824" name="Line 8"/>
              <p:cNvSpPr>
                <a:spLocks noChangeShapeType="1"/>
              </p:cNvSpPr>
              <p:nvPr/>
            </p:nvSpPr>
            <p:spPr bwMode="auto">
              <a:xfrm>
                <a:off x="260" y="2961"/>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8825" name="Line 9"/>
              <p:cNvSpPr>
                <a:spLocks noChangeShapeType="1"/>
              </p:cNvSpPr>
              <p:nvPr/>
            </p:nvSpPr>
            <p:spPr bwMode="auto">
              <a:xfrm>
                <a:off x="260" y="3868"/>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sp>
          <p:nvSpPr>
            <p:cNvPr id="418826" name="Line 10"/>
            <p:cNvSpPr>
              <a:spLocks noChangeShapeType="1"/>
            </p:cNvSpPr>
            <p:nvPr/>
          </p:nvSpPr>
          <p:spPr bwMode="auto">
            <a:xfrm>
              <a:off x="1737" y="2721"/>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8827" name="Text Box 11"/>
            <p:cNvSpPr txBox="1">
              <a:spLocks noChangeArrowheads="1"/>
            </p:cNvSpPr>
            <p:nvPr/>
          </p:nvSpPr>
          <p:spPr bwMode="auto">
            <a:xfrm>
              <a:off x="838" y="2769"/>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A</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8828" name="Text Box 12"/>
            <p:cNvSpPr txBox="1">
              <a:spLocks noChangeArrowheads="1"/>
            </p:cNvSpPr>
            <p:nvPr/>
          </p:nvSpPr>
          <p:spPr bwMode="auto">
            <a:xfrm>
              <a:off x="1415" y="2769"/>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B</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8829" name="Text Box 13"/>
            <p:cNvSpPr txBox="1">
              <a:spLocks noChangeArrowheads="1"/>
            </p:cNvSpPr>
            <p:nvPr/>
          </p:nvSpPr>
          <p:spPr bwMode="auto">
            <a:xfrm>
              <a:off x="1950" y="2769"/>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L</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8830" name="Text Box 14"/>
            <p:cNvSpPr txBox="1">
              <a:spLocks noChangeArrowheads="1"/>
            </p:cNvSpPr>
            <p:nvPr/>
          </p:nvSpPr>
          <p:spPr bwMode="auto">
            <a:xfrm>
              <a:off x="838" y="3009"/>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8831" name="Text Box 15"/>
            <p:cNvSpPr txBox="1">
              <a:spLocks noChangeArrowheads="1"/>
            </p:cNvSpPr>
            <p:nvPr/>
          </p:nvSpPr>
          <p:spPr bwMode="auto">
            <a:xfrm>
              <a:off x="1415" y="3009"/>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8832" name="Text Box 16"/>
            <p:cNvSpPr txBox="1">
              <a:spLocks noChangeArrowheads="1"/>
            </p:cNvSpPr>
            <p:nvPr/>
          </p:nvSpPr>
          <p:spPr bwMode="auto">
            <a:xfrm>
              <a:off x="1415" y="3230"/>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8833" name="Text Box 17"/>
            <p:cNvSpPr txBox="1">
              <a:spLocks noChangeArrowheads="1"/>
            </p:cNvSpPr>
            <p:nvPr/>
          </p:nvSpPr>
          <p:spPr bwMode="auto">
            <a:xfrm>
              <a:off x="1415" y="3457"/>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8834" name="Text Box 18"/>
            <p:cNvSpPr txBox="1">
              <a:spLocks noChangeArrowheads="1"/>
            </p:cNvSpPr>
            <p:nvPr/>
          </p:nvSpPr>
          <p:spPr bwMode="auto">
            <a:xfrm>
              <a:off x="1415" y="3690"/>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8835" name="Text Box 19"/>
            <p:cNvSpPr txBox="1">
              <a:spLocks noChangeArrowheads="1"/>
            </p:cNvSpPr>
            <p:nvPr/>
          </p:nvSpPr>
          <p:spPr bwMode="auto">
            <a:xfrm>
              <a:off x="838" y="3236"/>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8836" name="Text Box 20"/>
            <p:cNvSpPr txBox="1">
              <a:spLocks noChangeArrowheads="1"/>
            </p:cNvSpPr>
            <p:nvPr/>
          </p:nvSpPr>
          <p:spPr bwMode="auto">
            <a:xfrm>
              <a:off x="838" y="3463"/>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8837" name="Text Box 21"/>
            <p:cNvSpPr txBox="1">
              <a:spLocks noChangeArrowheads="1"/>
            </p:cNvSpPr>
            <p:nvPr/>
          </p:nvSpPr>
          <p:spPr bwMode="auto">
            <a:xfrm>
              <a:off x="839" y="3690"/>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8838" name="Text Box 22"/>
            <p:cNvSpPr txBox="1">
              <a:spLocks noChangeArrowheads="1"/>
            </p:cNvSpPr>
            <p:nvPr/>
          </p:nvSpPr>
          <p:spPr bwMode="auto">
            <a:xfrm>
              <a:off x="1951" y="3009"/>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8839" name="Text Box 23"/>
            <p:cNvSpPr txBox="1">
              <a:spLocks noChangeArrowheads="1"/>
            </p:cNvSpPr>
            <p:nvPr/>
          </p:nvSpPr>
          <p:spPr bwMode="auto">
            <a:xfrm>
              <a:off x="1951" y="3230"/>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8840" name="Text Box 24"/>
            <p:cNvSpPr txBox="1">
              <a:spLocks noChangeArrowheads="1"/>
            </p:cNvSpPr>
            <p:nvPr/>
          </p:nvSpPr>
          <p:spPr bwMode="auto">
            <a:xfrm>
              <a:off x="1951" y="3457"/>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8841" name="Text Box 25"/>
            <p:cNvSpPr txBox="1">
              <a:spLocks noChangeArrowheads="1"/>
            </p:cNvSpPr>
            <p:nvPr/>
          </p:nvSpPr>
          <p:spPr bwMode="auto">
            <a:xfrm>
              <a:off x="1951" y="3690"/>
              <a:ext cx="121"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grpSp>
      <p:grpSp>
        <p:nvGrpSpPr>
          <p:cNvPr id="418871" name="Group 55"/>
          <p:cNvGrpSpPr>
            <a:grpSpLocks/>
          </p:cNvGrpSpPr>
          <p:nvPr/>
        </p:nvGrpSpPr>
        <p:grpSpPr bwMode="auto">
          <a:xfrm>
            <a:off x="5567212" y="1154100"/>
            <a:ext cx="2455863" cy="3046413"/>
            <a:chOff x="3637" y="1092"/>
            <a:chExt cx="1547" cy="1919"/>
          </a:xfrm>
        </p:grpSpPr>
        <p:sp>
          <p:nvSpPr>
            <p:cNvPr id="418843" name="Text Box 27"/>
            <p:cNvSpPr txBox="1">
              <a:spLocks noChangeArrowheads="1"/>
            </p:cNvSpPr>
            <p:nvPr/>
          </p:nvSpPr>
          <p:spPr bwMode="auto">
            <a:xfrm>
              <a:off x="3793" y="2464"/>
              <a:ext cx="10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A</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8844" name="Text Box 28"/>
            <p:cNvSpPr txBox="1">
              <a:spLocks noChangeArrowheads="1"/>
            </p:cNvSpPr>
            <p:nvPr/>
          </p:nvSpPr>
          <p:spPr bwMode="auto">
            <a:xfrm>
              <a:off x="3784" y="2802"/>
              <a:ext cx="10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B</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8845" name="Text Box 29"/>
            <p:cNvSpPr txBox="1">
              <a:spLocks noChangeArrowheads="1"/>
            </p:cNvSpPr>
            <p:nvPr/>
          </p:nvSpPr>
          <p:spPr bwMode="auto">
            <a:xfrm>
              <a:off x="4960" y="2696"/>
              <a:ext cx="9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L</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8846" name="Text Box 30"/>
            <p:cNvSpPr txBox="1">
              <a:spLocks noChangeArrowheads="1"/>
            </p:cNvSpPr>
            <p:nvPr/>
          </p:nvSpPr>
          <p:spPr bwMode="auto">
            <a:xfrm>
              <a:off x="3868" y="1658"/>
              <a:ext cx="10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A</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8847" name="Text Box 31"/>
            <p:cNvSpPr txBox="1">
              <a:spLocks noChangeArrowheads="1"/>
            </p:cNvSpPr>
            <p:nvPr/>
          </p:nvSpPr>
          <p:spPr bwMode="auto">
            <a:xfrm>
              <a:off x="3849" y="1953"/>
              <a:ext cx="10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B</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grpSp>
          <p:nvGrpSpPr>
            <p:cNvPr id="418848" name="Group 32"/>
            <p:cNvGrpSpPr>
              <a:grpSpLocks/>
            </p:cNvGrpSpPr>
            <p:nvPr/>
          </p:nvGrpSpPr>
          <p:grpSpPr bwMode="auto">
            <a:xfrm>
              <a:off x="4059" y="2478"/>
              <a:ext cx="786" cy="523"/>
              <a:chOff x="4051" y="1098"/>
              <a:chExt cx="575" cy="322"/>
            </a:xfrm>
          </p:grpSpPr>
          <p:sp>
            <p:nvSpPr>
              <p:cNvPr id="418849" name="Oval 33"/>
              <p:cNvSpPr>
                <a:spLocks noChangeArrowheads="1"/>
              </p:cNvSpPr>
              <p:nvPr/>
            </p:nvSpPr>
            <p:spPr bwMode="auto">
              <a:xfrm>
                <a:off x="4405" y="1225"/>
                <a:ext cx="59" cy="61"/>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8850" name="Line 34"/>
              <p:cNvSpPr>
                <a:spLocks noChangeShapeType="1"/>
              </p:cNvSpPr>
              <p:nvPr/>
            </p:nvSpPr>
            <p:spPr bwMode="auto">
              <a:xfrm>
                <a:off x="4454" y="1256"/>
                <a:ext cx="17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8851" name="Text Box 35"/>
              <p:cNvSpPr txBox="1">
                <a:spLocks noChangeArrowheads="1"/>
              </p:cNvSpPr>
              <p:nvPr/>
            </p:nvSpPr>
            <p:spPr bwMode="auto">
              <a:xfrm>
                <a:off x="4280" y="1131"/>
                <a:ext cx="95" cy="1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&amp;</a:t>
                </a:r>
              </a:p>
            </p:txBody>
          </p:sp>
          <p:sp>
            <p:nvSpPr>
              <p:cNvPr id="418852" name="Line 36"/>
              <p:cNvSpPr>
                <a:spLocks noChangeShapeType="1"/>
              </p:cNvSpPr>
              <p:nvPr/>
            </p:nvSpPr>
            <p:spPr bwMode="auto">
              <a:xfrm>
                <a:off x="4051" y="1160"/>
                <a:ext cx="16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8853" name="Line 37"/>
              <p:cNvSpPr>
                <a:spLocks noChangeShapeType="1"/>
              </p:cNvSpPr>
              <p:nvPr/>
            </p:nvSpPr>
            <p:spPr bwMode="auto">
              <a:xfrm>
                <a:off x="4051" y="1345"/>
                <a:ext cx="16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8854" name="Rectangle 38"/>
              <p:cNvSpPr>
                <a:spLocks noChangeArrowheads="1"/>
              </p:cNvSpPr>
              <p:nvPr/>
            </p:nvSpPr>
            <p:spPr bwMode="auto">
              <a:xfrm>
                <a:off x="4214" y="1098"/>
                <a:ext cx="195" cy="32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grpSp>
          <p:nvGrpSpPr>
            <p:cNvPr id="418855" name="Group 39"/>
            <p:cNvGrpSpPr>
              <a:grpSpLocks/>
            </p:cNvGrpSpPr>
            <p:nvPr/>
          </p:nvGrpSpPr>
          <p:grpSpPr bwMode="auto">
            <a:xfrm>
              <a:off x="4079" y="1738"/>
              <a:ext cx="883" cy="421"/>
              <a:chOff x="4050" y="2116"/>
              <a:chExt cx="582" cy="192"/>
            </a:xfrm>
          </p:grpSpPr>
          <p:sp>
            <p:nvSpPr>
              <p:cNvPr id="418856" name="Line 40"/>
              <p:cNvSpPr>
                <a:spLocks noChangeShapeType="1"/>
              </p:cNvSpPr>
              <p:nvPr/>
            </p:nvSpPr>
            <p:spPr bwMode="auto">
              <a:xfrm>
                <a:off x="4050" y="2151"/>
                <a:ext cx="11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8857" name="Line 41"/>
              <p:cNvSpPr>
                <a:spLocks noChangeShapeType="1"/>
              </p:cNvSpPr>
              <p:nvPr/>
            </p:nvSpPr>
            <p:spPr bwMode="auto">
              <a:xfrm>
                <a:off x="4050" y="2273"/>
                <a:ext cx="11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8858" name="AutoShape 42"/>
              <p:cNvSpPr>
                <a:spLocks noChangeArrowheads="1"/>
              </p:cNvSpPr>
              <p:nvPr/>
            </p:nvSpPr>
            <p:spPr bwMode="auto">
              <a:xfrm>
                <a:off x="4169" y="2116"/>
                <a:ext cx="240" cy="192"/>
              </a:xfrm>
              <a:prstGeom prst="flowChartDelay">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8859" name="Oval 43"/>
              <p:cNvSpPr>
                <a:spLocks noChangeArrowheads="1"/>
              </p:cNvSpPr>
              <p:nvPr/>
            </p:nvSpPr>
            <p:spPr bwMode="auto">
              <a:xfrm>
                <a:off x="4400" y="2204"/>
                <a:ext cx="65" cy="35"/>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8860" name="Line 44"/>
              <p:cNvSpPr>
                <a:spLocks noChangeShapeType="1"/>
              </p:cNvSpPr>
              <p:nvPr/>
            </p:nvSpPr>
            <p:spPr bwMode="auto">
              <a:xfrm>
                <a:off x="4460" y="2219"/>
                <a:ext cx="17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sp>
          <p:nvSpPr>
            <p:cNvPr id="418861" name="Text Box 45"/>
            <p:cNvSpPr txBox="1">
              <a:spLocks noChangeArrowheads="1"/>
            </p:cNvSpPr>
            <p:nvPr/>
          </p:nvSpPr>
          <p:spPr bwMode="auto">
            <a:xfrm>
              <a:off x="5086" y="1828"/>
              <a:ext cx="9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L</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8862" name="Text Box 46"/>
            <p:cNvSpPr txBox="1">
              <a:spLocks noChangeArrowheads="1"/>
            </p:cNvSpPr>
            <p:nvPr/>
          </p:nvSpPr>
          <p:spPr bwMode="auto">
            <a:xfrm>
              <a:off x="3637" y="1092"/>
              <a:ext cx="1343"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与非逻辑符号</a:t>
              </a:r>
              <a:endParaRPr kumimoji="1" lang="zh-CN" altLang="en-US" sz="2400" b="1" i="0" u="none" strike="noStrike" kern="1200" cap="none" spc="0" normalizeH="0" baseline="-25000" noProof="0" dirty="0">
                <a:ln>
                  <a:noFill/>
                </a:ln>
                <a:solidFill>
                  <a:srgbClr val="000066"/>
                </a:solidFill>
                <a:effectLst/>
                <a:uLnTx/>
                <a:uFillTx/>
                <a:latin typeface="+mn-ea"/>
                <a:cs typeface="+mn-cs"/>
              </a:endParaRPr>
            </a:p>
          </p:txBody>
        </p:sp>
      </p:grpSp>
      <mc:AlternateContent xmlns:mc="http://schemas.openxmlformats.org/markup-compatibility/2006" xmlns:a14="http://schemas.microsoft.com/office/drawing/2010/main">
        <mc:Choice Requires="a14">
          <p:sp>
            <p:nvSpPr>
              <p:cNvPr id="418866" name="Text Box 50"/>
              <p:cNvSpPr txBox="1">
                <a:spLocks noChangeArrowheads="1"/>
              </p:cNvSpPr>
              <p:nvPr/>
            </p:nvSpPr>
            <p:spPr bwMode="auto">
              <a:xfrm>
                <a:off x="1167242" y="4675734"/>
                <a:ext cx="5102679" cy="461665"/>
              </a:xfrm>
              <a:prstGeom prst="rect">
                <a:avLst/>
              </a:prstGeom>
              <a:noFill/>
              <a:ln>
                <a:noFill/>
              </a:ln>
              <a:effectLst/>
              <a:extLst>
                <a:ext uri="{909E8E84-426E-40DD-AFC4-6F175D3DCCD1}">
                  <a14:hiddenFill>
                    <a:solidFill>
                      <a:schemeClr val="accent1"/>
                    </a:solidFill>
                  </a14:hiddenFill>
                </a:ext>
                <a:ext uri="{91240B29-F687-4F45-9708-019B960494DF}">
                  <a14:hiddenLine w="190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　与非逻辑表达式 </a:t>
                </a:r>
                <a:r>
                  <a:rPr kumimoji="1" lang="en-US" altLang="zh-CN" sz="2400" b="1" i="0" u="none" strike="noStrike" kern="1200" cap="none" spc="0" normalizeH="0" baseline="0" noProof="0" dirty="0">
                    <a:ln>
                      <a:noFill/>
                    </a:ln>
                    <a:solidFill>
                      <a:srgbClr val="000066"/>
                    </a:solidFill>
                    <a:effectLst/>
                    <a:uLnTx/>
                    <a:uFillTx/>
                    <a:latin typeface="+mn-ea"/>
                    <a:cs typeface="+mn-cs"/>
                  </a:rPr>
                  <a:t>:		</a:t>
                </a:r>
                <a14:m>
                  <m:oMath xmlns:m="http://schemas.openxmlformats.org/officeDocument/2006/math">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t>𝑩</m:t>
                        </m:r>
                      </m:e>
                    </m:acc>
                  </m:oMath>
                </a14:m>
                <a:endParaRPr kumimoji="1" lang="zh-CN" altLang="en-US" sz="2400" b="1" i="0" u="none" strike="noStrike" kern="1200" cap="none" spc="0" normalizeH="0" baseline="0" noProof="0" dirty="0">
                  <a:ln>
                    <a:noFill/>
                  </a:ln>
                  <a:solidFill>
                    <a:srgbClr val="000066"/>
                  </a:solidFill>
                  <a:effectLst/>
                  <a:uLnTx/>
                  <a:uFillTx/>
                  <a:latin typeface="+mn-ea"/>
                  <a:cs typeface="+mn-cs"/>
                </a:endParaRPr>
              </a:p>
            </p:txBody>
          </p:sp>
        </mc:Choice>
        <mc:Fallback xmlns="">
          <p:sp>
            <p:nvSpPr>
              <p:cNvPr id="418866" name="Text Box 50"/>
              <p:cNvSpPr txBox="1">
                <a:spLocks noRot="1" noChangeAspect="1" noMove="1" noResize="1" noEditPoints="1" noAdjustHandles="1" noChangeArrowheads="1" noChangeShapeType="1" noTextEdit="1"/>
              </p:cNvSpPr>
              <p:nvPr/>
            </p:nvSpPr>
            <p:spPr bwMode="auto">
              <a:xfrm>
                <a:off x="1167242" y="4675734"/>
                <a:ext cx="5102679" cy="461665"/>
              </a:xfrm>
              <a:prstGeom prst="rect">
                <a:avLst/>
              </a:prstGeom>
              <a:blipFill>
                <a:blip r:embed="rId3"/>
                <a:stretch>
                  <a:fillRect t="-14474" b="-25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418870" name="Rectangle 54"/>
          <p:cNvSpPr>
            <a:spLocks noChangeArrowheads="1"/>
          </p:cNvSpPr>
          <p:nvPr/>
        </p:nvSpPr>
        <p:spPr bwMode="auto">
          <a:xfrm>
            <a:off x="1330325" y="1122236"/>
            <a:ext cx="1984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1)</a:t>
            </a:r>
            <a:r>
              <a:rPr kumimoji="1" lang="zh-CN" altLang="en-US" sz="2400" b="1" i="0" u="none" strike="noStrike" kern="1200" cap="none" spc="0" normalizeH="0" baseline="0" noProof="0" dirty="0">
                <a:ln>
                  <a:noFill/>
                </a:ln>
                <a:solidFill>
                  <a:srgbClr val="000066"/>
                </a:solidFill>
                <a:effectLst/>
                <a:uLnTx/>
                <a:uFillTx/>
                <a:latin typeface="+mn-ea"/>
                <a:cs typeface="+mn-cs"/>
              </a:rPr>
              <a:t>与非运算</a:t>
            </a:r>
          </a:p>
        </p:txBody>
      </p:sp>
      <mc:AlternateContent xmlns:mc="http://schemas.openxmlformats.org/markup-compatibility/2006" xmlns:a14="http://schemas.microsoft.com/office/drawing/2010/main">
        <mc:Choice Requires="a14">
          <p:sp>
            <p:nvSpPr>
              <p:cNvPr id="2" name="矩形 1"/>
              <p:cNvSpPr/>
              <p:nvPr/>
            </p:nvSpPr>
            <p:spPr>
              <a:xfrm>
                <a:off x="292036" y="5105827"/>
                <a:ext cx="7704353" cy="1015663"/>
              </a:xfrm>
              <a:prstGeom prst="rect">
                <a:avLst/>
              </a:prstGeom>
            </p:spPr>
            <p:txBody>
              <a:bodyPr wrap="none">
                <a:spAutoFit/>
              </a:bodyPr>
              <a:lstStyle/>
              <a:p>
                <a:pPr lvl="0" algn="l">
                  <a:spcBef>
                    <a:spcPct val="50000"/>
                  </a:spcBef>
                  <a:defRPr/>
                </a:pPr>
                <a:r>
                  <a:rPr kumimoji="1" lang="en-US" altLang="zh-CN" sz="2400" b="1" i="0" u="none" strike="noStrike" kern="1200" cap="none" spc="0" normalizeH="0" baseline="0" noProof="0" dirty="0">
                    <a:ln>
                      <a:noFill/>
                    </a:ln>
                    <a:solidFill>
                      <a:srgbClr val="000066"/>
                    </a:solidFill>
                    <a:effectLst/>
                    <a:uLnTx/>
                    <a:uFillTx/>
                    <a:latin typeface="+mn-ea"/>
                  </a:rPr>
                  <a:t>Verilog HDL</a:t>
                </a:r>
                <a:r>
                  <a:rPr kumimoji="1" lang="zh-CN" altLang="en-US" sz="2400" b="1" i="0" u="none" strike="noStrike" kern="1200" cap="none" spc="0" normalizeH="0" baseline="0" noProof="0" dirty="0">
                    <a:ln>
                      <a:noFill/>
                    </a:ln>
                    <a:solidFill>
                      <a:srgbClr val="000066"/>
                    </a:solidFill>
                    <a:effectLst/>
                    <a:uLnTx/>
                    <a:uFillTx/>
                    <a:latin typeface="+mn-ea"/>
                  </a:rPr>
                  <a:t>：</a:t>
                </a:r>
                <a:r>
                  <a:rPr kumimoji="1" lang="en-US" altLang="zh-CN" sz="2400" b="1" i="1" u="none" strike="noStrike" kern="1200" cap="none" spc="0" normalizeH="0" baseline="0" noProof="0" dirty="0">
                    <a:ln>
                      <a:noFill/>
                    </a:ln>
                    <a:solidFill>
                      <a:srgbClr val="000066"/>
                    </a:solidFill>
                    <a:effectLst/>
                    <a:uLnTx/>
                    <a:uFillTx/>
                    <a:latin typeface="+mn-ea"/>
                  </a:rPr>
                  <a:t> </a:t>
                </a:r>
                <a14:m>
                  <m:oMath xmlns:m="http://schemas.openxmlformats.org/officeDocument/2006/math">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rPr>
                      <m:t>      </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m:t>
                    </m:r>
                    <m:d>
                      <m:dPr>
                        <m:ctrlP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rPr>
                        </m:ctrlPr>
                      </m:d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𝑨</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rPr>
                          <m:t>&amp;</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𝑩</m:t>
                        </m:r>
                      </m:e>
                    </m:d>
                  </m:oMath>
                </a14:m>
                <a:r>
                  <a:rPr kumimoji="1" lang="en-US" altLang="zh-CN" sz="2400" dirty="0">
                    <a:solidFill>
                      <a:srgbClr val="000066"/>
                    </a:solidFill>
                    <a:latin typeface="+mn-ea"/>
                  </a:rPr>
                  <a:t> (</a:t>
                </a:r>
                <a:r>
                  <a:rPr kumimoji="1" lang="zh-CN" altLang="en-US" sz="2400" dirty="0">
                    <a:solidFill>
                      <a:srgbClr val="000066"/>
                    </a:solidFill>
                    <a:latin typeface="+mn-ea"/>
                  </a:rPr>
                  <a:t>行为描述和数据流描述）</a:t>
                </a:r>
                <a:endParaRPr kumimoji="1" lang="en-US" altLang="zh-CN" sz="2400" dirty="0">
                  <a:solidFill>
                    <a:srgbClr val="000066"/>
                  </a:solidFill>
                  <a:latin typeface="+mn-ea"/>
                </a:endParaRPr>
              </a:p>
              <a:p>
                <a:pPr lvl="0" algn="l">
                  <a:spcBef>
                    <a:spcPct val="50000"/>
                  </a:spcBef>
                  <a:defRPr/>
                </a:pPr>
                <a:r>
                  <a:rPr kumimoji="1" lang="en-US" altLang="zh-CN" sz="2400" dirty="0">
                    <a:solidFill>
                      <a:srgbClr val="000066"/>
                    </a:solidFill>
                    <a:latin typeface="+mn-ea"/>
                  </a:rPr>
                  <a:t>		    </a:t>
                </a:r>
                <a:r>
                  <a:rPr kumimoji="1" lang="en-US" altLang="zh-CN" sz="2400" dirty="0" err="1">
                    <a:solidFill>
                      <a:srgbClr val="000066"/>
                    </a:solidFill>
                    <a:latin typeface="+mn-ea"/>
                  </a:rPr>
                  <a:t>nand</a:t>
                </a:r>
                <a:r>
                  <a:rPr kumimoji="1" lang="en-US" altLang="zh-CN" sz="2400" dirty="0">
                    <a:solidFill>
                      <a:srgbClr val="000066"/>
                    </a:solidFill>
                    <a:latin typeface="+mn-ea"/>
                  </a:rPr>
                  <a:t> objectname(L,A,B);(</a:t>
                </a:r>
                <a:r>
                  <a:rPr kumimoji="1" lang="zh-CN" altLang="en-US" sz="2400" dirty="0">
                    <a:solidFill>
                      <a:srgbClr val="000066"/>
                    </a:solidFill>
                    <a:latin typeface="+mn-ea"/>
                  </a:rPr>
                  <a:t>结构化描述）</a:t>
                </a:r>
                <a:r>
                  <a:rPr kumimoji="1" lang="en-US" altLang="zh-CN" sz="2400" b="1" i="1" u="none" strike="noStrike" kern="1200" cap="none" spc="0" normalizeH="0" baseline="0" noProof="0" dirty="0">
                    <a:ln>
                      <a:noFill/>
                    </a:ln>
                    <a:solidFill>
                      <a:srgbClr val="000066"/>
                    </a:solidFill>
                    <a:effectLst/>
                    <a:uLnTx/>
                    <a:uFillTx/>
                    <a:latin typeface="+mn-ea"/>
                  </a:rPr>
                  <a:t> </a:t>
                </a:r>
                <a:endParaRPr kumimoji="1" lang="zh-CN" altLang="en-US" sz="2400" b="1" i="0" u="none" strike="noStrike" kern="1200" cap="none" spc="0" normalizeH="0" baseline="0" noProof="0" dirty="0">
                  <a:ln>
                    <a:noFill/>
                  </a:ln>
                  <a:solidFill>
                    <a:srgbClr val="000066"/>
                  </a:solidFill>
                  <a:effectLst/>
                  <a:uLnTx/>
                  <a:uFillTx/>
                  <a:latin typeface="+mn-ea"/>
                </a:endParaRPr>
              </a:p>
            </p:txBody>
          </p:sp>
        </mc:Choice>
        <mc:Fallback xmlns="">
          <p:sp>
            <p:nvSpPr>
              <p:cNvPr id="2" name="矩形 1"/>
              <p:cNvSpPr>
                <a:spLocks noRot="1" noChangeAspect="1" noMove="1" noResize="1" noEditPoints="1" noAdjustHandles="1" noChangeArrowheads="1" noChangeShapeType="1" noTextEdit="1"/>
              </p:cNvSpPr>
              <p:nvPr/>
            </p:nvSpPr>
            <p:spPr>
              <a:xfrm>
                <a:off x="292036" y="5105827"/>
                <a:ext cx="7704353" cy="1015663"/>
              </a:xfrm>
              <a:prstGeom prst="rect">
                <a:avLst/>
              </a:prstGeom>
              <a:blipFill>
                <a:blip r:embed="rId4"/>
                <a:stretch>
                  <a:fillRect l="-1266" t="-6627" r="-316" b="-13253"/>
                </a:stretch>
              </a:blipFill>
            </p:spPr>
            <p:txBody>
              <a:bodyPr/>
              <a:lstStyle/>
              <a:p>
                <a:r>
                  <a:rPr lang="zh-CN" altLang="en-US">
                    <a:noFill/>
                  </a:rPr>
                  <a:t> </a:t>
                </a:r>
              </a:p>
            </p:txBody>
          </p:sp>
        </mc:Fallback>
      </mc:AlternateContent>
      <p:sp>
        <p:nvSpPr>
          <p:cNvPr id="4" name="标题 3">
            <a:extLst>
              <a:ext uri="{FF2B5EF4-FFF2-40B4-BE49-F238E27FC236}">
                <a16:creationId xmlns:a16="http://schemas.microsoft.com/office/drawing/2014/main" id="{5EBAB764-9CB3-4A76-898C-901A01FB0A64}"/>
              </a:ext>
            </a:extLst>
          </p:cNvPr>
          <p:cNvSpPr>
            <a:spLocks noGrp="1"/>
          </p:cNvSpPr>
          <p:nvPr>
            <p:ph type="title"/>
          </p:nvPr>
        </p:nvSpPr>
        <p:spPr>
          <a:xfrm>
            <a:off x="456275" y="343877"/>
            <a:ext cx="7772400" cy="599850"/>
          </a:xfrm>
        </p:spPr>
        <p:txBody>
          <a:bodyPr>
            <a:noAutofit/>
          </a:bodyPr>
          <a:lstStyle/>
          <a:p>
            <a:r>
              <a:rPr kumimoji="1" lang="en-US" altLang="zh-CN" sz="4400" b="1" i="0" u="none" strike="noStrike" kern="1200" cap="none" spc="0" normalizeH="0" baseline="0" noProof="0" dirty="0">
                <a:ln>
                  <a:noFill/>
                </a:ln>
                <a:solidFill>
                  <a:srgbClr val="CC0000"/>
                </a:solidFill>
                <a:effectLst/>
                <a:uLnTx/>
                <a:uFillTx/>
                <a:latin typeface="+mn-ea"/>
                <a:cs typeface="+mn-cs"/>
              </a:rPr>
              <a:t>4.   </a:t>
            </a:r>
            <a:r>
              <a:rPr kumimoji="1" lang="zh-CN" altLang="en-US" sz="4400" b="1" i="0" u="none" strike="noStrike" kern="1200" cap="none" spc="0" normalizeH="0" baseline="0" noProof="0" dirty="0">
                <a:ln>
                  <a:noFill/>
                </a:ln>
                <a:solidFill>
                  <a:srgbClr val="CC0000"/>
                </a:solidFill>
                <a:effectLst/>
                <a:uLnTx/>
                <a:uFillTx/>
                <a:latin typeface="+mn-ea"/>
                <a:cs typeface="+mn-cs"/>
              </a:rPr>
              <a:t>几种常用复合逻辑运算</a:t>
            </a:r>
            <a:endParaRPr lang="zh-CN" altLang="en-US" dirty="0"/>
          </a:p>
        </p:txBody>
      </p:sp>
      <p:sp>
        <p:nvSpPr>
          <p:cNvPr id="3" name="灯片编号占位符 2">
            <a:extLst>
              <a:ext uri="{FF2B5EF4-FFF2-40B4-BE49-F238E27FC236}">
                <a16:creationId xmlns:a16="http://schemas.microsoft.com/office/drawing/2014/main" id="{F55F61FF-BF15-4363-AC34-6E00B2424615}"/>
              </a:ext>
            </a:extLst>
          </p:cNvPr>
          <p:cNvSpPr>
            <a:spLocks noGrp="1"/>
          </p:cNvSpPr>
          <p:nvPr>
            <p:ph type="sldNum" sz="quarter" idx="12"/>
          </p:nvPr>
        </p:nvSpPr>
        <p:spPr/>
        <p:txBody>
          <a:bodyPr/>
          <a:lstStyle/>
          <a:p>
            <a:fld id="{4FAB73BC-B049-4115-A692-8D63A059BFB8}" type="slidenum">
              <a:rPr lang="en-US" smtClean="0">
                <a:latin typeface="+mn-ea"/>
              </a:rPr>
              <a:t>15</a:t>
            </a:fld>
            <a:endParaRPr lang="en-US" dirty="0">
              <a:latin typeface="+mn-ea"/>
            </a:endParaRPr>
          </a:p>
        </p:txBody>
      </p:sp>
    </p:spTree>
    <p:custDataLst>
      <p:tags r:id="rId1"/>
    </p:custDataLst>
    <p:extLst>
      <p:ext uri="{BB962C8B-B14F-4D97-AF65-F5344CB8AC3E}">
        <p14:creationId xmlns:p14="http://schemas.microsoft.com/office/powerpoint/2010/main" val="38906803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88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418820"/>
                                        </p:tgtEl>
                                        <p:attrNameLst>
                                          <p:attrName>style.visibility</p:attrName>
                                        </p:attrNameLst>
                                      </p:cBhvr>
                                      <p:to>
                                        <p:strVal val="visible"/>
                                      </p:to>
                                    </p:set>
                                    <p:animEffect transition="in" filter="wipe(up)">
                                      <p:cBhvr>
                                        <p:cTn id="11" dur="500"/>
                                        <p:tgtEl>
                                          <p:spTgt spid="41882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418871"/>
                                        </p:tgtEl>
                                        <p:attrNameLst>
                                          <p:attrName>style.visibility</p:attrName>
                                        </p:attrNameLst>
                                      </p:cBhvr>
                                      <p:to>
                                        <p:strVal val="visible"/>
                                      </p:to>
                                    </p:set>
                                    <p:animEffect transition="in" filter="wipe(up)">
                                      <p:cBhvr>
                                        <p:cTn id="16" dur="500"/>
                                        <p:tgtEl>
                                          <p:spTgt spid="41887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18866"/>
                                        </p:tgtEl>
                                        <p:attrNameLst>
                                          <p:attrName>style.visibility</p:attrName>
                                        </p:attrNameLst>
                                      </p:cBhvr>
                                      <p:to>
                                        <p:strVal val="visible"/>
                                      </p:to>
                                    </p:set>
                                    <p:animEffect transition="in" filter="wipe(down)">
                                      <p:cBhvr>
                                        <p:cTn id="21" dur="500"/>
                                        <p:tgtEl>
                                          <p:spTgt spid="41886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down)">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66" grpId="0"/>
      <p:bldP spid="418870"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44" name="Group 4"/>
          <p:cNvGrpSpPr>
            <a:grpSpLocks/>
          </p:cNvGrpSpPr>
          <p:nvPr/>
        </p:nvGrpSpPr>
        <p:grpSpPr bwMode="auto">
          <a:xfrm>
            <a:off x="913567" y="1200983"/>
            <a:ext cx="2895600" cy="3400425"/>
            <a:chOff x="624" y="2352"/>
            <a:chExt cx="1632" cy="1521"/>
          </a:xfrm>
        </p:grpSpPr>
        <p:sp>
          <p:nvSpPr>
            <p:cNvPr id="419845" name="Text Box 5"/>
            <p:cNvSpPr txBox="1">
              <a:spLocks noChangeArrowheads="1"/>
            </p:cNvSpPr>
            <p:nvPr/>
          </p:nvSpPr>
          <p:spPr bwMode="auto">
            <a:xfrm>
              <a:off x="624" y="2352"/>
              <a:ext cx="1632" cy="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    </a:t>
              </a:r>
              <a:r>
                <a:rPr kumimoji="1" lang="zh-CN" altLang="en-US" sz="2400" b="1" i="0" u="none" strike="noStrike" kern="1200" cap="none" spc="0" normalizeH="0" baseline="0" noProof="0">
                  <a:ln>
                    <a:noFill/>
                  </a:ln>
                  <a:solidFill>
                    <a:srgbClr val="000066"/>
                  </a:solidFill>
                  <a:effectLst/>
                  <a:uLnTx/>
                  <a:uFillTx/>
                  <a:latin typeface="+mn-ea"/>
                  <a:cs typeface="+mn-cs"/>
                </a:rPr>
                <a:t>两输入变量或非</a:t>
              </a:r>
              <a:br>
                <a:rPr kumimoji="1" lang="zh-CN" altLang="en-US" sz="2400" b="1" i="0" u="none" strike="noStrike" kern="1200" cap="none" spc="0" normalizeH="0" baseline="0" noProof="0">
                  <a:ln>
                    <a:noFill/>
                  </a:ln>
                  <a:solidFill>
                    <a:srgbClr val="000066"/>
                  </a:solidFill>
                  <a:effectLst/>
                  <a:uLnTx/>
                  <a:uFillTx/>
                  <a:latin typeface="+mn-ea"/>
                  <a:cs typeface="+mn-cs"/>
                </a:rPr>
              </a:br>
              <a:r>
                <a:rPr kumimoji="1" lang="zh-CN" altLang="en-US" sz="2400" b="1" i="0" u="none" strike="noStrike" kern="1200" cap="none" spc="0" normalizeH="0" baseline="0" noProof="0">
                  <a:ln>
                    <a:noFill/>
                  </a:ln>
                  <a:solidFill>
                    <a:srgbClr val="000066"/>
                  </a:solidFill>
                  <a:effectLst/>
                  <a:uLnTx/>
                  <a:uFillTx/>
                  <a:latin typeface="+mn-ea"/>
                  <a:cs typeface="+mn-cs"/>
                </a:rPr>
                <a:t>　　逻辑真值表</a:t>
              </a:r>
            </a:p>
          </p:txBody>
        </p:sp>
        <p:grpSp>
          <p:nvGrpSpPr>
            <p:cNvPr id="419846" name="Group 6"/>
            <p:cNvGrpSpPr>
              <a:grpSpLocks/>
            </p:cNvGrpSpPr>
            <p:nvPr/>
          </p:nvGrpSpPr>
          <p:grpSpPr bwMode="auto">
            <a:xfrm>
              <a:off x="624" y="2721"/>
              <a:ext cx="1632" cy="1147"/>
              <a:chOff x="260" y="2721"/>
              <a:chExt cx="2100" cy="1147"/>
            </a:xfrm>
          </p:grpSpPr>
          <p:sp>
            <p:nvSpPr>
              <p:cNvPr id="419847" name="Line 7"/>
              <p:cNvSpPr>
                <a:spLocks noChangeShapeType="1"/>
              </p:cNvSpPr>
              <p:nvPr/>
            </p:nvSpPr>
            <p:spPr bwMode="auto">
              <a:xfrm>
                <a:off x="260" y="2721"/>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9848" name="Line 8"/>
              <p:cNvSpPr>
                <a:spLocks noChangeShapeType="1"/>
              </p:cNvSpPr>
              <p:nvPr/>
            </p:nvSpPr>
            <p:spPr bwMode="auto">
              <a:xfrm>
                <a:off x="260" y="2961"/>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9849" name="Line 9"/>
              <p:cNvSpPr>
                <a:spLocks noChangeShapeType="1"/>
              </p:cNvSpPr>
              <p:nvPr/>
            </p:nvSpPr>
            <p:spPr bwMode="auto">
              <a:xfrm>
                <a:off x="260" y="3868"/>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sp>
          <p:nvSpPr>
            <p:cNvPr id="419850" name="Line 10"/>
            <p:cNvSpPr>
              <a:spLocks noChangeShapeType="1"/>
            </p:cNvSpPr>
            <p:nvPr/>
          </p:nvSpPr>
          <p:spPr bwMode="auto">
            <a:xfrm>
              <a:off x="1737" y="2721"/>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9851" name="Text Box 11"/>
            <p:cNvSpPr txBox="1">
              <a:spLocks noChangeArrowheads="1"/>
            </p:cNvSpPr>
            <p:nvPr/>
          </p:nvSpPr>
          <p:spPr bwMode="auto">
            <a:xfrm>
              <a:off x="838" y="2769"/>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A</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9852" name="Text Box 12"/>
            <p:cNvSpPr txBox="1">
              <a:spLocks noChangeArrowheads="1"/>
            </p:cNvSpPr>
            <p:nvPr/>
          </p:nvSpPr>
          <p:spPr bwMode="auto">
            <a:xfrm>
              <a:off x="1415" y="2769"/>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B</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9853" name="Text Box 13"/>
            <p:cNvSpPr txBox="1">
              <a:spLocks noChangeArrowheads="1"/>
            </p:cNvSpPr>
            <p:nvPr/>
          </p:nvSpPr>
          <p:spPr bwMode="auto">
            <a:xfrm>
              <a:off x="1950" y="2769"/>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L</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9854" name="Text Box 14"/>
            <p:cNvSpPr txBox="1">
              <a:spLocks noChangeArrowheads="1"/>
            </p:cNvSpPr>
            <p:nvPr/>
          </p:nvSpPr>
          <p:spPr bwMode="auto">
            <a:xfrm>
              <a:off x="838" y="3009"/>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9855" name="Text Box 15"/>
            <p:cNvSpPr txBox="1">
              <a:spLocks noChangeArrowheads="1"/>
            </p:cNvSpPr>
            <p:nvPr/>
          </p:nvSpPr>
          <p:spPr bwMode="auto">
            <a:xfrm>
              <a:off x="1415" y="3009"/>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9856" name="Text Box 16"/>
            <p:cNvSpPr txBox="1">
              <a:spLocks noChangeArrowheads="1"/>
            </p:cNvSpPr>
            <p:nvPr/>
          </p:nvSpPr>
          <p:spPr bwMode="auto">
            <a:xfrm>
              <a:off x="1415" y="3230"/>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9857" name="Text Box 17"/>
            <p:cNvSpPr txBox="1">
              <a:spLocks noChangeArrowheads="1"/>
            </p:cNvSpPr>
            <p:nvPr/>
          </p:nvSpPr>
          <p:spPr bwMode="auto">
            <a:xfrm>
              <a:off x="1415" y="3457"/>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9858" name="Text Box 18"/>
            <p:cNvSpPr txBox="1">
              <a:spLocks noChangeArrowheads="1"/>
            </p:cNvSpPr>
            <p:nvPr/>
          </p:nvSpPr>
          <p:spPr bwMode="auto">
            <a:xfrm>
              <a:off x="1415" y="3690"/>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9859" name="Text Box 19"/>
            <p:cNvSpPr txBox="1">
              <a:spLocks noChangeArrowheads="1"/>
            </p:cNvSpPr>
            <p:nvPr/>
          </p:nvSpPr>
          <p:spPr bwMode="auto">
            <a:xfrm>
              <a:off x="838" y="3236"/>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9860" name="Text Box 20"/>
            <p:cNvSpPr txBox="1">
              <a:spLocks noChangeArrowheads="1"/>
            </p:cNvSpPr>
            <p:nvPr/>
          </p:nvSpPr>
          <p:spPr bwMode="auto">
            <a:xfrm>
              <a:off x="838" y="3463"/>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9861" name="Text Box 21"/>
            <p:cNvSpPr txBox="1">
              <a:spLocks noChangeArrowheads="1"/>
            </p:cNvSpPr>
            <p:nvPr/>
          </p:nvSpPr>
          <p:spPr bwMode="auto">
            <a:xfrm>
              <a:off x="839" y="3690"/>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9862" name="Text Box 22"/>
            <p:cNvSpPr txBox="1">
              <a:spLocks noChangeArrowheads="1"/>
            </p:cNvSpPr>
            <p:nvPr/>
          </p:nvSpPr>
          <p:spPr bwMode="auto">
            <a:xfrm>
              <a:off x="1951" y="3009"/>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9863" name="Text Box 23"/>
            <p:cNvSpPr txBox="1">
              <a:spLocks noChangeArrowheads="1"/>
            </p:cNvSpPr>
            <p:nvPr/>
          </p:nvSpPr>
          <p:spPr bwMode="auto">
            <a:xfrm>
              <a:off x="1951" y="3230"/>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9864" name="Text Box 24"/>
            <p:cNvSpPr txBox="1">
              <a:spLocks noChangeArrowheads="1"/>
            </p:cNvSpPr>
            <p:nvPr/>
          </p:nvSpPr>
          <p:spPr bwMode="auto">
            <a:xfrm>
              <a:off x="1951" y="3457"/>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19865" name="Text Box 25"/>
            <p:cNvSpPr txBox="1">
              <a:spLocks noChangeArrowheads="1"/>
            </p:cNvSpPr>
            <p:nvPr/>
          </p:nvSpPr>
          <p:spPr bwMode="auto">
            <a:xfrm>
              <a:off x="1951" y="3690"/>
              <a:ext cx="121" cy="1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grpSp>
      <p:grpSp>
        <p:nvGrpSpPr>
          <p:cNvPr id="419894" name="Group 54"/>
          <p:cNvGrpSpPr>
            <a:grpSpLocks/>
          </p:cNvGrpSpPr>
          <p:nvPr/>
        </p:nvGrpSpPr>
        <p:grpSpPr bwMode="auto">
          <a:xfrm>
            <a:off x="5724960" y="1118433"/>
            <a:ext cx="2490788" cy="3181350"/>
            <a:chOff x="3560" y="735"/>
            <a:chExt cx="1569" cy="2004"/>
          </a:xfrm>
        </p:grpSpPr>
        <p:sp>
          <p:nvSpPr>
            <p:cNvPr id="419868" name="Text Box 28"/>
            <p:cNvSpPr txBox="1">
              <a:spLocks noChangeArrowheads="1"/>
            </p:cNvSpPr>
            <p:nvPr/>
          </p:nvSpPr>
          <p:spPr bwMode="auto">
            <a:xfrm>
              <a:off x="3763" y="2502"/>
              <a:ext cx="10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B</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9869" name="Text Box 29"/>
            <p:cNvSpPr txBox="1">
              <a:spLocks noChangeArrowheads="1"/>
            </p:cNvSpPr>
            <p:nvPr/>
          </p:nvSpPr>
          <p:spPr bwMode="auto">
            <a:xfrm>
              <a:off x="4235" y="2169"/>
              <a:ext cx="244" cy="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66"/>
                  </a:solidFill>
                  <a:effectLst/>
                  <a:uLnTx/>
                  <a:uFillTx/>
                  <a:latin typeface="+mn-ea"/>
                  <a:cs typeface="+mn-cs"/>
                </a:rPr>
                <a:t>≥1</a:t>
              </a:r>
            </a:p>
          </p:txBody>
        </p:sp>
        <p:sp>
          <p:nvSpPr>
            <p:cNvPr id="419870" name="Text Box 30"/>
            <p:cNvSpPr txBox="1">
              <a:spLocks noChangeArrowheads="1"/>
            </p:cNvSpPr>
            <p:nvPr/>
          </p:nvSpPr>
          <p:spPr bwMode="auto">
            <a:xfrm>
              <a:off x="3762" y="2138"/>
              <a:ext cx="10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A</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9871" name="Text Box 31"/>
            <p:cNvSpPr txBox="1">
              <a:spLocks noChangeArrowheads="1"/>
            </p:cNvSpPr>
            <p:nvPr/>
          </p:nvSpPr>
          <p:spPr bwMode="auto">
            <a:xfrm>
              <a:off x="3696" y="1346"/>
              <a:ext cx="10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A</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9872" name="Text Box 32"/>
            <p:cNvSpPr txBox="1">
              <a:spLocks noChangeArrowheads="1"/>
            </p:cNvSpPr>
            <p:nvPr/>
          </p:nvSpPr>
          <p:spPr bwMode="auto">
            <a:xfrm>
              <a:off x="3660" y="1638"/>
              <a:ext cx="10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B</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grpSp>
          <p:nvGrpSpPr>
            <p:cNvPr id="419873" name="Group 33"/>
            <p:cNvGrpSpPr>
              <a:grpSpLocks/>
            </p:cNvGrpSpPr>
            <p:nvPr/>
          </p:nvGrpSpPr>
          <p:grpSpPr bwMode="auto">
            <a:xfrm>
              <a:off x="3905" y="1344"/>
              <a:ext cx="1047" cy="458"/>
              <a:chOff x="4079" y="1968"/>
              <a:chExt cx="571" cy="320"/>
            </a:xfrm>
          </p:grpSpPr>
          <p:sp>
            <p:nvSpPr>
              <p:cNvPr id="419874" name="Line 34"/>
              <p:cNvSpPr>
                <a:spLocks noChangeShapeType="1"/>
              </p:cNvSpPr>
              <p:nvPr/>
            </p:nvSpPr>
            <p:spPr bwMode="auto">
              <a:xfrm>
                <a:off x="4079" y="2057"/>
                <a:ext cx="13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9875" name="Line 35"/>
              <p:cNvSpPr>
                <a:spLocks noChangeShapeType="1"/>
              </p:cNvSpPr>
              <p:nvPr/>
            </p:nvSpPr>
            <p:spPr bwMode="auto">
              <a:xfrm>
                <a:off x="4080" y="2194"/>
                <a:ext cx="14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9876" name="Freeform 36"/>
              <p:cNvSpPr>
                <a:spLocks/>
              </p:cNvSpPr>
              <p:nvPr/>
            </p:nvSpPr>
            <p:spPr bwMode="auto">
              <a:xfrm>
                <a:off x="4168" y="1968"/>
                <a:ext cx="288" cy="320"/>
              </a:xfrm>
              <a:custGeom>
                <a:avLst/>
                <a:gdLst>
                  <a:gd name="T0" fmla="*/ 48 w 782"/>
                  <a:gd name="T1" fmla="*/ 38 h 658"/>
                  <a:gd name="T2" fmla="*/ 466 w 782"/>
                  <a:gd name="T3" fmla="*/ 117 h 658"/>
                  <a:gd name="T4" fmla="*/ 782 w 782"/>
                  <a:gd name="T5" fmla="*/ 340 h 658"/>
                  <a:gd name="T6" fmla="*/ 466 w 782"/>
                  <a:gd name="T7" fmla="*/ 549 h 658"/>
                  <a:gd name="T8" fmla="*/ 41 w 782"/>
                  <a:gd name="T9" fmla="*/ 621 h 658"/>
                  <a:gd name="T10" fmla="*/ 221 w 782"/>
                  <a:gd name="T11" fmla="*/ 326 h 658"/>
                  <a:gd name="T12" fmla="*/ 48 w 782"/>
                  <a:gd name="T13" fmla="*/ 38 h 658"/>
                </a:gdLst>
                <a:ahLst/>
                <a:cxnLst>
                  <a:cxn ang="0">
                    <a:pos x="T0" y="T1"/>
                  </a:cxn>
                  <a:cxn ang="0">
                    <a:pos x="T2" y="T3"/>
                  </a:cxn>
                  <a:cxn ang="0">
                    <a:pos x="T4" y="T5"/>
                  </a:cxn>
                  <a:cxn ang="0">
                    <a:pos x="T6" y="T7"/>
                  </a:cxn>
                  <a:cxn ang="0">
                    <a:pos x="T8" y="T9"/>
                  </a:cxn>
                  <a:cxn ang="0">
                    <a:pos x="T10" y="T11"/>
                  </a:cxn>
                  <a:cxn ang="0">
                    <a:pos x="T12" y="T13"/>
                  </a:cxn>
                </a:cxnLst>
                <a:rect l="0" t="0" r="r" b="b"/>
                <a:pathLst>
                  <a:path w="782" h="658">
                    <a:moveTo>
                      <a:pt x="48" y="38"/>
                    </a:moveTo>
                    <a:cubicBezTo>
                      <a:pt x="73" y="0"/>
                      <a:pt x="344" y="67"/>
                      <a:pt x="466" y="117"/>
                    </a:cubicBezTo>
                    <a:cubicBezTo>
                      <a:pt x="588" y="167"/>
                      <a:pt x="782" y="268"/>
                      <a:pt x="782" y="340"/>
                    </a:cubicBezTo>
                    <a:cubicBezTo>
                      <a:pt x="782" y="412"/>
                      <a:pt x="590" y="502"/>
                      <a:pt x="466" y="549"/>
                    </a:cubicBezTo>
                    <a:cubicBezTo>
                      <a:pt x="342" y="596"/>
                      <a:pt x="82" y="658"/>
                      <a:pt x="41" y="621"/>
                    </a:cubicBezTo>
                    <a:cubicBezTo>
                      <a:pt x="0" y="584"/>
                      <a:pt x="220" y="423"/>
                      <a:pt x="221" y="326"/>
                    </a:cubicBezTo>
                    <a:cubicBezTo>
                      <a:pt x="222" y="229"/>
                      <a:pt x="84" y="98"/>
                      <a:pt x="48" y="38"/>
                    </a:cubicBezTo>
                    <a:close/>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9877" name="Oval 37"/>
              <p:cNvSpPr>
                <a:spLocks noChangeArrowheads="1"/>
              </p:cNvSpPr>
              <p:nvPr/>
            </p:nvSpPr>
            <p:spPr bwMode="auto">
              <a:xfrm>
                <a:off x="4449" y="2107"/>
                <a:ext cx="53" cy="65"/>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9878" name="Line 38"/>
              <p:cNvSpPr>
                <a:spLocks noChangeShapeType="1"/>
              </p:cNvSpPr>
              <p:nvPr/>
            </p:nvSpPr>
            <p:spPr bwMode="auto">
              <a:xfrm>
                <a:off x="4510" y="2138"/>
                <a:ext cx="14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sp>
          <p:nvSpPr>
            <p:cNvPr id="419879" name="Text Box 39"/>
            <p:cNvSpPr txBox="1">
              <a:spLocks noChangeArrowheads="1"/>
            </p:cNvSpPr>
            <p:nvPr/>
          </p:nvSpPr>
          <p:spPr bwMode="auto">
            <a:xfrm>
              <a:off x="5031" y="1474"/>
              <a:ext cx="9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L</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19880" name="Text Box 40"/>
            <p:cNvSpPr txBox="1">
              <a:spLocks noChangeArrowheads="1"/>
            </p:cNvSpPr>
            <p:nvPr/>
          </p:nvSpPr>
          <p:spPr bwMode="auto">
            <a:xfrm>
              <a:off x="4868" y="2293"/>
              <a:ext cx="9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L</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grpSp>
          <p:nvGrpSpPr>
            <p:cNvPr id="419881" name="Group 41"/>
            <p:cNvGrpSpPr>
              <a:grpSpLocks/>
            </p:cNvGrpSpPr>
            <p:nvPr/>
          </p:nvGrpSpPr>
          <p:grpSpPr bwMode="auto">
            <a:xfrm>
              <a:off x="3969" y="2115"/>
              <a:ext cx="834" cy="624"/>
              <a:chOff x="4077" y="1033"/>
              <a:chExt cx="569" cy="322"/>
            </a:xfrm>
          </p:grpSpPr>
          <p:sp>
            <p:nvSpPr>
              <p:cNvPr id="419882" name="Line 42"/>
              <p:cNvSpPr>
                <a:spLocks noChangeShapeType="1"/>
              </p:cNvSpPr>
              <p:nvPr/>
            </p:nvSpPr>
            <p:spPr bwMode="auto">
              <a:xfrm>
                <a:off x="4077" y="1093"/>
                <a:ext cx="15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9883" name="Line 43"/>
              <p:cNvSpPr>
                <a:spLocks noChangeShapeType="1"/>
              </p:cNvSpPr>
              <p:nvPr/>
            </p:nvSpPr>
            <p:spPr bwMode="auto">
              <a:xfrm>
                <a:off x="4077" y="1278"/>
                <a:ext cx="15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9884" name="Oval 44"/>
              <p:cNvSpPr>
                <a:spLocks noChangeArrowheads="1"/>
              </p:cNvSpPr>
              <p:nvPr/>
            </p:nvSpPr>
            <p:spPr bwMode="auto">
              <a:xfrm>
                <a:off x="4421" y="1167"/>
                <a:ext cx="71" cy="51"/>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9885" name="Line 45"/>
              <p:cNvSpPr>
                <a:spLocks noChangeShapeType="1"/>
              </p:cNvSpPr>
              <p:nvPr/>
            </p:nvSpPr>
            <p:spPr bwMode="auto">
              <a:xfrm>
                <a:off x="4474" y="1191"/>
                <a:ext cx="17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19886" name="Rectangle 46"/>
              <p:cNvSpPr>
                <a:spLocks noChangeArrowheads="1"/>
              </p:cNvSpPr>
              <p:nvPr/>
            </p:nvSpPr>
            <p:spPr bwMode="auto">
              <a:xfrm>
                <a:off x="4230" y="1033"/>
                <a:ext cx="195" cy="32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sp>
          <p:nvSpPr>
            <p:cNvPr id="419887" name="Text Box 47"/>
            <p:cNvSpPr txBox="1">
              <a:spLocks noChangeArrowheads="1"/>
            </p:cNvSpPr>
            <p:nvPr/>
          </p:nvSpPr>
          <p:spPr bwMode="auto">
            <a:xfrm>
              <a:off x="3560" y="735"/>
              <a:ext cx="1462"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或非逻辑符号</a:t>
              </a:r>
              <a:endParaRPr kumimoji="1" lang="zh-CN" altLang="en-US" sz="2400" b="1" i="0" u="none" strike="noStrike" kern="1200" cap="none" spc="0" normalizeH="0" baseline="-25000" noProof="0">
                <a:ln>
                  <a:noFill/>
                </a:ln>
                <a:solidFill>
                  <a:srgbClr val="000066"/>
                </a:solidFill>
                <a:effectLst/>
                <a:uLnTx/>
                <a:uFillTx/>
                <a:latin typeface="+mn-ea"/>
                <a:cs typeface="+mn-cs"/>
              </a:endParaRPr>
            </a:p>
          </p:txBody>
        </p:sp>
      </p:grpSp>
      <mc:AlternateContent xmlns:mc="http://schemas.openxmlformats.org/markup-compatibility/2006" xmlns:a14="http://schemas.microsoft.com/office/drawing/2010/main">
        <mc:Choice Requires="a14">
          <p:sp>
            <p:nvSpPr>
              <p:cNvPr id="52" name="Text Box 50"/>
              <p:cNvSpPr txBox="1">
                <a:spLocks noChangeArrowheads="1"/>
              </p:cNvSpPr>
              <p:nvPr/>
            </p:nvSpPr>
            <p:spPr bwMode="auto">
              <a:xfrm>
                <a:off x="1480891" y="4797152"/>
                <a:ext cx="5245347" cy="461665"/>
              </a:xfrm>
              <a:prstGeom prst="rect">
                <a:avLst/>
              </a:prstGeom>
              <a:noFill/>
              <a:ln>
                <a:noFill/>
              </a:ln>
              <a:effectLst/>
              <a:extLst>
                <a:ext uri="{909E8E84-426E-40DD-AFC4-6F175D3DCCD1}">
                  <a14:hiddenFill>
                    <a:solidFill>
                      <a:schemeClr val="accent1"/>
                    </a:solidFill>
                  </a14:hiddenFill>
                </a:ext>
                <a:ext uri="{91240B29-F687-4F45-9708-019B960494DF}">
                  <a14:hiddenLine w="1905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　或非逻辑表达式 </a:t>
                </a:r>
                <a:r>
                  <a:rPr kumimoji="1" lang="en-US" altLang="zh-CN" sz="2400" b="1" i="0" u="none" strike="noStrike" kern="1200" cap="none" spc="0" normalizeH="0" baseline="0" noProof="0" dirty="0">
                    <a:ln>
                      <a:noFill/>
                    </a:ln>
                    <a:solidFill>
                      <a:srgbClr val="000066"/>
                    </a:solidFill>
                    <a:effectLst/>
                    <a:uLnTx/>
                    <a:uFillTx/>
                    <a:latin typeface="+mn-ea"/>
                    <a:cs typeface="+mn-cs"/>
                  </a:rPr>
                  <a:t>:		</a:t>
                </a:r>
                <a14:m>
                  <m:oMath xmlns:m="http://schemas.openxmlformats.org/officeDocument/2006/math">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t>𝑩</m:t>
                        </m:r>
                      </m:e>
                    </m:acc>
                  </m:oMath>
                </a14:m>
                <a:endParaRPr kumimoji="1" lang="zh-CN" altLang="en-US" sz="2400" b="1" i="0" u="none" strike="noStrike" kern="1200" cap="none" spc="0" normalizeH="0" baseline="0" noProof="0" dirty="0">
                  <a:ln>
                    <a:noFill/>
                  </a:ln>
                  <a:solidFill>
                    <a:srgbClr val="000066"/>
                  </a:solidFill>
                  <a:effectLst/>
                  <a:uLnTx/>
                  <a:uFillTx/>
                  <a:latin typeface="+mn-ea"/>
                  <a:cs typeface="+mn-cs"/>
                </a:endParaRPr>
              </a:p>
            </p:txBody>
          </p:sp>
        </mc:Choice>
        <mc:Fallback xmlns="">
          <p:sp>
            <p:nvSpPr>
              <p:cNvPr id="52" name="Text Box 50"/>
              <p:cNvSpPr txBox="1">
                <a:spLocks noRot="1" noChangeAspect="1" noMove="1" noResize="1" noEditPoints="1" noAdjustHandles="1" noChangeArrowheads="1" noChangeShapeType="1" noTextEdit="1"/>
              </p:cNvSpPr>
              <p:nvPr/>
            </p:nvSpPr>
            <p:spPr bwMode="auto">
              <a:xfrm>
                <a:off x="1480891" y="4797152"/>
                <a:ext cx="5245347" cy="461665"/>
              </a:xfrm>
              <a:prstGeom prst="rect">
                <a:avLst/>
              </a:prstGeom>
              <a:blipFill>
                <a:blip r:embed="rId3"/>
                <a:stretch>
                  <a:fillRect t="-14474" b="-25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3" name="矩形 52"/>
              <p:cNvSpPr/>
              <p:nvPr/>
            </p:nvSpPr>
            <p:spPr>
              <a:xfrm>
                <a:off x="461608" y="5400728"/>
                <a:ext cx="8682392" cy="1015663"/>
              </a:xfrm>
              <a:prstGeom prst="rect">
                <a:avLst/>
              </a:prstGeom>
            </p:spPr>
            <p:txBody>
              <a:bodyPr wrap="square">
                <a:spAutoFit/>
              </a:bodyPr>
              <a:lstStyle/>
              <a:p>
                <a:pPr lvl="0" algn="l">
                  <a:spcBef>
                    <a:spcPct val="50000"/>
                  </a:spcBef>
                  <a:defRPr/>
                </a:pPr>
                <a:r>
                  <a:rPr kumimoji="1" lang="en-US" altLang="zh-CN" sz="2400" b="1" i="0" u="none" strike="noStrike" kern="1200" cap="none" spc="0" normalizeH="0" baseline="0" noProof="0" dirty="0">
                    <a:ln>
                      <a:noFill/>
                    </a:ln>
                    <a:solidFill>
                      <a:srgbClr val="000066"/>
                    </a:solidFill>
                    <a:effectLst/>
                    <a:uLnTx/>
                    <a:uFillTx/>
                    <a:latin typeface="+mn-ea"/>
                  </a:rPr>
                  <a:t>Verilog HDL</a:t>
                </a:r>
                <a:r>
                  <a:rPr kumimoji="1" lang="zh-CN" altLang="en-US" sz="2400" b="1" i="0" u="none" strike="noStrike" kern="1200" cap="none" spc="0" normalizeH="0" baseline="0" noProof="0" dirty="0">
                    <a:ln>
                      <a:noFill/>
                    </a:ln>
                    <a:solidFill>
                      <a:srgbClr val="000066"/>
                    </a:solidFill>
                    <a:effectLst/>
                    <a:uLnTx/>
                    <a:uFillTx/>
                    <a:latin typeface="+mn-ea"/>
                  </a:rPr>
                  <a:t>：</a:t>
                </a:r>
                <a:r>
                  <a:rPr kumimoji="1" lang="en-US" altLang="zh-CN" sz="2400" b="1" i="1" u="none" strike="noStrike" kern="1200" cap="none" spc="0" normalizeH="0" baseline="0" noProof="0" dirty="0">
                    <a:ln>
                      <a:noFill/>
                    </a:ln>
                    <a:solidFill>
                      <a:srgbClr val="000066"/>
                    </a:solidFill>
                    <a:effectLst/>
                    <a:uLnTx/>
                    <a:uFillTx/>
                    <a:latin typeface="+mn-ea"/>
                  </a:rPr>
                  <a:t> </a:t>
                </a:r>
                <a:r>
                  <a:rPr kumimoji="1" lang="en-US" altLang="zh-CN" sz="2400" i="1" dirty="0">
                    <a:solidFill>
                      <a:srgbClr val="000066"/>
                    </a:solidFill>
                    <a:latin typeface="+mn-ea"/>
                  </a:rPr>
                  <a:t>   </a:t>
                </a:r>
                <a14:m>
                  <m:oMath xmlns:m="http://schemas.openxmlformats.org/officeDocument/2006/math">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m:t>
                    </m:r>
                    <m:d>
                      <m:dPr>
                        <m:ctrlP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rPr>
                        </m:ctrlPr>
                      </m:d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𝑨</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𝑩</m:t>
                        </m:r>
                      </m:e>
                    </m:d>
                  </m:oMath>
                </a14:m>
                <a:r>
                  <a:rPr kumimoji="1" lang="en-US" altLang="zh-CN" sz="2400" b="1" i="1" u="none" strike="noStrike" kern="1200" cap="none" spc="0" normalizeH="0" baseline="0" noProof="0" dirty="0">
                    <a:ln>
                      <a:noFill/>
                    </a:ln>
                    <a:solidFill>
                      <a:srgbClr val="000066"/>
                    </a:solidFill>
                    <a:effectLst/>
                    <a:uLnTx/>
                    <a:uFillTx/>
                    <a:latin typeface="+mn-ea"/>
                  </a:rPr>
                  <a:t> </a:t>
                </a:r>
                <a:r>
                  <a:rPr kumimoji="1" lang="en-US" altLang="zh-CN" sz="2400" dirty="0">
                    <a:solidFill>
                      <a:srgbClr val="000066"/>
                    </a:solidFill>
                    <a:latin typeface="+mn-ea"/>
                  </a:rPr>
                  <a:t>(</a:t>
                </a:r>
                <a:r>
                  <a:rPr kumimoji="1" lang="zh-CN" altLang="en-US" sz="2400" dirty="0">
                    <a:solidFill>
                      <a:srgbClr val="000066"/>
                    </a:solidFill>
                    <a:latin typeface="+mn-ea"/>
                  </a:rPr>
                  <a:t>行为描述和数据流描述）</a:t>
                </a:r>
                <a:endParaRPr kumimoji="1" lang="en-US" altLang="zh-CN" sz="2400" dirty="0">
                  <a:solidFill>
                    <a:srgbClr val="000066"/>
                  </a:solidFill>
                  <a:latin typeface="+mn-ea"/>
                </a:endParaRPr>
              </a:p>
              <a:p>
                <a:pPr lvl="0" algn="l">
                  <a:spcBef>
                    <a:spcPct val="50000"/>
                  </a:spcBef>
                  <a:defRPr/>
                </a:pPr>
                <a:r>
                  <a:rPr kumimoji="1" lang="en-US" altLang="zh-CN" sz="2400" dirty="0">
                    <a:solidFill>
                      <a:srgbClr val="000066"/>
                    </a:solidFill>
                    <a:latin typeface="+mn-ea"/>
                  </a:rPr>
                  <a:t>		   nor objectname(L,A,B);(</a:t>
                </a:r>
                <a:r>
                  <a:rPr kumimoji="1" lang="zh-CN" altLang="en-US" sz="2400" dirty="0">
                    <a:solidFill>
                      <a:srgbClr val="000066"/>
                    </a:solidFill>
                    <a:latin typeface="+mn-ea"/>
                  </a:rPr>
                  <a:t>结构化描述）</a:t>
                </a:r>
                <a:r>
                  <a:rPr kumimoji="1" lang="zh-CN" altLang="en-US" sz="2400" i="1" dirty="0">
                    <a:solidFill>
                      <a:srgbClr val="000066"/>
                    </a:solidFill>
                    <a:latin typeface="+mn-ea"/>
                  </a:rPr>
                  <a:t> </a:t>
                </a:r>
                <a:endParaRPr kumimoji="1" lang="zh-CN" altLang="en-US" sz="2400" b="1" i="0" u="none" strike="noStrike" kern="1200" cap="none" spc="0" normalizeH="0" baseline="0" noProof="0" dirty="0">
                  <a:ln>
                    <a:noFill/>
                  </a:ln>
                  <a:solidFill>
                    <a:srgbClr val="000066"/>
                  </a:solidFill>
                  <a:effectLst/>
                  <a:uLnTx/>
                  <a:uFillTx/>
                  <a:latin typeface="+mn-ea"/>
                </a:endParaRPr>
              </a:p>
            </p:txBody>
          </p:sp>
        </mc:Choice>
        <mc:Fallback xmlns="">
          <p:sp>
            <p:nvSpPr>
              <p:cNvPr id="53" name="矩形 52"/>
              <p:cNvSpPr>
                <a:spLocks noRot="1" noChangeAspect="1" noMove="1" noResize="1" noEditPoints="1" noAdjustHandles="1" noChangeArrowheads="1" noChangeShapeType="1" noTextEdit="1"/>
              </p:cNvSpPr>
              <p:nvPr/>
            </p:nvSpPr>
            <p:spPr>
              <a:xfrm>
                <a:off x="461608" y="5400728"/>
                <a:ext cx="8682392" cy="1015663"/>
              </a:xfrm>
              <a:prstGeom prst="rect">
                <a:avLst/>
              </a:prstGeom>
              <a:blipFill>
                <a:blip r:embed="rId4"/>
                <a:stretch>
                  <a:fillRect l="-1124" t="-6587" b="-12575"/>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DC9EC8EB-2CB2-43B9-8B31-D85D2D734A80}"/>
              </a:ext>
            </a:extLst>
          </p:cNvPr>
          <p:cNvSpPr>
            <a:spLocks noGrp="1"/>
          </p:cNvSpPr>
          <p:nvPr>
            <p:ph type="title"/>
          </p:nvPr>
        </p:nvSpPr>
        <p:spPr>
          <a:xfrm>
            <a:off x="685800" y="484632"/>
            <a:ext cx="7772400" cy="753569"/>
          </a:xfrm>
        </p:spPr>
        <p:txBody>
          <a:bodyPr/>
          <a:lstStyle/>
          <a:p>
            <a:r>
              <a:rPr kumimoji="1" lang="en-US" altLang="zh-CN" sz="4400" b="1" i="0" u="none" strike="noStrike" kern="1200" cap="none" spc="0" normalizeH="0" baseline="0" noProof="0" dirty="0">
                <a:ln>
                  <a:noFill/>
                </a:ln>
                <a:solidFill>
                  <a:srgbClr val="000066"/>
                </a:solidFill>
                <a:effectLst/>
                <a:uLnTx/>
                <a:uFillTx/>
                <a:latin typeface="+mn-ea"/>
                <a:cs typeface="+mn-cs"/>
              </a:rPr>
              <a:t>2)</a:t>
            </a:r>
            <a:r>
              <a:rPr kumimoji="1" lang="zh-CN" altLang="en-US" sz="4400" b="1" i="0" u="none" strike="noStrike" kern="1200" cap="none" spc="0" normalizeH="0" baseline="0" noProof="0" dirty="0">
                <a:ln>
                  <a:noFill/>
                </a:ln>
                <a:solidFill>
                  <a:srgbClr val="000066"/>
                </a:solidFill>
                <a:effectLst/>
                <a:uLnTx/>
                <a:uFillTx/>
                <a:latin typeface="+mn-ea"/>
                <a:cs typeface="+mn-cs"/>
              </a:rPr>
              <a:t>或非运算</a:t>
            </a:r>
            <a:endParaRPr lang="zh-CN" altLang="en-US" dirty="0"/>
          </a:p>
        </p:txBody>
      </p:sp>
      <p:sp>
        <p:nvSpPr>
          <p:cNvPr id="2" name="灯片编号占位符 1">
            <a:extLst>
              <a:ext uri="{FF2B5EF4-FFF2-40B4-BE49-F238E27FC236}">
                <a16:creationId xmlns:a16="http://schemas.microsoft.com/office/drawing/2014/main" id="{DE16D3DA-DFD1-4D02-81ED-4A7607EDE5E0}"/>
              </a:ext>
            </a:extLst>
          </p:cNvPr>
          <p:cNvSpPr>
            <a:spLocks noGrp="1"/>
          </p:cNvSpPr>
          <p:nvPr>
            <p:ph type="sldNum" sz="quarter" idx="12"/>
          </p:nvPr>
        </p:nvSpPr>
        <p:spPr/>
        <p:txBody>
          <a:bodyPr/>
          <a:lstStyle/>
          <a:p>
            <a:fld id="{4FAB73BC-B049-4115-A692-8D63A059BFB8}" type="slidenum">
              <a:rPr lang="en-US" smtClean="0">
                <a:latin typeface="+mn-ea"/>
              </a:rPr>
              <a:t>16</a:t>
            </a:fld>
            <a:endParaRPr lang="en-US" dirty="0">
              <a:latin typeface="+mn-ea"/>
            </a:endParaRPr>
          </a:p>
        </p:txBody>
      </p:sp>
    </p:spTree>
    <p:custDataLst>
      <p:tags r:id="rId1"/>
    </p:custDataLst>
    <p:extLst>
      <p:ext uri="{BB962C8B-B14F-4D97-AF65-F5344CB8AC3E}">
        <p14:creationId xmlns:p14="http://schemas.microsoft.com/office/powerpoint/2010/main" val="6591272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9844"/>
                                        </p:tgtEl>
                                        <p:attrNameLst>
                                          <p:attrName>style.visibility</p:attrName>
                                        </p:attrNameLst>
                                      </p:cBhvr>
                                      <p:to>
                                        <p:strVal val="visible"/>
                                      </p:to>
                                    </p:set>
                                    <p:animEffect transition="in" filter="wipe(up)">
                                      <p:cBhvr>
                                        <p:cTn id="7" dur="1000"/>
                                        <p:tgtEl>
                                          <p:spTgt spid="4198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19894"/>
                                        </p:tgtEl>
                                        <p:attrNameLst>
                                          <p:attrName>style.visibility</p:attrName>
                                        </p:attrNameLst>
                                      </p:cBhvr>
                                      <p:to>
                                        <p:strVal val="visible"/>
                                      </p:to>
                                    </p:set>
                                    <p:animEffect transition="in" filter="wipe(up)">
                                      <p:cBhvr>
                                        <p:cTn id="12" dur="500"/>
                                        <p:tgtEl>
                                          <p:spTgt spid="41989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down)">
                                      <p:cBhvr>
                                        <p:cTn id="2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9" name="Text Box 5"/>
          <p:cNvSpPr txBox="1">
            <a:spLocks noChangeArrowheads="1"/>
          </p:cNvSpPr>
          <p:nvPr/>
        </p:nvSpPr>
        <p:spPr bwMode="auto">
          <a:xfrm>
            <a:off x="228600" y="1177926"/>
            <a:ext cx="8915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　　若两个输入变量的值相异，输出为</a:t>
            </a:r>
            <a:r>
              <a:rPr kumimoji="1" lang="en-US" altLang="zh-CN" sz="2400" b="1" i="0" u="none" strike="noStrike" kern="1200" cap="none" spc="0" normalizeH="0" baseline="0" noProof="0" dirty="0">
                <a:ln>
                  <a:noFill/>
                </a:ln>
                <a:solidFill>
                  <a:srgbClr val="000066"/>
                </a:solidFill>
                <a:effectLst/>
                <a:uLnTx/>
                <a:uFillTx/>
                <a:latin typeface="+mn-ea"/>
                <a:cs typeface="+mn-cs"/>
              </a:rPr>
              <a:t>1</a:t>
            </a:r>
            <a:r>
              <a:rPr kumimoji="1" lang="zh-CN" altLang="en-US" sz="2400" b="1" i="0" u="none" strike="noStrike" kern="1200" cap="none" spc="0" normalizeH="0" baseline="0" noProof="0" dirty="0">
                <a:ln>
                  <a:noFill/>
                </a:ln>
                <a:solidFill>
                  <a:srgbClr val="000066"/>
                </a:solidFill>
                <a:effectLst/>
                <a:uLnTx/>
                <a:uFillTx/>
                <a:latin typeface="+mn-ea"/>
                <a:cs typeface="+mn-cs"/>
              </a:rPr>
              <a:t>，否则为</a:t>
            </a:r>
            <a:r>
              <a:rPr kumimoji="1" lang="en-US" altLang="zh-CN" sz="2400" b="1" i="0" u="none" strike="noStrike" kern="1200" cap="none" spc="0" normalizeH="0" baseline="0" noProof="0" dirty="0">
                <a:ln>
                  <a:noFill/>
                </a:ln>
                <a:solidFill>
                  <a:srgbClr val="000066"/>
                </a:solidFill>
                <a:effectLst/>
                <a:uLnTx/>
                <a:uFillTx/>
                <a:latin typeface="+mn-ea"/>
                <a:cs typeface="+mn-cs"/>
              </a:rPr>
              <a:t>0</a:t>
            </a:r>
            <a:r>
              <a:rPr kumimoji="1" lang="zh-CN" altLang="en-US" sz="2400" b="1" i="0" u="none" strike="noStrike" kern="1200" cap="none" spc="0" normalizeH="0" baseline="0" noProof="0" dirty="0">
                <a:ln>
                  <a:noFill/>
                </a:ln>
                <a:solidFill>
                  <a:srgbClr val="000066"/>
                </a:solidFill>
                <a:effectLst/>
                <a:uLnTx/>
                <a:uFillTx/>
                <a:latin typeface="+mn-ea"/>
                <a:cs typeface="+mn-cs"/>
              </a:rPr>
              <a:t>。</a:t>
            </a:r>
          </a:p>
        </p:txBody>
      </p:sp>
      <p:grpSp>
        <p:nvGrpSpPr>
          <p:cNvPr id="420870" name="Group 6"/>
          <p:cNvGrpSpPr>
            <a:grpSpLocks/>
          </p:cNvGrpSpPr>
          <p:nvPr/>
        </p:nvGrpSpPr>
        <p:grpSpPr bwMode="auto">
          <a:xfrm>
            <a:off x="1060412" y="1775706"/>
            <a:ext cx="3008313" cy="2640012"/>
            <a:chOff x="676" y="1524"/>
            <a:chExt cx="1895" cy="1663"/>
          </a:xfrm>
        </p:grpSpPr>
        <p:sp>
          <p:nvSpPr>
            <p:cNvPr id="420871" name="Text Box 7"/>
            <p:cNvSpPr txBox="1">
              <a:spLocks noChangeArrowheads="1"/>
            </p:cNvSpPr>
            <p:nvPr/>
          </p:nvSpPr>
          <p:spPr bwMode="auto">
            <a:xfrm>
              <a:off x="719" y="1524"/>
              <a:ext cx="1801"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   </a:t>
              </a:r>
              <a:r>
                <a:rPr kumimoji="1" lang="zh-CN" altLang="en-US" sz="2400" b="1" i="0" u="none" strike="noStrike" kern="1200" cap="none" spc="0" normalizeH="0" baseline="0" noProof="0">
                  <a:ln>
                    <a:noFill/>
                  </a:ln>
                  <a:solidFill>
                    <a:srgbClr val="000066"/>
                  </a:solidFill>
                  <a:effectLst/>
                  <a:uLnTx/>
                  <a:uFillTx/>
                  <a:latin typeface="+mn-ea"/>
                  <a:cs typeface="+mn-cs"/>
                </a:rPr>
                <a:t>异或逻辑真值表</a:t>
              </a:r>
            </a:p>
          </p:txBody>
        </p:sp>
        <p:grpSp>
          <p:nvGrpSpPr>
            <p:cNvPr id="420872" name="Group 8"/>
            <p:cNvGrpSpPr>
              <a:grpSpLocks/>
            </p:cNvGrpSpPr>
            <p:nvPr/>
          </p:nvGrpSpPr>
          <p:grpSpPr bwMode="auto">
            <a:xfrm>
              <a:off x="676" y="1799"/>
              <a:ext cx="1895" cy="1382"/>
              <a:chOff x="3157" y="1392"/>
              <a:chExt cx="2100" cy="1147"/>
            </a:xfrm>
          </p:grpSpPr>
          <p:sp>
            <p:nvSpPr>
              <p:cNvPr id="420873" name="Line 9"/>
              <p:cNvSpPr>
                <a:spLocks noChangeShapeType="1"/>
              </p:cNvSpPr>
              <p:nvPr/>
            </p:nvSpPr>
            <p:spPr bwMode="auto">
              <a:xfrm>
                <a:off x="3157"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0874" name="Line 10"/>
              <p:cNvSpPr>
                <a:spLocks noChangeShapeType="1"/>
              </p:cNvSpPr>
              <p:nvPr/>
            </p:nvSpPr>
            <p:spPr bwMode="auto">
              <a:xfrm>
                <a:off x="3157"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0875" name="Line 11"/>
              <p:cNvSpPr>
                <a:spLocks noChangeShapeType="1"/>
              </p:cNvSpPr>
              <p:nvPr/>
            </p:nvSpPr>
            <p:spPr bwMode="auto">
              <a:xfrm>
                <a:off x="3157"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sp>
          <p:nvSpPr>
            <p:cNvPr id="420876" name="Line 12"/>
            <p:cNvSpPr>
              <a:spLocks noChangeShapeType="1"/>
            </p:cNvSpPr>
            <p:nvPr/>
          </p:nvSpPr>
          <p:spPr bwMode="auto">
            <a:xfrm>
              <a:off x="1984" y="1799"/>
              <a:ext cx="0" cy="13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0877" name="Text Box 13"/>
            <p:cNvSpPr txBox="1">
              <a:spLocks noChangeArrowheads="1"/>
            </p:cNvSpPr>
            <p:nvPr/>
          </p:nvSpPr>
          <p:spPr bwMode="auto">
            <a:xfrm>
              <a:off x="880" y="1857"/>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A</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20878" name="Text Box 14"/>
            <p:cNvSpPr txBox="1">
              <a:spLocks noChangeArrowheads="1"/>
            </p:cNvSpPr>
            <p:nvPr/>
          </p:nvSpPr>
          <p:spPr bwMode="auto">
            <a:xfrm>
              <a:off x="1495" y="1857"/>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B</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20879" name="Text Box 15"/>
            <p:cNvSpPr txBox="1">
              <a:spLocks noChangeArrowheads="1"/>
            </p:cNvSpPr>
            <p:nvPr/>
          </p:nvSpPr>
          <p:spPr bwMode="auto">
            <a:xfrm>
              <a:off x="2211" y="1857"/>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L</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grpSp>
      <p:grpSp>
        <p:nvGrpSpPr>
          <p:cNvPr id="420880" name="Group 16"/>
          <p:cNvGrpSpPr>
            <a:grpSpLocks/>
          </p:cNvGrpSpPr>
          <p:nvPr/>
        </p:nvGrpSpPr>
        <p:grpSpPr bwMode="auto">
          <a:xfrm>
            <a:off x="1411288" y="2708920"/>
            <a:ext cx="2320925" cy="331787"/>
            <a:chOff x="880" y="2146"/>
            <a:chExt cx="1462" cy="209"/>
          </a:xfrm>
        </p:grpSpPr>
        <p:sp>
          <p:nvSpPr>
            <p:cNvPr id="420881" name="Text Box 17"/>
            <p:cNvSpPr txBox="1">
              <a:spLocks noChangeArrowheads="1"/>
            </p:cNvSpPr>
            <p:nvPr/>
          </p:nvSpPr>
          <p:spPr bwMode="auto">
            <a:xfrm>
              <a:off x="880" y="2146"/>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0</a:t>
              </a:r>
              <a:endParaRPr kumimoji="1" lang="en-US" altLang="zh-CN" sz="2400" b="1" i="0" u="none" strike="noStrike" kern="1200" cap="none" spc="0" normalizeH="0" baseline="-25000" noProof="0" dirty="0">
                <a:ln>
                  <a:noFill/>
                </a:ln>
                <a:solidFill>
                  <a:srgbClr val="000066"/>
                </a:solidFill>
                <a:effectLst/>
                <a:uLnTx/>
                <a:uFillTx/>
                <a:latin typeface="+mn-ea"/>
                <a:cs typeface="+mn-cs"/>
              </a:endParaRPr>
            </a:p>
          </p:txBody>
        </p:sp>
        <p:sp>
          <p:nvSpPr>
            <p:cNvPr id="420882" name="Text Box 18"/>
            <p:cNvSpPr txBox="1">
              <a:spLocks noChangeArrowheads="1"/>
            </p:cNvSpPr>
            <p:nvPr/>
          </p:nvSpPr>
          <p:spPr bwMode="auto">
            <a:xfrm>
              <a:off x="1495" y="214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20883" name="Text Box 19"/>
            <p:cNvSpPr txBox="1">
              <a:spLocks noChangeArrowheads="1"/>
            </p:cNvSpPr>
            <p:nvPr/>
          </p:nvSpPr>
          <p:spPr bwMode="auto">
            <a:xfrm>
              <a:off x="2212" y="214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grpSp>
      <p:grpSp>
        <p:nvGrpSpPr>
          <p:cNvPr id="420884" name="Group 20"/>
          <p:cNvGrpSpPr>
            <a:grpSpLocks/>
          </p:cNvGrpSpPr>
          <p:nvPr/>
        </p:nvGrpSpPr>
        <p:grpSpPr bwMode="auto">
          <a:xfrm>
            <a:off x="1411288" y="3131189"/>
            <a:ext cx="2320925" cy="342899"/>
            <a:chOff x="880" y="2412"/>
            <a:chExt cx="1462" cy="216"/>
          </a:xfrm>
        </p:grpSpPr>
        <p:sp>
          <p:nvSpPr>
            <p:cNvPr id="420885" name="Text Box 21"/>
            <p:cNvSpPr txBox="1">
              <a:spLocks noChangeArrowheads="1"/>
            </p:cNvSpPr>
            <p:nvPr/>
          </p:nvSpPr>
          <p:spPr bwMode="auto">
            <a:xfrm>
              <a:off x="1495" y="2412"/>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20886" name="Text Box 22"/>
            <p:cNvSpPr txBox="1">
              <a:spLocks noChangeArrowheads="1"/>
            </p:cNvSpPr>
            <p:nvPr/>
          </p:nvSpPr>
          <p:spPr bwMode="auto">
            <a:xfrm>
              <a:off x="880" y="2419"/>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20887" name="Text Box 23"/>
            <p:cNvSpPr txBox="1">
              <a:spLocks noChangeArrowheads="1"/>
            </p:cNvSpPr>
            <p:nvPr/>
          </p:nvSpPr>
          <p:spPr bwMode="auto">
            <a:xfrm>
              <a:off x="2212" y="2412"/>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grpSp>
      <p:grpSp>
        <p:nvGrpSpPr>
          <p:cNvPr id="420888" name="Group 24"/>
          <p:cNvGrpSpPr>
            <a:grpSpLocks/>
          </p:cNvGrpSpPr>
          <p:nvPr/>
        </p:nvGrpSpPr>
        <p:grpSpPr bwMode="auto">
          <a:xfrm>
            <a:off x="1411288" y="3566170"/>
            <a:ext cx="2320925" cy="342900"/>
            <a:chOff x="880" y="2686"/>
            <a:chExt cx="1462" cy="216"/>
          </a:xfrm>
        </p:grpSpPr>
        <p:sp>
          <p:nvSpPr>
            <p:cNvPr id="420889" name="Text Box 25"/>
            <p:cNvSpPr txBox="1">
              <a:spLocks noChangeArrowheads="1"/>
            </p:cNvSpPr>
            <p:nvPr/>
          </p:nvSpPr>
          <p:spPr bwMode="auto">
            <a:xfrm>
              <a:off x="1495" y="268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20890" name="Text Box 26"/>
            <p:cNvSpPr txBox="1">
              <a:spLocks noChangeArrowheads="1"/>
            </p:cNvSpPr>
            <p:nvPr/>
          </p:nvSpPr>
          <p:spPr bwMode="auto">
            <a:xfrm>
              <a:off x="880" y="2693"/>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20891" name="Text Box 27"/>
            <p:cNvSpPr txBox="1">
              <a:spLocks noChangeArrowheads="1"/>
            </p:cNvSpPr>
            <p:nvPr/>
          </p:nvSpPr>
          <p:spPr bwMode="auto">
            <a:xfrm>
              <a:off x="2212" y="268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grpSp>
      <p:grpSp>
        <p:nvGrpSpPr>
          <p:cNvPr id="420892" name="Group 28"/>
          <p:cNvGrpSpPr>
            <a:grpSpLocks/>
          </p:cNvGrpSpPr>
          <p:nvPr/>
        </p:nvGrpSpPr>
        <p:grpSpPr bwMode="auto">
          <a:xfrm>
            <a:off x="1412875" y="4010670"/>
            <a:ext cx="2319338" cy="331787"/>
            <a:chOff x="881" y="2966"/>
            <a:chExt cx="1461" cy="209"/>
          </a:xfrm>
        </p:grpSpPr>
        <p:sp>
          <p:nvSpPr>
            <p:cNvPr id="420893" name="Text Box 29"/>
            <p:cNvSpPr txBox="1">
              <a:spLocks noChangeArrowheads="1"/>
            </p:cNvSpPr>
            <p:nvPr/>
          </p:nvSpPr>
          <p:spPr bwMode="auto">
            <a:xfrm>
              <a:off x="1495" y="296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20894" name="Text Box 30"/>
            <p:cNvSpPr txBox="1">
              <a:spLocks noChangeArrowheads="1"/>
            </p:cNvSpPr>
            <p:nvPr/>
          </p:nvSpPr>
          <p:spPr bwMode="auto">
            <a:xfrm>
              <a:off x="881" y="2966"/>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sp>
          <p:nvSpPr>
            <p:cNvPr id="420895" name="Text Box 31"/>
            <p:cNvSpPr txBox="1">
              <a:spLocks noChangeArrowheads="1"/>
            </p:cNvSpPr>
            <p:nvPr/>
          </p:nvSpPr>
          <p:spPr bwMode="auto">
            <a:xfrm>
              <a:off x="2212" y="296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0</a:t>
              </a:r>
              <a:endParaRPr kumimoji="1" lang="en-US" altLang="zh-CN" sz="2400" b="1" i="0" u="none" strike="noStrike" kern="1200" cap="none" spc="0" normalizeH="0" baseline="-25000" noProof="0">
                <a:ln>
                  <a:noFill/>
                </a:ln>
                <a:solidFill>
                  <a:srgbClr val="000066"/>
                </a:solidFill>
                <a:effectLst/>
                <a:uLnTx/>
                <a:uFillTx/>
                <a:latin typeface="+mn-ea"/>
                <a:cs typeface="+mn-cs"/>
              </a:endParaRPr>
            </a:p>
          </p:txBody>
        </p:sp>
      </p:grpSp>
      <p:grpSp>
        <p:nvGrpSpPr>
          <p:cNvPr id="420927" name="Group 63"/>
          <p:cNvGrpSpPr>
            <a:grpSpLocks/>
          </p:cNvGrpSpPr>
          <p:nvPr/>
        </p:nvGrpSpPr>
        <p:grpSpPr bwMode="auto">
          <a:xfrm>
            <a:off x="5383176" y="1570918"/>
            <a:ext cx="2547938" cy="3041650"/>
            <a:chOff x="3399" y="1166"/>
            <a:chExt cx="1605" cy="1916"/>
          </a:xfrm>
        </p:grpSpPr>
        <p:grpSp>
          <p:nvGrpSpPr>
            <p:cNvPr id="420926" name="Group 62"/>
            <p:cNvGrpSpPr>
              <a:grpSpLocks/>
            </p:cNvGrpSpPr>
            <p:nvPr/>
          </p:nvGrpSpPr>
          <p:grpSpPr bwMode="auto">
            <a:xfrm>
              <a:off x="3399" y="1688"/>
              <a:ext cx="1605" cy="1394"/>
              <a:chOff x="3399" y="1688"/>
              <a:chExt cx="1605" cy="1394"/>
            </a:xfrm>
          </p:grpSpPr>
          <p:grpSp>
            <p:nvGrpSpPr>
              <p:cNvPr id="420898" name="Group 34"/>
              <p:cNvGrpSpPr>
                <a:grpSpLocks/>
              </p:cNvGrpSpPr>
              <p:nvPr/>
            </p:nvGrpSpPr>
            <p:grpSpPr bwMode="auto">
              <a:xfrm>
                <a:off x="3399" y="2491"/>
                <a:ext cx="1377" cy="591"/>
                <a:chOff x="3854" y="1421"/>
                <a:chExt cx="1377" cy="591"/>
              </a:xfrm>
            </p:grpSpPr>
            <p:sp>
              <p:nvSpPr>
                <p:cNvPr id="420899" name="Text Box 35"/>
                <p:cNvSpPr txBox="1">
                  <a:spLocks noChangeArrowheads="1"/>
                </p:cNvSpPr>
                <p:nvPr/>
              </p:nvSpPr>
              <p:spPr bwMode="auto">
                <a:xfrm>
                  <a:off x="3864" y="1803"/>
                  <a:ext cx="10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B</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20900" name="Text Box 36"/>
                <p:cNvSpPr txBox="1">
                  <a:spLocks noChangeArrowheads="1"/>
                </p:cNvSpPr>
                <p:nvPr/>
              </p:nvSpPr>
              <p:spPr bwMode="auto">
                <a:xfrm>
                  <a:off x="3854" y="1424"/>
                  <a:ext cx="10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A</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20901" name="Text Box 37"/>
                <p:cNvSpPr txBox="1">
                  <a:spLocks noChangeArrowheads="1"/>
                </p:cNvSpPr>
                <p:nvPr/>
              </p:nvSpPr>
              <p:spPr bwMode="auto">
                <a:xfrm>
                  <a:off x="5133" y="1576"/>
                  <a:ext cx="9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L</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grpSp>
              <p:nvGrpSpPr>
                <p:cNvPr id="420902" name="Group 38"/>
                <p:cNvGrpSpPr>
                  <a:grpSpLocks/>
                </p:cNvGrpSpPr>
                <p:nvPr/>
              </p:nvGrpSpPr>
              <p:grpSpPr bwMode="auto">
                <a:xfrm>
                  <a:off x="4150" y="1421"/>
                  <a:ext cx="878" cy="541"/>
                  <a:chOff x="4150" y="1421"/>
                  <a:chExt cx="878" cy="541"/>
                </a:xfrm>
              </p:grpSpPr>
              <p:sp>
                <p:nvSpPr>
                  <p:cNvPr id="420903" name="Text Box 39"/>
                  <p:cNvSpPr txBox="1">
                    <a:spLocks noChangeArrowheads="1"/>
                  </p:cNvSpPr>
                  <p:nvPr/>
                </p:nvSpPr>
                <p:spPr bwMode="auto">
                  <a:xfrm>
                    <a:off x="4475" y="1449"/>
                    <a:ext cx="196"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=1</a:t>
                    </a:r>
                  </a:p>
                </p:txBody>
              </p:sp>
              <p:grpSp>
                <p:nvGrpSpPr>
                  <p:cNvPr id="420904" name="Group 40"/>
                  <p:cNvGrpSpPr>
                    <a:grpSpLocks/>
                  </p:cNvGrpSpPr>
                  <p:nvPr/>
                </p:nvGrpSpPr>
                <p:grpSpPr bwMode="auto">
                  <a:xfrm>
                    <a:off x="4150" y="1421"/>
                    <a:ext cx="878" cy="541"/>
                    <a:chOff x="4150" y="1473"/>
                    <a:chExt cx="558" cy="322"/>
                  </a:xfrm>
                </p:grpSpPr>
                <p:sp>
                  <p:nvSpPr>
                    <p:cNvPr id="420905" name="Line 41"/>
                    <p:cNvSpPr>
                      <a:spLocks noChangeShapeType="1"/>
                    </p:cNvSpPr>
                    <p:nvPr/>
                  </p:nvSpPr>
                  <p:spPr bwMode="auto">
                    <a:xfrm>
                      <a:off x="4150" y="1533"/>
                      <a:ext cx="15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0906" name="Line 42"/>
                    <p:cNvSpPr>
                      <a:spLocks noChangeShapeType="1"/>
                    </p:cNvSpPr>
                    <p:nvPr/>
                  </p:nvSpPr>
                  <p:spPr bwMode="auto">
                    <a:xfrm>
                      <a:off x="4150" y="1718"/>
                      <a:ext cx="15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0907" name="Line 43"/>
                    <p:cNvSpPr>
                      <a:spLocks noChangeShapeType="1"/>
                    </p:cNvSpPr>
                    <p:nvPr/>
                  </p:nvSpPr>
                  <p:spPr bwMode="auto">
                    <a:xfrm>
                      <a:off x="4505" y="1631"/>
                      <a:ext cx="20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0908" name="Rectangle 44"/>
                    <p:cNvSpPr>
                      <a:spLocks noChangeArrowheads="1"/>
                    </p:cNvSpPr>
                    <p:nvPr/>
                  </p:nvSpPr>
                  <p:spPr bwMode="auto">
                    <a:xfrm>
                      <a:off x="4310" y="1473"/>
                      <a:ext cx="195" cy="322"/>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grpSp>
          </p:grpSp>
          <p:grpSp>
            <p:nvGrpSpPr>
              <p:cNvPr id="420909" name="Group 45"/>
              <p:cNvGrpSpPr>
                <a:grpSpLocks/>
              </p:cNvGrpSpPr>
              <p:nvPr/>
            </p:nvGrpSpPr>
            <p:grpSpPr bwMode="auto">
              <a:xfrm>
                <a:off x="3445" y="1688"/>
                <a:ext cx="1559" cy="541"/>
                <a:chOff x="3593" y="2323"/>
                <a:chExt cx="1559" cy="541"/>
              </a:xfrm>
            </p:grpSpPr>
            <p:sp>
              <p:nvSpPr>
                <p:cNvPr id="420910" name="Text Box 46"/>
                <p:cNvSpPr txBox="1">
                  <a:spLocks noChangeArrowheads="1"/>
                </p:cNvSpPr>
                <p:nvPr/>
              </p:nvSpPr>
              <p:spPr bwMode="auto">
                <a:xfrm>
                  <a:off x="3593" y="2323"/>
                  <a:ext cx="10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A</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20911" name="Text Box 47"/>
                <p:cNvSpPr txBox="1">
                  <a:spLocks noChangeArrowheads="1"/>
                </p:cNvSpPr>
                <p:nvPr/>
              </p:nvSpPr>
              <p:spPr bwMode="auto">
                <a:xfrm>
                  <a:off x="3602" y="2642"/>
                  <a:ext cx="10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B</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sp>
              <p:nvSpPr>
                <p:cNvPr id="420912" name="Text Box 48"/>
                <p:cNvSpPr txBox="1">
                  <a:spLocks noChangeArrowheads="1"/>
                </p:cNvSpPr>
                <p:nvPr/>
              </p:nvSpPr>
              <p:spPr bwMode="auto">
                <a:xfrm>
                  <a:off x="5054" y="2507"/>
                  <a:ext cx="98"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66"/>
                      </a:solidFill>
                      <a:effectLst/>
                      <a:uLnTx/>
                      <a:uFillTx/>
                      <a:latin typeface="+mn-ea"/>
                      <a:cs typeface="+mn-cs"/>
                    </a:rPr>
                    <a:t>L</a:t>
                  </a:r>
                  <a:endParaRPr kumimoji="1" lang="en-US" altLang="zh-CN" sz="2400" b="1" i="1" u="none" strike="noStrike" kern="1200" cap="none" spc="0" normalizeH="0" baseline="-25000" noProof="0">
                    <a:ln>
                      <a:noFill/>
                    </a:ln>
                    <a:solidFill>
                      <a:srgbClr val="000066"/>
                    </a:solidFill>
                    <a:effectLst/>
                    <a:uLnTx/>
                    <a:uFillTx/>
                    <a:latin typeface="+mn-ea"/>
                    <a:cs typeface="+mn-cs"/>
                  </a:endParaRPr>
                </a:p>
              </p:txBody>
            </p:sp>
            <p:grpSp>
              <p:nvGrpSpPr>
                <p:cNvPr id="420913" name="Group 49"/>
                <p:cNvGrpSpPr>
                  <a:grpSpLocks/>
                </p:cNvGrpSpPr>
                <p:nvPr/>
              </p:nvGrpSpPr>
              <p:grpSpPr bwMode="auto">
                <a:xfrm>
                  <a:off x="3801" y="2327"/>
                  <a:ext cx="1129" cy="537"/>
                  <a:chOff x="4167" y="2396"/>
                  <a:chExt cx="571" cy="198"/>
                </a:xfrm>
              </p:grpSpPr>
              <p:sp>
                <p:nvSpPr>
                  <p:cNvPr id="420914" name="Line 50"/>
                  <p:cNvSpPr>
                    <a:spLocks noChangeShapeType="1"/>
                  </p:cNvSpPr>
                  <p:nvPr/>
                </p:nvSpPr>
                <p:spPr bwMode="auto">
                  <a:xfrm>
                    <a:off x="4167" y="2445"/>
                    <a:ext cx="21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0915" name="Line 51"/>
                  <p:cNvSpPr>
                    <a:spLocks noChangeShapeType="1"/>
                  </p:cNvSpPr>
                  <p:nvPr/>
                </p:nvSpPr>
                <p:spPr bwMode="auto">
                  <a:xfrm>
                    <a:off x="4167" y="2546"/>
                    <a:ext cx="21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0916" name="Freeform 52"/>
                  <p:cNvSpPr>
                    <a:spLocks/>
                  </p:cNvSpPr>
                  <p:nvPr/>
                </p:nvSpPr>
                <p:spPr bwMode="auto">
                  <a:xfrm>
                    <a:off x="4358" y="2410"/>
                    <a:ext cx="177" cy="184"/>
                  </a:xfrm>
                  <a:custGeom>
                    <a:avLst/>
                    <a:gdLst>
                      <a:gd name="T0" fmla="*/ 48 w 782"/>
                      <a:gd name="T1" fmla="*/ 38 h 658"/>
                      <a:gd name="T2" fmla="*/ 466 w 782"/>
                      <a:gd name="T3" fmla="*/ 117 h 658"/>
                      <a:gd name="T4" fmla="*/ 782 w 782"/>
                      <a:gd name="T5" fmla="*/ 340 h 658"/>
                      <a:gd name="T6" fmla="*/ 466 w 782"/>
                      <a:gd name="T7" fmla="*/ 549 h 658"/>
                      <a:gd name="T8" fmla="*/ 41 w 782"/>
                      <a:gd name="T9" fmla="*/ 621 h 658"/>
                      <a:gd name="T10" fmla="*/ 221 w 782"/>
                      <a:gd name="T11" fmla="*/ 326 h 658"/>
                      <a:gd name="T12" fmla="*/ 48 w 782"/>
                      <a:gd name="T13" fmla="*/ 38 h 658"/>
                    </a:gdLst>
                    <a:ahLst/>
                    <a:cxnLst>
                      <a:cxn ang="0">
                        <a:pos x="T0" y="T1"/>
                      </a:cxn>
                      <a:cxn ang="0">
                        <a:pos x="T2" y="T3"/>
                      </a:cxn>
                      <a:cxn ang="0">
                        <a:pos x="T4" y="T5"/>
                      </a:cxn>
                      <a:cxn ang="0">
                        <a:pos x="T6" y="T7"/>
                      </a:cxn>
                      <a:cxn ang="0">
                        <a:pos x="T8" y="T9"/>
                      </a:cxn>
                      <a:cxn ang="0">
                        <a:pos x="T10" y="T11"/>
                      </a:cxn>
                      <a:cxn ang="0">
                        <a:pos x="T12" y="T13"/>
                      </a:cxn>
                    </a:cxnLst>
                    <a:rect l="0" t="0" r="r" b="b"/>
                    <a:pathLst>
                      <a:path w="782" h="658">
                        <a:moveTo>
                          <a:pt x="48" y="38"/>
                        </a:moveTo>
                        <a:cubicBezTo>
                          <a:pt x="73" y="0"/>
                          <a:pt x="344" y="67"/>
                          <a:pt x="466" y="117"/>
                        </a:cubicBezTo>
                        <a:cubicBezTo>
                          <a:pt x="588" y="167"/>
                          <a:pt x="782" y="268"/>
                          <a:pt x="782" y="340"/>
                        </a:cubicBezTo>
                        <a:cubicBezTo>
                          <a:pt x="782" y="412"/>
                          <a:pt x="590" y="502"/>
                          <a:pt x="466" y="549"/>
                        </a:cubicBezTo>
                        <a:cubicBezTo>
                          <a:pt x="342" y="596"/>
                          <a:pt x="82" y="658"/>
                          <a:pt x="41" y="621"/>
                        </a:cubicBezTo>
                        <a:cubicBezTo>
                          <a:pt x="0" y="584"/>
                          <a:pt x="220" y="423"/>
                          <a:pt x="221" y="326"/>
                        </a:cubicBezTo>
                        <a:cubicBezTo>
                          <a:pt x="222" y="229"/>
                          <a:pt x="84" y="98"/>
                          <a:pt x="48" y="38"/>
                        </a:cubicBezTo>
                        <a:close/>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0917" name="Line 53"/>
                  <p:cNvSpPr>
                    <a:spLocks noChangeShapeType="1"/>
                  </p:cNvSpPr>
                  <p:nvPr/>
                </p:nvSpPr>
                <p:spPr bwMode="auto">
                  <a:xfrm>
                    <a:off x="4529" y="2512"/>
                    <a:ext cx="20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0918" name="Freeform 54"/>
                  <p:cNvSpPr>
                    <a:spLocks/>
                  </p:cNvSpPr>
                  <p:nvPr/>
                </p:nvSpPr>
                <p:spPr bwMode="auto">
                  <a:xfrm>
                    <a:off x="4314" y="2396"/>
                    <a:ext cx="53" cy="192"/>
                  </a:xfrm>
                  <a:custGeom>
                    <a:avLst/>
                    <a:gdLst>
                      <a:gd name="T0" fmla="*/ 0 w 53"/>
                      <a:gd name="T1" fmla="*/ 0 h 192"/>
                      <a:gd name="T2" fmla="*/ 53 w 53"/>
                      <a:gd name="T3" fmla="*/ 96 h 192"/>
                      <a:gd name="T4" fmla="*/ 0 w 53"/>
                      <a:gd name="T5" fmla="*/ 192 h 192"/>
                    </a:gdLst>
                    <a:ahLst/>
                    <a:cxnLst>
                      <a:cxn ang="0">
                        <a:pos x="T0" y="T1"/>
                      </a:cxn>
                      <a:cxn ang="0">
                        <a:pos x="T2" y="T3"/>
                      </a:cxn>
                      <a:cxn ang="0">
                        <a:pos x="T4" y="T5"/>
                      </a:cxn>
                    </a:cxnLst>
                    <a:rect l="0" t="0" r="r" b="b"/>
                    <a:pathLst>
                      <a:path w="53" h="192">
                        <a:moveTo>
                          <a:pt x="0" y="0"/>
                        </a:moveTo>
                        <a:cubicBezTo>
                          <a:pt x="9" y="16"/>
                          <a:pt x="53" y="64"/>
                          <a:pt x="53" y="96"/>
                        </a:cubicBezTo>
                        <a:cubicBezTo>
                          <a:pt x="53" y="128"/>
                          <a:pt x="9" y="176"/>
                          <a:pt x="0" y="192"/>
                        </a:cubicBezTo>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grpSp>
        </p:grpSp>
        <p:sp>
          <p:nvSpPr>
            <p:cNvPr id="420920" name="Rectangle 56"/>
            <p:cNvSpPr>
              <a:spLocks noChangeArrowheads="1"/>
            </p:cNvSpPr>
            <p:nvPr/>
          </p:nvSpPr>
          <p:spPr bwMode="auto">
            <a:xfrm>
              <a:off x="3575" y="1166"/>
              <a:ext cx="127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异或逻辑符号</a:t>
              </a:r>
            </a:p>
          </p:txBody>
        </p:sp>
      </p:grpSp>
      <p:sp>
        <p:nvSpPr>
          <p:cNvPr id="420921" name="Rectangle 57"/>
          <p:cNvSpPr>
            <a:spLocks noChangeArrowheads="1"/>
          </p:cNvSpPr>
          <p:nvPr/>
        </p:nvSpPr>
        <p:spPr bwMode="auto">
          <a:xfrm>
            <a:off x="4479634" y="2391718"/>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mc:AlternateContent xmlns:mc="http://schemas.openxmlformats.org/markup-compatibility/2006" xmlns:a14="http://schemas.microsoft.com/office/drawing/2010/main">
        <mc:Choice Requires="a14">
          <p:sp>
            <p:nvSpPr>
              <p:cNvPr id="420924" name="Rectangle 60"/>
              <p:cNvSpPr>
                <a:spLocks noChangeArrowheads="1"/>
              </p:cNvSpPr>
              <p:nvPr/>
            </p:nvSpPr>
            <p:spPr bwMode="auto">
              <a:xfrm>
                <a:off x="1060412" y="4897503"/>
                <a:ext cx="7053489" cy="461665"/>
              </a:xfrm>
              <a:prstGeom prst="rect">
                <a:avLst/>
              </a:prstGeom>
              <a:noFill/>
              <a:ln>
                <a:noFill/>
              </a:ln>
              <a:effectLst/>
              <a:extLst>
                <a:ext uri="{909E8E84-426E-40DD-AFC4-6F175D3DCCD1}">
                  <a14:hiddenFill>
                    <a:solidFill>
                      <a:schemeClr val="accent1"/>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异或逻辑表达式</a:t>
                </a:r>
                <a:r>
                  <a:rPr kumimoji="1" lang="en-US" altLang="zh-CN" sz="2400" b="1" i="0" u="none" strike="noStrike" kern="1200" cap="none" spc="0" normalizeH="0" baseline="0" noProof="0" dirty="0">
                    <a:ln>
                      <a:noFill/>
                    </a:ln>
                    <a:solidFill>
                      <a:srgbClr val="000066"/>
                    </a:solidFill>
                    <a:effectLst/>
                    <a:uLnTx/>
                    <a:uFillTx/>
                    <a:latin typeface="+mn-ea"/>
                    <a:cs typeface="+mn-cs"/>
                  </a:rPr>
                  <a:t>:	</a:t>
                </a:r>
                <a14:m>
                  <m:oMath xmlns:m="http://schemas.openxmlformats.org/officeDocument/2006/math">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𝑩</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𝑩</m:t>
                    </m:r>
                  </m:oMath>
                </a14:m>
                <a:endParaRPr kumimoji="1" lang="zh-CN" altLang="en-US" sz="2400" b="1" i="0" u="none" strike="noStrike" kern="1200" cap="none" spc="0" normalizeH="0" baseline="0" noProof="0" dirty="0">
                  <a:ln>
                    <a:noFill/>
                  </a:ln>
                  <a:solidFill>
                    <a:srgbClr val="000066"/>
                  </a:solidFill>
                  <a:effectLst/>
                  <a:uLnTx/>
                  <a:uFillTx/>
                  <a:latin typeface="+mn-ea"/>
                  <a:cs typeface="+mn-cs"/>
                </a:endParaRPr>
              </a:p>
            </p:txBody>
          </p:sp>
        </mc:Choice>
        <mc:Fallback xmlns="">
          <p:sp>
            <p:nvSpPr>
              <p:cNvPr id="420924" name="Rectangle 60"/>
              <p:cNvSpPr>
                <a:spLocks noRot="1" noChangeAspect="1" noMove="1" noResize="1" noEditPoints="1" noAdjustHandles="1" noChangeArrowheads="1" noChangeShapeType="1" noTextEdit="1"/>
              </p:cNvSpPr>
              <p:nvPr/>
            </p:nvSpPr>
            <p:spPr bwMode="auto">
              <a:xfrm>
                <a:off x="1060412" y="4897503"/>
                <a:ext cx="7053489" cy="461665"/>
              </a:xfrm>
              <a:prstGeom prst="rect">
                <a:avLst/>
              </a:prstGeom>
              <a:blipFill>
                <a:blip r:embed="rId3"/>
                <a:stretch>
                  <a:fillRect l="-1383" t="-14474" b="-25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6" name="矩形 65"/>
              <p:cNvSpPr/>
              <p:nvPr/>
            </p:nvSpPr>
            <p:spPr>
              <a:xfrm>
                <a:off x="587632" y="5364393"/>
                <a:ext cx="6767622" cy="1015663"/>
              </a:xfrm>
              <a:prstGeom prst="rect">
                <a:avLst/>
              </a:prstGeom>
            </p:spPr>
            <p:txBody>
              <a:bodyPr wrap="none">
                <a:spAutoFit/>
              </a:bodyPr>
              <a:lstStyle/>
              <a:p>
                <a:pPr lvl="0" algn="l">
                  <a:spcBef>
                    <a:spcPct val="50000"/>
                  </a:spcBef>
                  <a:defRPr/>
                </a:pPr>
                <a:r>
                  <a:rPr kumimoji="1" lang="en-US" altLang="zh-CN" sz="2400" b="1" i="0" u="none" strike="noStrike" kern="1200" cap="none" spc="0" normalizeH="0" baseline="0" noProof="0" dirty="0">
                    <a:ln>
                      <a:noFill/>
                    </a:ln>
                    <a:solidFill>
                      <a:srgbClr val="000066"/>
                    </a:solidFill>
                    <a:effectLst/>
                    <a:uLnTx/>
                    <a:uFillTx/>
                    <a:latin typeface="+mn-ea"/>
                  </a:rPr>
                  <a:t>Verilog HDL</a:t>
                </a:r>
                <a:r>
                  <a:rPr kumimoji="1" lang="zh-CN" altLang="en-US" sz="2400" b="1" i="0" u="none" strike="noStrike" kern="1200" cap="none" spc="0" normalizeH="0" baseline="0" noProof="0" dirty="0">
                    <a:ln>
                      <a:noFill/>
                    </a:ln>
                    <a:solidFill>
                      <a:srgbClr val="000066"/>
                    </a:solidFill>
                    <a:effectLst/>
                    <a:uLnTx/>
                    <a:uFillTx/>
                    <a:latin typeface="+mn-ea"/>
                  </a:rPr>
                  <a:t>：</a:t>
                </a:r>
                <a:r>
                  <a:rPr kumimoji="1" lang="en-US" altLang="zh-CN" sz="2400" b="1" i="0" u="none" strike="noStrike" kern="1200" cap="none" spc="0" normalizeH="0" baseline="0" noProof="0" dirty="0">
                    <a:ln>
                      <a:noFill/>
                    </a:ln>
                    <a:solidFill>
                      <a:srgbClr val="000066"/>
                    </a:solidFill>
                    <a:effectLst/>
                    <a:uLnTx/>
                    <a:uFillTx/>
                    <a:latin typeface="+mn-ea"/>
                  </a:rPr>
                  <a:t>	</a:t>
                </a:r>
                <a14:m>
                  <m:oMath xmlns:m="http://schemas.openxmlformats.org/officeDocument/2006/math">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𝑩</m:t>
                    </m:r>
                  </m:oMath>
                </a14:m>
                <a:r>
                  <a:rPr kumimoji="1" lang="en-US" altLang="zh-CN" sz="2400" dirty="0">
                    <a:solidFill>
                      <a:srgbClr val="000066"/>
                    </a:solidFill>
                    <a:latin typeface="+mn-ea"/>
                  </a:rPr>
                  <a:t> (</a:t>
                </a:r>
                <a:r>
                  <a:rPr kumimoji="1" lang="zh-CN" altLang="en-US" sz="2400" dirty="0">
                    <a:solidFill>
                      <a:srgbClr val="000066"/>
                    </a:solidFill>
                    <a:latin typeface="+mn-ea"/>
                  </a:rPr>
                  <a:t>行为描述和数据流描述）</a:t>
                </a:r>
                <a:endParaRPr kumimoji="1" lang="en-US" altLang="zh-CN" sz="2400" dirty="0">
                  <a:solidFill>
                    <a:srgbClr val="000066"/>
                  </a:solidFill>
                  <a:latin typeface="+mn-ea"/>
                </a:endParaRPr>
              </a:p>
              <a:p>
                <a:pPr lvl="0" algn="l">
                  <a:spcBef>
                    <a:spcPct val="50000"/>
                  </a:spcBef>
                  <a:defRPr/>
                </a:pPr>
                <a:r>
                  <a:rPr kumimoji="1" lang="en-US" altLang="zh-CN" sz="2400" dirty="0">
                    <a:solidFill>
                      <a:srgbClr val="000066"/>
                    </a:solidFill>
                    <a:latin typeface="+mn-ea"/>
                  </a:rPr>
                  <a:t>		 	</a:t>
                </a:r>
                <a:r>
                  <a:rPr kumimoji="1" lang="en-US" altLang="zh-CN" sz="2400" dirty="0" err="1">
                    <a:solidFill>
                      <a:srgbClr val="000066"/>
                    </a:solidFill>
                    <a:latin typeface="+mn-ea"/>
                  </a:rPr>
                  <a:t>xor</a:t>
                </a:r>
                <a:r>
                  <a:rPr kumimoji="1" lang="en-US" altLang="zh-CN" sz="2400" dirty="0">
                    <a:solidFill>
                      <a:srgbClr val="000066"/>
                    </a:solidFill>
                    <a:latin typeface="+mn-ea"/>
                  </a:rPr>
                  <a:t> </a:t>
                </a:r>
                <a:r>
                  <a:rPr kumimoji="1" lang="en-US" altLang="zh-CN" sz="2400" dirty="0" err="1">
                    <a:solidFill>
                      <a:srgbClr val="000066"/>
                    </a:solidFill>
                    <a:latin typeface="+mn-ea"/>
                  </a:rPr>
                  <a:t>objectname</a:t>
                </a:r>
                <a:r>
                  <a:rPr kumimoji="1" lang="en-US" altLang="zh-CN" sz="2400" dirty="0">
                    <a:solidFill>
                      <a:srgbClr val="000066"/>
                    </a:solidFill>
                    <a:latin typeface="+mn-ea"/>
                  </a:rPr>
                  <a:t>(L,A,B);(</a:t>
                </a:r>
                <a:r>
                  <a:rPr kumimoji="1" lang="zh-CN" altLang="en-US" sz="2400" dirty="0">
                    <a:solidFill>
                      <a:srgbClr val="000066"/>
                    </a:solidFill>
                    <a:latin typeface="+mn-ea"/>
                  </a:rPr>
                  <a:t>结构化描述）</a:t>
                </a:r>
                <a:r>
                  <a:rPr kumimoji="1" lang="zh-CN" altLang="en-US" sz="2400" i="1" dirty="0">
                    <a:solidFill>
                      <a:srgbClr val="000066"/>
                    </a:solidFill>
                    <a:latin typeface="+mn-ea"/>
                  </a:rPr>
                  <a:t> </a:t>
                </a:r>
                <a:endParaRPr kumimoji="1" lang="zh-CN" altLang="en-US" sz="2400" b="1" i="0" u="none" strike="noStrike" kern="1200" cap="none" spc="0" normalizeH="0" baseline="0" noProof="0" dirty="0">
                  <a:ln>
                    <a:noFill/>
                  </a:ln>
                  <a:solidFill>
                    <a:srgbClr val="000066"/>
                  </a:solidFill>
                  <a:effectLst/>
                  <a:uLnTx/>
                  <a:uFillTx/>
                  <a:latin typeface="+mn-ea"/>
                </a:endParaRPr>
              </a:p>
            </p:txBody>
          </p:sp>
        </mc:Choice>
        <mc:Fallback xmlns="">
          <p:sp>
            <p:nvSpPr>
              <p:cNvPr id="66" name="矩形 65"/>
              <p:cNvSpPr>
                <a:spLocks noRot="1" noChangeAspect="1" noMove="1" noResize="1" noEditPoints="1" noAdjustHandles="1" noChangeArrowheads="1" noChangeShapeType="1" noTextEdit="1"/>
              </p:cNvSpPr>
              <p:nvPr/>
            </p:nvSpPr>
            <p:spPr>
              <a:xfrm>
                <a:off x="587632" y="5364393"/>
                <a:ext cx="6767622" cy="1015663"/>
              </a:xfrm>
              <a:prstGeom prst="rect">
                <a:avLst/>
              </a:prstGeom>
              <a:blipFill>
                <a:blip r:embed="rId4"/>
                <a:stretch>
                  <a:fillRect l="-1350" t="-6587" r="-360" b="-12575"/>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5D524D61-F944-4275-99FD-602DA3B54F74}"/>
              </a:ext>
            </a:extLst>
          </p:cNvPr>
          <p:cNvSpPr>
            <a:spLocks noGrp="1"/>
          </p:cNvSpPr>
          <p:nvPr>
            <p:ph type="title"/>
          </p:nvPr>
        </p:nvSpPr>
        <p:spPr>
          <a:xfrm>
            <a:off x="685800" y="484632"/>
            <a:ext cx="7772400" cy="730919"/>
          </a:xfrm>
        </p:spPr>
        <p:txBody>
          <a:bodyPr>
            <a:noAutofit/>
          </a:bodyPr>
          <a:lstStyle/>
          <a:p>
            <a:pPr marL="0" marR="0" lvl="0" indent="0" defTabSz="914400" rtl="0" eaLnBrk="1" fontAlgn="base" latinLnBrk="0" hangingPunct="1">
              <a:lnSpc>
                <a:spcPct val="100000"/>
              </a:lnSpc>
              <a:spcBef>
                <a:spcPct val="50000"/>
              </a:spcBef>
              <a:spcAft>
                <a:spcPct val="0"/>
              </a:spcAft>
              <a:tabLst/>
              <a:defRPr/>
            </a:pPr>
            <a:r>
              <a:rPr kumimoji="1" lang="en-US" altLang="zh-CN" sz="4400" b="1" i="0" u="none" strike="noStrike" kern="1200" cap="none" spc="0" normalizeH="0" baseline="0" noProof="0" dirty="0">
                <a:ln>
                  <a:noFill/>
                </a:ln>
                <a:solidFill>
                  <a:srgbClr val="000066"/>
                </a:solidFill>
                <a:effectLst/>
                <a:uLnTx/>
                <a:uFillTx/>
                <a:latin typeface="+mn-ea"/>
                <a:ea typeface="+mn-ea"/>
                <a:cs typeface="+mn-cs"/>
              </a:rPr>
              <a:t>3 )</a:t>
            </a:r>
            <a:r>
              <a:rPr kumimoji="1" lang="zh-CN" altLang="en-US" sz="4400" b="1" i="0" u="none" strike="noStrike" kern="1200" cap="none" spc="0" normalizeH="0" baseline="0" noProof="0" dirty="0">
                <a:ln>
                  <a:noFill/>
                </a:ln>
                <a:solidFill>
                  <a:srgbClr val="000066"/>
                </a:solidFill>
                <a:effectLst/>
                <a:uLnTx/>
                <a:uFillTx/>
                <a:latin typeface="+mn-ea"/>
                <a:ea typeface="+mn-ea"/>
                <a:cs typeface="+mn-cs"/>
              </a:rPr>
              <a:t>　异或逻辑</a:t>
            </a:r>
          </a:p>
        </p:txBody>
      </p:sp>
      <p:sp>
        <p:nvSpPr>
          <p:cNvPr id="2" name="灯片编号占位符 1">
            <a:extLst>
              <a:ext uri="{FF2B5EF4-FFF2-40B4-BE49-F238E27FC236}">
                <a16:creationId xmlns:a16="http://schemas.microsoft.com/office/drawing/2014/main" id="{BEB96AC1-D16D-4955-BE5A-7E6E8B034A3E}"/>
              </a:ext>
            </a:extLst>
          </p:cNvPr>
          <p:cNvSpPr>
            <a:spLocks noGrp="1"/>
          </p:cNvSpPr>
          <p:nvPr>
            <p:ph type="sldNum" sz="quarter" idx="12"/>
          </p:nvPr>
        </p:nvSpPr>
        <p:spPr/>
        <p:txBody>
          <a:bodyPr/>
          <a:lstStyle/>
          <a:p>
            <a:fld id="{4FAB73BC-B049-4115-A692-8D63A059BFB8}" type="slidenum">
              <a:rPr lang="en-US" smtClean="0">
                <a:latin typeface="+mn-ea"/>
              </a:rPr>
              <a:t>17</a:t>
            </a:fld>
            <a:endParaRPr lang="en-US" dirty="0">
              <a:latin typeface="+mn-ea"/>
            </a:endParaRPr>
          </a:p>
        </p:txBody>
      </p:sp>
    </p:spTree>
    <p:custDataLst>
      <p:tags r:id="rId1"/>
    </p:custDataLst>
    <p:extLst>
      <p:ext uri="{BB962C8B-B14F-4D97-AF65-F5344CB8AC3E}">
        <p14:creationId xmlns:p14="http://schemas.microsoft.com/office/powerpoint/2010/main" val="3544199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0869"/>
                                        </p:tgtEl>
                                        <p:attrNameLst>
                                          <p:attrName>style.visibility</p:attrName>
                                        </p:attrNameLst>
                                      </p:cBhvr>
                                      <p:to>
                                        <p:strVal val="visible"/>
                                      </p:to>
                                    </p:set>
                                    <p:animEffect transition="in" filter="wipe(left)">
                                      <p:cBhvr>
                                        <p:cTn id="7" dur="1000"/>
                                        <p:tgtEl>
                                          <p:spTgt spid="4208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0870"/>
                                        </p:tgtEl>
                                        <p:attrNameLst>
                                          <p:attrName>style.visibility</p:attrName>
                                        </p:attrNameLst>
                                      </p:cBhvr>
                                      <p:to>
                                        <p:strVal val="visible"/>
                                      </p:to>
                                    </p:set>
                                    <p:animEffect transition="in" filter="wipe(up)">
                                      <p:cBhvr>
                                        <p:cTn id="12" dur="500"/>
                                        <p:tgtEl>
                                          <p:spTgt spid="4208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20880"/>
                                        </p:tgtEl>
                                        <p:attrNameLst>
                                          <p:attrName>style.visibility</p:attrName>
                                        </p:attrNameLst>
                                      </p:cBhvr>
                                      <p:to>
                                        <p:strVal val="visible"/>
                                      </p:to>
                                    </p:set>
                                    <p:animEffect transition="in" filter="strips(downRight)">
                                      <p:cBhvr>
                                        <p:cTn id="17" dur="500"/>
                                        <p:tgtEl>
                                          <p:spTgt spid="42088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20884"/>
                                        </p:tgtEl>
                                        <p:attrNameLst>
                                          <p:attrName>style.visibility</p:attrName>
                                        </p:attrNameLst>
                                      </p:cBhvr>
                                      <p:to>
                                        <p:strVal val="visible"/>
                                      </p:to>
                                    </p:set>
                                    <p:animEffect transition="in" filter="strips(downRight)">
                                      <p:cBhvr>
                                        <p:cTn id="22" dur="500"/>
                                        <p:tgtEl>
                                          <p:spTgt spid="42088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20888"/>
                                        </p:tgtEl>
                                        <p:attrNameLst>
                                          <p:attrName>style.visibility</p:attrName>
                                        </p:attrNameLst>
                                      </p:cBhvr>
                                      <p:to>
                                        <p:strVal val="visible"/>
                                      </p:to>
                                    </p:set>
                                    <p:animEffect transition="in" filter="strips(downRight)">
                                      <p:cBhvr>
                                        <p:cTn id="27" dur="500"/>
                                        <p:tgtEl>
                                          <p:spTgt spid="42088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20892"/>
                                        </p:tgtEl>
                                        <p:attrNameLst>
                                          <p:attrName>style.visibility</p:attrName>
                                        </p:attrNameLst>
                                      </p:cBhvr>
                                      <p:to>
                                        <p:strVal val="visible"/>
                                      </p:to>
                                    </p:set>
                                    <p:animEffect transition="in" filter="strips(downRight)">
                                      <p:cBhvr>
                                        <p:cTn id="32" dur="500"/>
                                        <p:tgtEl>
                                          <p:spTgt spid="42089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420927"/>
                                        </p:tgtEl>
                                        <p:attrNameLst>
                                          <p:attrName>style.visibility</p:attrName>
                                        </p:attrNameLst>
                                      </p:cBhvr>
                                      <p:to>
                                        <p:strVal val="visible"/>
                                      </p:to>
                                    </p:set>
                                    <p:animEffect transition="in" filter="wipe(up)">
                                      <p:cBhvr>
                                        <p:cTn id="37" dur="500"/>
                                        <p:tgtEl>
                                          <p:spTgt spid="42092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20924"/>
                                        </p:tgtEl>
                                        <p:attrNameLst>
                                          <p:attrName>style.visibility</p:attrName>
                                        </p:attrNameLst>
                                      </p:cBhvr>
                                      <p:to>
                                        <p:strVal val="visible"/>
                                      </p:to>
                                    </p:set>
                                    <p:animEffect transition="in" filter="wipe(down)">
                                      <p:cBhvr>
                                        <p:cTn id="42" dur="500"/>
                                        <p:tgtEl>
                                          <p:spTgt spid="42092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wipe(down)">
                                      <p:cBhvr>
                                        <p:cTn id="4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69" grpId="0" autoUpdateAnimBg="0"/>
      <p:bldP spid="420924" grpId="0"/>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2" name="Text Box 4"/>
          <p:cNvSpPr txBox="1">
            <a:spLocks noChangeArrowheads="1"/>
          </p:cNvSpPr>
          <p:nvPr/>
        </p:nvSpPr>
        <p:spPr bwMode="auto">
          <a:xfrm>
            <a:off x="630238" y="620713"/>
            <a:ext cx="8034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CC0066"/>
                </a:solidFill>
                <a:effectLst/>
                <a:uLnTx/>
                <a:uFillTx/>
                <a:latin typeface="+mn-ea"/>
                <a:cs typeface="+mn-cs"/>
              </a:rPr>
              <a:t>　　</a:t>
            </a:r>
            <a:endParaRPr kumimoji="1" lang="zh-CN" altLang="en-US" sz="2400" b="1" i="0" u="none" strike="noStrike" kern="1200" cap="none" spc="0" normalizeH="0" baseline="0" noProof="0" dirty="0">
              <a:ln>
                <a:noFill/>
              </a:ln>
              <a:solidFill>
                <a:srgbClr val="000066"/>
              </a:solidFill>
              <a:effectLst/>
              <a:uLnTx/>
              <a:uFillTx/>
              <a:latin typeface="+mn-ea"/>
              <a:cs typeface="+mn-cs"/>
            </a:endParaRPr>
          </a:p>
        </p:txBody>
      </p:sp>
      <p:sp>
        <p:nvSpPr>
          <p:cNvPr id="421896" name="Text Box 8"/>
          <p:cNvSpPr txBox="1">
            <a:spLocks noChangeArrowheads="1"/>
          </p:cNvSpPr>
          <p:nvPr/>
        </p:nvSpPr>
        <p:spPr bwMode="auto">
          <a:xfrm>
            <a:off x="228600" y="1341438"/>
            <a:ext cx="8915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zh-CN" altLang="en-US" sz="2400" b="1" i="0" u="none" strike="noStrike" kern="1200" cap="none" spc="0" normalizeH="0" baseline="0" noProof="0">
                <a:ln>
                  <a:noFill/>
                </a:ln>
                <a:solidFill>
                  <a:srgbClr val="000000"/>
                </a:solidFill>
                <a:effectLst/>
                <a:uLnTx/>
                <a:uFillTx/>
                <a:latin typeface="+mn-ea"/>
                <a:cs typeface="+mn-cs"/>
              </a:rPr>
              <a:t>　　</a:t>
            </a:r>
            <a:r>
              <a:rPr kumimoji="1" lang="zh-CN" altLang="en-US" sz="2400" b="1" i="0" u="none" strike="noStrike" kern="1200" cap="none" spc="0" normalizeH="0" baseline="0" noProof="0">
                <a:ln>
                  <a:noFill/>
                </a:ln>
                <a:solidFill>
                  <a:srgbClr val="000066"/>
                </a:solidFill>
                <a:effectLst/>
                <a:uLnTx/>
                <a:uFillTx/>
                <a:latin typeface="+mn-ea"/>
                <a:cs typeface="+mn-cs"/>
              </a:rPr>
              <a:t>若两个输入变量的值相同，输出为</a:t>
            </a:r>
            <a:r>
              <a:rPr kumimoji="1" lang="en-US" altLang="zh-CN" sz="2400" b="1" i="0" u="none" strike="noStrike" kern="1200" cap="none" spc="0" normalizeH="0" baseline="0" noProof="0">
                <a:ln>
                  <a:noFill/>
                </a:ln>
                <a:solidFill>
                  <a:srgbClr val="000066"/>
                </a:solidFill>
                <a:effectLst/>
                <a:uLnTx/>
                <a:uFillTx/>
                <a:latin typeface="+mn-ea"/>
                <a:cs typeface="+mn-cs"/>
              </a:rPr>
              <a:t>1</a:t>
            </a:r>
            <a:r>
              <a:rPr kumimoji="1" lang="zh-CN" altLang="en-US" sz="2400" b="1" i="0" u="none" strike="noStrike" kern="1200" cap="none" spc="0" normalizeH="0" baseline="0" noProof="0">
                <a:ln>
                  <a:noFill/>
                </a:ln>
                <a:solidFill>
                  <a:srgbClr val="000066"/>
                </a:solidFill>
                <a:effectLst/>
                <a:uLnTx/>
                <a:uFillTx/>
                <a:latin typeface="+mn-ea"/>
                <a:cs typeface="+mn-cs"/>
              </a:rPr>
              <a:t>，否则为</a:t>
            </a:r>
            <a:r>
              <a:rPr kumimoji="1" lang="en-US" altLang="zh-CN" sz="2400" b="1" i="0" u="none" strike="noStrike" kern="1200" cap="none" spc="0" normalizeH="0" baseline="0" noProof="0">
                <a:ln>
                  <a:noFill/>
                </a:ln>
                <a:solidFill>
                  <a:srgbClr val="000066"/>
                </a:solidFill>
                <a:effectLst/>
                <a:uLnTx/>
                <a:uFillTx/>
                <a:latin typeface="+mn-ea"/>
                <a:cs typeface="+mn-cs"/>
              </a:rPr>
              <a:t>0</a:t>
            </a:r>
            <a:r>
              <a:rPr kumimoji="1" lang="zh-CN" altLang="en-US" sz="2400" b="1" i="0" u="none" strike="noStrike" kern="1200" cap="none" spc="0" normalizeH="0" baseline="0" noProof="0">
                <a:ln>
                  <a:noFill/>
                </a:ln>
                <a:solidFill>
                  <a:srgbClr val="000066"/>
                </a:solidFill>
                <a:effectLst/>
                <a:uLnTx/>
                <a:uFillTx/>
                <a:latin typeface="+mn-ea"/>
                <a:cs typeface="+mn-cs"/>
              </a:rPr>
              <a:t>。</a:t>
            </a:r>
          </a:p>
        </p:txBody>
      </p:sp>
      <p:grpSp>
        <p:nvGrpSpPr>
          <p:cNvPr id="421897" name="Group 9"/>
          <p:cNvGrpSpPr>
            <a:grpSpLocks/>
          </p:cNvGrpSpPr>
          <p:nvPr/>
        </p:nvGrpSpPr>
        <p:grpSpPr bwMode="auto">
          <a:xfrm>
            <a:off x="1059720" y="1956674"/>
            <a:ext cx="3231695" cy="2673865"/>
            <a:chOff x="951" y="1604"/>
            <a:chExt cx="1978" cy="1378"/>
          </a:xfrm>
        </p:grpSpPr>
        <p:sp>
          <p:nvSpPr>
            <p:cNvPr id="421898" name="Text Box 10"/>
            <p:cNvSpPr txBox="1">
              <a:spLocks noChangeArrowheads="1"/>
            </p:cNvSpPr>
            <p:nvPr/>
          </p:nvSpPr>
          <p:spPr bwMode="auto">
            <a:xfrm>
              <a:off x="1241" y="1604"/>
              <a:ext cx="1688"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同或逻辑真值表</a:t>
              </a:r>
            </a:p>
          </p:txBody>
        </p:sp>
        <p:grpSp>
          <p:nvGrpSpPr>
            <p:cNvPr id="421899" name="Group 11"/>
            <p:cNvGrpSpPr>
              <a:grpSpLocks/>
            </p:cNvGrpSpPr>
            <p:nvPr/>
          </p:nvGrpSpPr>
          <p:grpSpPr bwMode="auto">
            <a:xfrm>
              <a:off x="951" y="1830"/>
              <a:ext cx="1885" cy="1147"/>
              <a:chOff x="505" y="1392"/>
              <a:chExt cx="2100" cy="1147"/>
            </a:xfrm>
          </p:grpSpPr>
          <p:sp>
            <p:nvSpPr>
              <p:cNvPr id="421900" name="Line 12"/>
              <p:cNvSpPr>
                <a:spLocks noChangeShapeType="1"/>
              </p:cNvSpPr>
              <p:nvPr/>
            </p:nvSpPr>
            <p:spPr bwMode="auto">
              <a:xfrm>
                <a:off x="505"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01" name="Line 13"/>
              <p:cNvSpPr>
                <a:spLocks noChangeShapeType="1"/>
              </p:cNvSpPr>
              <p:nvPr/>
            </p:nvSpPr>
            <p:spPr bwMode="auto">
              <a:xfrm>
                <a:off x="505"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02" name="Line 14"/>
              <p:cNvSpPr>
                <a:spLocks noChangeShapeType="1"/>
              </p:cNvSpPr>
              <p:nvPr/>
            </p:nvSpPr>
            <p:spPr bwMode="auto">
              <a:xfrm>
                <a:off x="505"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sp>
          <p:nvSpPr>
            <p:cNvPr id="421903" name="Line 15"/>
            <p:cNvSpPr>
              <a:spLocks noChangeShapeType="1"/>
            </p:cNvSpPr>
            <p:nvPr/>
          </p:nvSpPr>
          <p:spPr bwMode="auto">
            <a:xfrm>
              <a:off x="2213" y="1830"/>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04" name="Text Box 16"/>
            <p:cNvSpPr txBox="1">
              <a:spLocks noChangeArrowheads="1"/>
            </p:cNvSpPr>
            <p:nvPr/>
          </p:nvSpPr>
          <p:spPr bwMode="auto">
            <a:xfrm>
              <a:off x="1178" y="1878"/>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mn-ea"/>
                  <a:cs typeface="+mn-cs"/>
                </a:rPr>
                <a:t>A</a:t>
              </a:r>
              <a:endParaRPr kumimoji="1" lang="en-US" altLang="zh-CN" sz="2400" b="1" i="1" u="none" strike="noStrike" kern="1200" cap="none" spc="0" normalizeH="0" baseline="-25000" noProof="0">
                <a:ln>
                  <a:noFill/>
                </a:ln>
                <a:solidFill>
                  <a:srgbClr val="000000"/>
                </a:solidFill>
                <a:effectLst/>
                <a:uLnTx/>
                <a:uFillTx/>
                <a:latin typeface="+mn-ea"/>
                <a:cs typeface="+mn-cs"/>
              </a:endParaRPr>
            </a:p>
          </p:txBody>
        </p:sp>
        <p:sp>
          <p:nvSpPr>
            <p:cNvPr id="421905" name="Text Box 17"/>
            <p:cNvSpPr txBox="1">
              <a:spLocks noChangeArrowheads="1"/>
            </p:cNvSpPr>
            <p:nvPr/>
          </p:nvSpPr>
          <p:spPr bwMode="auto">
            <a:xfrm>
              <a:off x="1755" y="1878"/>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mn-ea"/>
                  <a:cs typeface="+mn-cs"/>
                </a:rPr>
                <a:t>B</a:t>
              </a:r>
              <a:endParaRPr kumimoji="1" lang="en-US" altLang="zh-CN" sz="2400" b="1" i="1" u="none" strike="noStrike" kern="1200" cap="none" spc="0" normalizeH="0" baseline="-25000" noProof="0">
                <a:ln>
                  <a:noFill/>
                </a:ln>
                <a:solidFill>
                  <a:srgbClr val="000000"/>
                </a:solidFill>
                <a:effectLst/>
                <a:uLnTx/>
                <a:uFillTx/>
                <a:latin typeface="+mn-ea"/>
                <a:cs typeface="+mn-cs"/>
              </a:endParaRPr>
            </a:p>
          </p:txBody>
        </p:sp>
        <p:sp>
          <p:nvSpPr>
            <p:cNvPr id="421906" name="Text Box 18"/>
            <p:cNvSpPr txBox="1">
              <a:spLocks noChangeArrowheads="1"/>
            </p:cNvSpPr>
            <p:nvPr/>
          </p:nvSpPr>
          <p:spPr bwMode="auto">
            <a:xfrm>
              <a:off x="2426" y="1878"/>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mn-ea"/>
                  <a:cs typeface="+mn-cs"/>
                </a:rPr>
                <a:t>L</a:t>
              </a:r>
              <a:endParaRPr kumimoji="1" lang="en-US" altLang="zh-CN" sz="2400" b="1" i="1" u="none" strike="noStrike" kern="1200" cap="none" spc="0" normalizeH="0" baseline="-25000" noProof="0">
                <a:ln>
                  <a:noFill/>
                </a:ln>
                <a:solidFill>
                  <a:srgbClr val="000000"/>
                </a:solidFill>
                <a:effectLst/>
                <a:uLnTx/>
                <a:uFillTx/>
                <a:latin typeface="+mn-ea"/>
                <a:cs typeface="+mn-cs"/>
              </a:endParaRPr>
            </a:p>
          </p:txBody>
        </p:sp>
        <p:sp>
          <p:nvSpPr>
            <p:cNvPr id="421907" name="Text Box 19"/>
            <p:cNvSpPr txBox="1">
              <a:spLocks noChangeArrowheads="1"/>
            </p:cNvSpPr>
            <p:nvPr/>
          </p:nvSpPr>
          <p:spPr bwMode="auto">
            <a:xfrm>
              <a:off x="1178" y="2118"/>
              <a:ext cx="121"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1908" name="Text Box 20"/>
            <p:cNvSpPr txBox="1">
              <a:spLocks noChangeArrowheads="1"/>
            </p:cNvSpPr>
            <p:nvPr/>
          </p:nvSpPr>
          <p:spPr bwMode="auto">
            <a:xfrm>
              <a:off x="1755" y="2118"/>
              <a:ext cx="121"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1909" name="Text Box 21"/>
            <p:cNvSpPr txBox="1">
              <a:spLocks noChangeArrowheads="1"/>
            </p:cNvSpPr>
            <p:nvPr/>
          </p:nvSpPr>
          <p:spPr bwMode="auto">
            <a:xfrm>
              <a:off x="1755" y="2339"/>
              <a:ext cx="121"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1910" name="Text Box 22"/>
            <p:cNvSpPr txBox="1">
              <a:spLocks noChangeArrowheads="1"/>
            </p:cNvSpPr>
            <p:nvPr/>
          </p:nvSpPr>
          <p:spPr bwMode="auto">
            <a:xfrm>
              <a:off x="1755" y="2566"/>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1911" name="Text Box 23"/>
            <p:cNvSpPr txBox="1">
              <a:spLocks noChangeArrowheads="1"/>
            </p:cNvSpPr>
            <p:nvPr/>
          </p:nvSpPr>
          <p:spPr bwMode="auto">
            <a:xfrm>
              <a:off x="1755" y="2799"/>
              <a:ext cx="121"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1912" name="Text Box 24"/>
            <p:cNvSpPr txBox="1">
              <a:spLocks noChangeArrowheads="1"/>
            </p:cNvSpPr>
            <p:nvPr/>
          </p:nvSpPr>
          <p:spPr bwMode="auto">
            <a:xfrm>
              <a:off x="1178" y="2345"/>
              <a:ext cx="121"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1913" name="Text Box 25"/>
            <p:cNvSpPr txBox="1">
              <a:spLocks noChangeArrowheads="1"/>
            </p:cNvSpPr>
            <p:nvPr/>
          </p:nvSpPr>
          <p:spPr bwMode="auto">
            <a:xfrm>
              <a:off x="1178" y="2572"/>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1914" name="Text Box 26"/>
            <p:cNvSpPr txBox="1">
              <a:spLocks noChangeArrowheads="1"/>
            </p:cNvSpPr>
            <p:nvPr/>
          </p:nvSpPr>
          <p:spPr bwMode="auto">
            <a:xfrm>
              <a:off x="1179" y="2799"/>
              <a:ext cx="121"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1915" name="Text Box 27"/>
            <p:cNvSpPr txBox="1">
              <a:spLocks noChangeArrowheads="1"/>
            </p:cNvSpPr>
            <p:nvPr/>
          </p:nvSpPr>
          <p:spPr bwMode="auto">
            <a:xfrm>
              <a:off x="2427" y="2118"/>
              <a:ext cx="121"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1916" name="Text Box 28"/>
            <p:cNvSpPr txBox="1">
              <a:spLocks noChangeArrowheads="1"/>
            </p:cNvSpPr>
            <p:nvPr/>
          </p:nvSpPr>
          <p:spPr bwMode="auto">
            <a:xfrm>
              <a:off x="2427" y="2339"/>
              <a:ext cx="121"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1917" name="Text Box 29"/>
            <p:cNvSpPr txBox="1">
              <a:spLocks noChangeArrowheads="1"/>
            </p:cNvSpPr>
            <p:nvPr/>
          </p:nvSpPr>
          <p:spPr bwMode="auto">
            <a:xfrm>
              <a:off x="2427" y="2566"/>
              <a:ext cx="121"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1918" name="Text Box 30"/>
            <p:cNvSpPr txBox="1">
              <a:spLocks noChangeArrowheads="1"/>
            </p:cNvSpPr>
            <p:nvPr/>
          </p:nvSpPr>
          <p:spPr bwMode="auto">
            <a:xfrm>
              <a:off x="2427" y="2799"/>
              <a:ext cx="121" cy="1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grpSp>
      <p:grpSp>
        <p:nvGrpSpPr>
          <p:cNvPr id="421944" name="Group 56"/>
          <p:cNvGrpSpPr>
            <a:grpSpLocks/>
          </p:cNvGrpSpPr>
          <p:nvPr/>
        </p:nvGrpSpPr>
        <p:grpSpPr bwMode="auto">
          <a:xfrm>
            <a:off x="5198443" y="1883480"/>
            <a:ext cx="2695575" cy="2741613"/>
            <a:chOff x="3352" y="1374"/>
            <a:chExt cx="1698" cy="1727"/>
          </a:xfrm>
        </p:grpSpPr>
        <p:sp>
          <p:nvSpPr>
            <p:cNvPr id="421921" name="Text Box 33"/>
            <p:cNvSpPr txBox="1">
              <a:spLocks noChangeArrowheads="1"/>
            </p:cNvSpPr>
            <p:nvPr/>
          </p:nvSpPr>
          <p:spPr bwMode="auto">
            <a:xfrm>
              <a:off x="3666" y="2848"/>
              <a:ext cx="90" cy="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mn-ea"/>
                  <a:cs typeface="+mn-cs"/>
                </a:rPr>
                <a:t>B</a:t>
              </a:r>
              <a:endParaRPr kumimoji="1" lang="en-US" altLang="zh-CN" sz="2000" b="1" i="1" u="none" strike="noStrike" kern="1200" cap="none" spc="0" normalizeH="0" baseline="-25000" noProof="0">
                <a:ln>
                  <a:noFill/>
                </a:ln>
                <a:solidFill>
                  <a:srgbClr val="000000"/>
                </a:solidFill>
                <a:effectLst/>
                <a:uLnTx/>
                <a:uFillTx/>
                <a:latin typeface="+mn-ea"/>
                <a:cs typeface="+mn-cs"/>
              </a:endParaRPr>
            </a:p>
          </p:txBody>
        </p:sp>
        <p:sp>
          <p:nvSpPr>
            <p:cNvPr id="421922" name="Text Box 34"/>
            <p:cNvSpPr txBox="1">
              <a:spLocks noChangeArrowheads="1"/>
            </p:cNvSpPr>
            <p:nvPr/>
          </p:nvSpPr>
          <p:spPr bwMode="auto">
            <a:xfrm>
              <a:off x="4206" y="2548"/>
              <a:ext cx="82" cy="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0" u="none" strike="noStrike" kern="1200" cap="none" spc="0" normalizeH="0" baseline="0" noProof="0">
                  <a:ln>
                    <a:noFill/>
                  </a:ln>
                  <a:solidFill>
                    <a:srgbClr val="000000"/>
                  </a:solidFill>
                  <a:effectLst/>
                  <a:uLnTx/>
                  <a:uFillTx/>
                  <a:latin typeface="+mn-ea"/>
                  <a:cs typeface="+mn-cs"/>
                </a:rPr>
                <a:t>=</a:t>
              </a:r>
            </a:p>
          </p:txBody>
        </p:sp>
        <p:sp>
          <p:nvSpPr>
            <p:cNvPr id="421923" name="Text Box 35"/>
            <p:cNvSpPr txBox="1">
              <a:spLocks noChangeArrowheads="1"/>
            </p:cNvSpPr>
            <p:nvPr/>
          </p:nvSpPr>
          <p:spPr bwMode="auto">
            <a:xfrm>
              <a:off x="3647" y="2527"/>
              <a:ext cx="90" cy="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mn-ea"/>
                  <a:cs typeface="+mn-cs"/>
                </a:rPr>
                <a:t>A</a:t>
              </a:r>
              <a:endParaRPr kumimoji="1" lang="en-US" altLang="zh-CN" sz="2000" b="1" i="1" u="none" strike="noStrike" kern="1200" cap="none" spc="0" normalizeH="0" baseline="-25000" noProof="0">
                <a:ln>
                  <a:noFill/>
                </a:ln>
                <a:solidFill>
                  <a:srgbClr val="000000"/>
                </a:solidFill>
                <a:effectLst/>
                <a:uLnTx/>
                <a:uFillTx/>
                <a:latin typeface="+mn-ea"/>
                <a:cs typeface="+mn-cs"/>
              </a:endParaRPr>
            </a:p>
          </p:txBody>
        </p:sp>
        <p:sp>
          <p:nvSpPr>
            <p:cNvPr id="421924" name="Text Box 36"/>
            <p:cNvSpPr txBox="1">
              <a:spLocks noChangeArrowheads="1"/>
            </p:cNvSpPr>
            <p:nvPr/>
          </p:nvSpPr>
          <p:spPr bwMode="auto">
            <a:xfrm>
              <a:off x="4786" y="2737"/>
              <a:ext cx="82" cy="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mn-ea"/>
                  <a:cs typeface="+mn-cs"/>
                </a:rPr>
                <a:t>L</a:t>
              </a:r>
              <a:endParaRPr kumimoji="1" lang="en-US" altLang="zh-CN" sz="2000" b="1" i="1" u="none" strike="noStrike" kern="1200" cap="none" spc="0" normalizeH="0" baseline="-25000" noProof="0">
                <a:ln>
                  <a:noFill/>
                </a:ln>
                <a:solidFill>
                  <a:srgbClr val="000000"/>
                </a:solidFill>
                <a:effectLst/>
                <a:uLnTx/>
                <a:uFillTx/>
                <a:latin typeface="+mn-ea"/>
                <a:cs typeface="+mn-cs"/>
              </a:endParaRPr>
            </a:p>
          </p:txBody>
        </p:sp>
        <p:sp>
          <p:nvSpPr>
            <p:cNvPr id="421925" name="Line 37"/>
            <p:cNvSpPr>
              <a:spLocks noChangeShapeType="1"/>
            </p:cNvSpPr>
            <p:nvPr/>
          </p:nvSpPr>
          <p:spPr bwMode="auto">
            <a:xfrm>
              <a:off x="3904" y="2631"/>
              <a:ext cx="21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26" name="Line 38"/>
            <p:cNvSpPr>
              <a:spLocks noChangeShapeType="1"/>
            </p:cNvSpPr>
            <p:nvPr/>
          </p:nvSpPr>
          <p:spPr bwMode="auto">
            <a:xfrm>
              <a:off x="3904" y="2963"/>
              <a:ext cx="21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27" name="Line 39"/>
            <p:cNvSpPr>
              <a:spLocks noChangeShapeType="1"/>
            </p:cNvSpPr>
            <p:nvPr/>
          </p:nvSpPr>
          <p:spPr bwMode="auto">
            <a:xfrm>
              <a:off x="4403" y="2807"/>
              <a:ext cx="23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28" name="Rectangle 40"/>
            <p:cNvSpPr>
              <a:spLocks noChangeArrowheads="1"/>
            </p:cNvSpPr>
            <p:nvPr/>
          </p:nvSpPr>
          <p:spPr bwMode="auto">
            <a:xfrm>
              <a:off x="4113" y="2523"/>
              <a:ext cx="267" cy="57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29" name="Text Box 41"/>
            <p:cNvSpPr txBox="1">
              <a:spLocks noChangeArrowheads="1"/>
            </p:cNvSpPr>
            <p:nvPr/>
          </p:nvSpPr>
          <p:spPr bwMode="auto">
            <a:xfrm>
              <a:off x="3562" y="1756"/>
              <a:ext cx="90" cy="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mn-ea"/>
                  <a:cs typeface="+mn-cs"/>
                </a:rPr>
                <a:t>A</a:t>
              </a:r>
              <a:endParaRPr kumimoji="1" lang="en-US" altLang="zh-CN" sz="2000" b="1" i="1" u="none" strike="noStrike" kern="1200" cap="none" spc="0" normalizeH="0" baseline="-25000" noProof="0">
                <a:ln>
                  <a:noFill/>
                </a:ln>
                <a:solidFill>
                  <a:srgbClr val="000000"/>
                </a:solidFill>
                <a:effectLst/>
                <a:uLnTx/>
                <a:uFillTx/>
                <a:latin typeface="+mn-ea"/>
                <a:cs typeface="+mn-cs"/>
              </a:endParaRPr>
            </a:p>
          </p:txBody>
        </p:sp>
        <p:sp>
          <p:nvSpPr>
            <p:cNvPr id="421930" name="Text Box 42"/>
            <p:cNvSpPr txBox="1">
              <a:spLocks noChangeArrowheads="1"/>
            </p:cNvSpPr>
            <p:nvPr/>
          </p:nvSpPr>
          <p:spPr bwMode="auto">
            <a:xfrm>
              <a:off x="3563" y="2011"/>
              <a:ext cx="90" cy="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mn-ea"/>
                  <a:cs typeface="+mn-cs"/>
                </a:rPr>
                <a:t>B</a:t>
              </a:r>
              <a:endParaRPr kumimoji="1" lang="en-US" altLang="zh-CN" sz="2000" b="1" i="1" u="none" strike="noStrike" kern="1200" cap="none" spc="0" normalizeH="0" baseline="-25000" noProof="0">
                <a:ln>
                  <a:noFill/>
                </a:ln>
                <a:solidFill>
                  <a:srgbClr val="000000"/>
                </a:solidFill>
                <a:effectLst/>
                <a:uLnTx/>
                <a:uFillTx/>
                <a:latin typeface="+mn-ea"/>
                <a:cs typeface="+mn-cs"/>
              </a:endParaRPr>
            </a:p>
          </p:txBody>
        </p:sp>
        <p:sp>
          <p:nvSpPr>
            <p:cNvPr id="421931" name="Text Box 43"/>
            <p:cNvSpPr txBox="1">
              <a:spLocks noChangeArrowheads="1"/>
            </p:cNvSpPr>
            <p:nvPr/>
          </p:nvSpPr>
          <p:spPr bwMode="auto">
            <a:xfrm>
              <a:off x="4862" y="1955"/>
              <a:ext cx="82" cy="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mn-ea"/>
                  <a:cs typeface="+mn-cs"/>
                </a:rPr>
                <a:t>L</a:t>
              </a:r>
              <a:endParaRPr kumimoji="1" lang="en-US" altLang="zh-CN" sz="2000" b="1" i="1" u="none" strike="noStrike" kern="1200" cap="none" spc="0" normalizeH="0" baseline="-25000" noProof="0">
                <a:ln>
                  <a:noFill/>
                </a:ln>
                <a:solidFill>
                  <a:srgbClr val="000000"/>
                </a:solidFill>
                <a:effectLst/>
                <a:uLnTx/>
                <a:uFillTx/>
                <a:latin typeface="+mn-ea"/>
                <a:cs typeface="+mn-cs"/>
              </a:endParaRPr>
            </a:p>
          </p:txBody>
        </p:sp>
        <p:sp>
          <p:nvSpPr>
            <p:cNvPr id="421932" name="AutoShape 44"/>
            <p:cNvSpPr>
              <a:spLocks noChangeArrowheads="1"/>
            </p:cNvSpPr>
            <p:nvPr/>
          </p:nvSpPr>
          <p:spPr bwMode="auto">
            <a:xfrm>
              <a:off x="4437" y="1983"/>
              <a:ext cx="86" cy="119"/>
            </a:xfrm>
            <a:prstGeom prst="flowChartConnector">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33" name="Line 45"/>
            <p:cNvSpPr>
              <a:spLocks noChangeShapeType="1"/>
            </p:cNvSpPr>
            <p:nvPr/>
          </p:nvSpPr>
          <p:spPr bwMode="auto">
            <a:xfrm>
              <a:off x="3766" y="1882"/>
              <a:ext cx="38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34" name="Line 46"/>
            <p:cNvSpPr>
              <a:spLocks noChangeShapeType="1"/>
            </p:cNvSpPr>
            <p:nvPr/>
          </p:nvSpPr>
          <p:spPr bwMode="auto">
            <a:xfrm>
              <a:off x="3766" y="2132"/>
              <a:ext cx="38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35" name="Freeform 47"/>
            <p:cNvSpPr>
              <a:spLocks/>
            </p:cNvSpPr>
            <p:nvPr/>
          </p:nvSpPr>
          <p:spPr bwMode="auto">
            <a:xfrm>
              <a:off x="4107" y="1795"/>
              <a:ext cx="316" cy="456"/>
            </a:xfrm>
            <a:custGeom>
              <a:avLst/>
              <a:gdLst>
                <a:gd name="T0" fmla="*/ 48 w 782"/>
                <a:gd name="T1" fmla="*/ 38 h 658"/>
                <a:gd name="T2" fmla="*/ 466 w 782"/>
                <a:gd name="T3" fmla="*/ 117 h 658"/>
                <a:gd name="T4" fmla="*/ 782 w 782"/>
                <a:gd name="T5" fmla="*/ 340 h 658"/>
                <a:gd name="T6" fmla="*/ 466 w 782"/>
                <a:gd name="T7" fmla="*/ 549 h 658"/>
                <a:gd name="T8" fmla="*/ 41 w 782"/>
                <a:gd name="T9" fmla="*/ 621 h 658"/>
                <a:gd name="T10" fmla="*/ 221 w 782"/>
                <a:gd name="T11" fmla="*/ 326 h 658"/>
                <a:gd name="T12" fmla="*/ 48 w 782"/>
                <a:gd name="T13" fmla="*/ 38 h 658"/>
              </a:gdLst>
              <a:ahLst/>
              <a:cxnLst>
                <a:cxn ang="0">
                  <a:pos x="T0" y="T1"/>
                </a:cxn>
                <a:cxn ang="0">
                  <a:pos x="T2" y="T3"/>
                </a:cxn>
                <a:cxn ang="0">
                  <a:pos x="T4" y="T5"/>
                </a:cxn>
                <a:cxn ang="0">
                  <a:pos x="T6" y="T7"/>
                </a:cxn>
                <a:cxn ang="0">
                  <a:pos x="T8" y="T9"/>
                </a:cxn>
                <a:cxn ang="0">
                  <a:pos x="T10" y="T11"/>
                </a:cxn>
                <a:cxn ang="0">
                  <a:pos x="T12" y="T13"/>
                </a:cxn>
              </a:cxnLst>
              <a:rect l="0" t="0" r="r" b="b"/>
              <a:pathLst>
                <a:path w="782" h="658">
                  <a:moveTo>
                    <a:pt x="48" y="38"/>
                  </a:moveTo>
                  <a:cubicBezTo>
                    <a:pt x="73" y="0"/>
                    <a:pt x="344" y="67"/>
                    <a:pt x="466" y="117"/>
                  </a:cubicBezTo>
                  <a:cubicBezTo>
                    <a:pt x="588" y="167"/>
                    <a:pt x="782" y="268"/>
                    <a:pt x="782" y="340"/>
                  </a:cubicBezTo>
                  <a:cubicBezTo>
                    <a:pt x="782" y="412"/>
                    <a:pt x="590" y="502"/>
                    <a:pt x="466" y="549"/>
                  </a:cubicBezTo>
                  <a:cubicBezTo>
                    <a:pt x="342" y="596"/>
                    <a:pt x="82" y="658"/>
                    <a:pt x="41" y="621"/>
                  </a:cubicBezTo>
                  <a:cubicBezTo>
                    <a:pt x="0" y="584"/>
                    <a:pt x="220" y="423"/>
                    <a:pt x="221" y="326"/>
                  </a:cubicBezTo>
                  <a:cubicBezTo>
                    <a:pt x="222" y="229"/>
                    <a:pt x="84" y="98"/>
                    <a:pt x="48" y="38"/>
                  </a:cubicBezTo>
                  <a:close/>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36" name="Line 48"/>
            <p:cNvSpPr>
              <a:spLocks noChangeShapeType="1"/>
            </p:cNvSpPr>
            <p:nvPr/>
          </p:nvSpPr>
          <p:spPr bwMode="auto">
            <a:xfrm>
              <a:off x="4523" y="2048"/>
              <a:ext cx="26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37" name="Freeform 49"/>
            <p:cNvSpPr>
              <a:spLocks/>
            </p:cNvSpPr>
            <p:nvPr/>
          </p:nvSpPr>
          <p:spPr bwMode="auto">
            <a:xfrm>
              <a:off x="4028" y="1760"/>
              <a:ext cx="95" cy="476"/>
            </a:xfrm>
            <a:custGeom>
              <a:avLst/>
              <a:gdLst>
                <a:gd name="T0" fmla="*/ 0 w 53"/>
                <a:gd name="T1" fmla="*/ 0 h 192"/>
                <a:gd name="T2" fmla="*/ 53 w 53"/>
                <a:gd name="T3" fmla="*/ 96 h 192"/>
                <a:gd name="T4" fmla="*/ 0 w 53"/>
                <a:gd name="T5" fmla="*/ 192 h 192"/>
              </a:gdLst>
              <a:ahLst/>
              <a:cxnLst>
                <a:cxn ang="0">
                  <a:pos x="T0" y="T1"/>
                </a:cxn>
                <a:cxn ang="0">
                  <a:pos x="T2" y="T3"/>
                </a:cxn>
                <a:cxn ang="0">
                  <a:pos x="T4" y="T5"/>
                </a:cxn>
              </a:cxnLst>
              <a:rect l="0" t="0" r="r" b="b"/>
              <a:pathLst>
                <a:path w="53" h="192">
                  <a:moveTo>
                    <a:pt x="0" y="0"/>
                  </a:moveTo>
                  <a:cubicBezTo>
                    <a:pt x="9" y="16"/>
                    <a:pt x="53" y="64"/>
                    <a:pt x="53" y="96"/>
                  </a:cubicBezTo>
                  <a:cubicBezTo>
                    <a:pt x="53" y="128"/>
                    <a:pt x="9" y="176"/>
                    <a:pt x="0" y="192"/>
                  </a:cubicBezTo>
                </a:path>
              </a:pathLst>
            </a:custGeom>
            <a:noFill/>
            <a:ln w="2857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1938" name="Rectangle 50"/>
            <p:cNvSpPr>
              <a:spLocks noChangeArrowheads="1"/>
            </p:cNvSpPr>
            <p:nvPr/>
          </p:nvSpPr>
          <p:spPr bwMode="auto">
            <a:xfrm>
              <a:off x="3352" y="1374"/>
              <a:ext cx="169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同或逻辑逻辑符号</a:t>
              </a:r>
            </a:p>
          </p:txBody>
        </p:sp>
      </p:grpSp>
      <mc:AlternateContent xmlns:mc="http://schemas.openxmlformats.org/markup-compatibility/2006" xmlns:a14="http://schemas.microsoft.com/office/drawing/2010/main">
        <mc:Choice Requires="a14">
          <p:sp>
            <p:nvSpPr>
              <p:cNvPr id="421939" name="Rectangle 51"/>
              <p:cNvSpPr>
                <a:spLocks noChangeArrowheads="1"/>
              </p:cNvSpPr>
              <p:nvPr/>
            </p:nvSpPr>
            <p:spPr bwMode="auto">
              <a:xfrm>
                <a:off x="1059720" y="4934516"/>
                <a:ext cx="6083301" cy="461665"/>
              </a:xfrm>
              <a:prstGeom prst="rect">
                <a:avLst/>
              </a:prstGeom>
              <a:noFill/>
              <a:ln>
                <a:noFill/>
              </a:ln>
              <a:effectLst/>
              <a:extLst>
                <a:ext uri="{909E8E84-426E-40DD-AFC4-6F175D3DCCD1}">
                  <a14:hiddenFill>
                    <a:solidFill>
                      <a:schemeClr val="accent1"/>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同或逻辑表达式</a:t>
                </a:r>
                <a14:m>
                  <m:oMath xmlns:m="http://schemas.openxmlformats.org/officeDocument/2006/math">
                    <m:r>
                      <a:rPr kumimoji="1" lang="en-US" altLang="zh-CN" sz="2400" b="1" i="0" u="none" strike="noStrike" kern="1200" cap="none" spc="0" normalizeH="0" baseline="0" noProof="0" smtClean="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acc>
                      <m:accPr>
                        <m:chr m:val="̅"/>
                        <m:ctrlP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t>𝑨</m:t>
                        </m:r>
                      </m:e>
                    </m:acc>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𝑩</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𝑩</m:t>
                    </m:r>
                  </m:oMath>
                </a14:m>
                <a:endParaRPr kumimoji="1" lang="zh-CN" altLang="en-US" sz="2400" b="1" i="0" u="none" strike="noStrike" kern="1200" cap="none" spc="0" normalizeH="0" baseline="0" noProof="0" dirty="0">
                  <a:ln>
                    <a:noFill/>
                  </a:ln>
                  <a:solidFill>
                    <a:srgbClr val="000066"/>
                  </a:solidFill>
                  <a:effectLst/>
                  <a:uLnTx/>
                  <a:uFillTx/>
                  <a:latin typeface="+mn-ea"/>
                  <a:cs typeface="+mn-cs"/>
                </a:endParaRPr>
              </a:p>
            </p:txBody>
          </p:sp>
        </mc:Choice>
        <mc:Fallback xmlns="">
          <p:sp>
            <p:nvSpPr>
              <p:cNvPr id="421939" name="Rectangle 51"/>
              <p:cNvSpPr>
                <a:spLocks noRot="1" noChangeAspect="1" noMove="1" noResize="1" noEditPoints="1" noAdjustHandles="1" noChangeArrowheads="1" noChangeShapeType="1" noTextEdit="1"/>
              </p:cNvSpPr>
              <p:nvPr/>
            </p:nvSpPr>
            <p:spPr bwMode="auto">
              <a:xfrm>
                <a:off x="1059720" y="4934516"/>
                <a:ext cx="6083301" cy="461665"/>
              </a:xfrm>
              <a:prstGeom prst="rect">
                <a:avLst/>
              </a:prstGeom>
              <a:blipFill>
                <a:blip r:embed="rId3"/>
                <a:stretch>
                  <a:fillRect l="-1603" t="-14474" b="-25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2" name="矩形 51"/>
              <p:cNvSpPr/>
              <p:nvPr/>
            </p:nvSpPr>
            <p:spPr>
              <a:xfrm>
                <a:off x="462969" y="5349335"/>
                <a:ext cx="8286692" cy="1015663"/>
              </a:xfrm>
              <a:prstGeom prst="rect">
                <a:avLst/>
              </a:prstGeom>
            </p:spPr>
            <p:txBody>
              <a:bodyPr wrap="none">
                <a:spAutoFit/>
              </a:bodyPr>
              <a:lstStyle/>
              <a:p>
                <a:pPr lvl="0" algn="l">
                  <a:spcBef>
                    <a:spcPct val="50000"/>
                  </a:spcBef>
                  <a:defRPr/>
                </a:pPr>
                <a:r>
                  <a:rPr kumimoji="1" lang="en-US" altLang="zh-CN" sz="2400" b="1" i="0" u="none" strike="noStrike" kern="1200" cap="none" spc="0" normalizeH="0" baseline="0" noProof="0" dirty="0">
                    <a:ln>
                      <a:noFill/>
                    </a:ln>
                    <a:solidFill>
                      <a:srgbClr val="000066"/>
                    </a:solidFill>
                    <a:effectLst/>
                    <a:uLnTx/>
                    <a:uFillTx/>
                    <a:latin typeface="+mn-ea"/>
                  </a:rPr>
                  <a:t>Verilog HDL</a:t>
                </a:r>
                <a:r>
                  <a:rPr kumimoji="1" lang="zh-CN" altLang="en-US" sz="2400" b="1" i="0" u="none" strike="noStrike" kern="1200" cap="none" spc="0" normalizeH="0" baseline="0" noProof="0" dirty="0">
                    <a:ln>
                      <a:noFill/>
                    </a:ln>
                    <a:solidFill>
                      <a:srgbClr val="000066"/>
                    </a:solidFill>
                    <a:effectLst/>
                    <a:uLnTx/>
                    <a:uFillTx/>
                    <a:latin typeface="+mn-ea"/>
                  </a:rPr>
                  <a:t>：</a:t>
                </a:r>
                <a:r>
                  <a:rPr kumimoji="1" lang="en-US" altLang="zh-CN" sz="2400" b="1" i="0" u="none" strike="noStrike" kern="1200" cap="none" spc="0" normalizeH="0" baseline="0" noProof="0" dirty="0">
                    <a:ln>
                      <a:noFill/>
                    </a:ln>
                    <a:solidFill>
                      <a:srgbClr val="000066"/>
                    </a:solidFill>
                    <a:effectLst/>
                    <a:uLnTx/>
                    <a:uFillTx/>
                    <a:latin typeface="+mn-ea"/>
                  </a:rPr>
                  <a:t> </a:t>
                </a:r>
                <a14:m>
                  <m:oMath xmlns:m="http://schemas.openxmlformats.org/officeDocument/2006/math">
                    <m:r>
                      <a:rPr kumimoji="1" lang="en-US" altLang="zh-CN" sz="2400" b="1" i="0" u="none" strike="noStrike" kern="1200" cap="none" spc="0" normalizeH="0" baseline="0" noProof="0" smtClean="0">
                        <a:ln>
                          <a:noFill/>
                        </a:ln>
                        <a:solidFill>
                          <a:srgbClr val="000066"/>
                        </a:solidFill>
                        <a:effectLst/>
                        <a:uLnTx/>
                        <a:uFillTx/>
                        <a:latin typeface="Cambria Math" panose="02040503050406030204" pitchFamily="18" charset="0"/>
                      </a:rPr>
                      <m:t> </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𝑨</m:t>
                    </m:r>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𝑩</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𝑨</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rPr>
                      <m:t>𝑩</m:t>
                    </m:r>
                  </m:oMath>
                </a14:m>
                <a:r>
                  <a:rPr kumimoji="1" lang="en-US" altLang="zh-CN" sz="2400" dirty="0">
                    <a:solidFill>
                      <a:srgbClr val="000066"/>
                    </a:solidFill>
                    <a:latin typeface="+mn-ea"/>
                  </a:rPr>
                  <a:t> (</a:t>
                </a:r>
                <a:r>
                  <a:rPr kumimoji="1" lang="zh-CN" altLang="en-US" sz="2400" dirty="0">
                    <a:solidFill>
                      <a:srgbClr val="000066"/>
                    </a:solidFill>
                    <a:latin typeface="+mn-ea"/>
                  </a:rPr>
                  <a:t>行为描述和数据流描述）</a:t>
                </a:r>
                <a:endParaRPr kumimoji="1" lang="en-US" altLang="zh-CN" sz="2400" dirty="0">
                  <a:solidFill>
                    <a:srgbClr val="000066"/>
                  </a:solidFill>
                  <a:latin typeface="+mn-ea"/>
                </a:endParaRPr>
              </a:p>
              <a:p>
                <a:pPr lvl="0" algn="l">
                  <a:spcBef>
                    <a:spcPct val="50000"/>
                  </a:spcBef>
                  <a:defRPr/>
                </a:pPr>
                <a:r>
                  <a:rPr kumimoji="1" lang="en-US" altLang="zh-CN" sz="2400" dirty="0">
                    <a:solidFill>
                      <a:srgbClr val="000066"/>
                    </a:solidFill>
                    <a:latin typeface="+mn-ea"/>
                  </a:rPr>
                  <a:t>		   </a:t>
                </a:r>
                <a:r>
                  <a:rPr kumimoji="1" lang="en-US" altLang="zh-CN" sz="2400" dirty="0" err="1">
                    <a:solidFill>
                      <a:srgbClr val="000066"/>
                    </a:solidFill>
                    <a:latin typeface="+mn-ea"/>
                  </a:rPr>
                  <a:t>xnor</a:t>
                </a:r>
                <a:r>
                  <a:rPr kumimoji="1" lang="en-US" altLang="zh-CN" sz="2400" dirty="0">
                    <a:solidFill>
                      <a:srgbClr val="000066"/>
                    </a:solidFill>
                    <a:latin typeface="+mn-ea"/>
                  </a:rPr>
                  <a:t> </a:t>
                </a:r>
                <a:r>
                  <a:rPr kumimoji="1" lang="en-US" altLang="zh-CN" sz="2400" dirty="0" err="1">
                    <a:solidFill>
                      <a:srgbClr val="000066"/>
                    </a:solidFill>
                    <a:latin typeface="+mn-ea"/>
                  </a:rPr>
                  <a:t>objectname</a:t>
                </a:r>
                <a:r>
                  <a:rPr kumimoji="1" lang="en-US" altLang="zh-CN" sz="2400" dirty="0">
                    <a:solidFill>
                      <a:srgbClr val="000066"/>
                    </a:solidFill>
                    <a:latin typeface="+mn-ea"/>
                  </a:rPr>
                  <a:t>(L,A,B);(</a:t>
                </a:r>
                <a:r>
                  <a:rPr kumimoji="1" lang="zh-CN" altLang="en-US" sz="2400" dirty="0">
                    <a:solidFill>
                      <a:srgbClr val="000066"/>
                    </a:solidFill>
                    <a:latin typeface="+mn-ea"/>
                  </a:rPr>
                  <a:t>结构化描述）</a:t>
                </a:r>
                <a:r>
                  <a:rPr kumimoji="1" lang="zh-CN" altLang="en-US" sz="2400" i="1" dirty="0">
                    <a:solidFill>
                      <a:srgbClr val="000066"/>
                    </a:solidFill>
                    <a:latin typeface="+mn-ea"/>
                  </a:rPr>
                  <a:t> </a:t>
                </a:r>
                <a:endParaRPr kumimoji="1" lang="zh-CN" altLang="en-US" sz="2400" b="1" i="0" u="none" strike="noStrike" kern="1200" cap="none" spc="0" normalizeH="0" baseline="0" noProof="0" dirty="0">
                  <a:ln>
                    <a:noFill/>
                  </a:ln>
                  <a:solidFill>
                    <a:srgbClr val="000066"/>
                  </a:solidFill>
                  <a:effectLst/>
                  <a:uLnTx/>
                  <a:uFillTx/>
                  <a:latin typeface="+mn-ea"/>
                </a:endParaRPr>
              </a:p>
            </p:txBody>
          </p:sp>
        </mc:Choice>
        <mc:Fallback xmlns="">
          <p:sp>
            <p:nvSpPr>
              <p:cNvPr id="52" name="矩形 51"/>
              <p:cNvSpPr>
                <a:spLocks noRot="1" noChangeAspect="1" noMove="1" noResize="1" noEditPoints="1" noAdjustHandles="1" noChangeArrowheads="1" noChangeShapeType="1" noTextEdit="1"/>
              </p:cNvSpPr>
              <p:nvPr/>
            </p:nvSpPr>
            <p:spPr>
              <a:xfrm>
                <a:off x="462969" y="5349335"/>
                <a:ext cx="8286692" cy="1015663"/>
              </a:xfrm>
              <a:prstGeom prst="rect">
                <a:avLst/>
              </a:prstGeom>
              <a:blipFill>
                <a:blip r:embed="rId4"/>
                <a:stretch>
                  <a:fillRect l="-1177" t="-6627" r="-221" b="-13253"/>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9E6C9B16-9A9A-4AD8-99C3-CBBC4D089709}"/>
              </a:ext>
            </a:extLst>
          </p:cNvPr>
          <p:cNvSpPr>
            <a:spLocks noGrp="1"/>
          </p:cNvSpPr>
          <p:nvPr>
            <p:ph type="title"/>
          </p:nvPr>
        </p:nvSpPr>
        <p:spPr>
          <a:xfrm>
            <a:off x="685800" y="484632"/>
            <a:ext cx="7772400" cy="728218"/>
          </a:xfrm>
        </p:spPr>
        <p:txBody>
          <a:bodyPr/>
          <a:lstStyle/>
          <a:p>
            <a:r>
              <a:rPr kumimoji="1" lang="en-US" altLang="zh-CN" sz="4400" b="1" i="0" u="none" strike="noStrike" kern="1200" cap="none" spc="0" normalizeH="0" baseline="0" noProof="0" dirty="0">
                <a:ln>
                  <a:noFill/>
                </a:ln>
                <a:solidFill>
                  <a:srgbClr val="000066"/>
                </a:solidFill>
                <a:effectLst/>
                <a:uLnTx/>
                <a:uFillTx/>
                <a:latin typeface="+mn-ea"/>
                <a:cs typeface="+mn-cs"/>
              </a:rPr>
              <a:t>4 )</a:t>
            </a:r>
            <a:r>
              <a:rPr kumimoji="1" lang="zh-CN" altLang="en-US" sz="4400" b="1" i="0" u="none" strike="noStrike" kern="1200" cap="none" spc="0" normalizeH="0" baseline="0" noProof="0" dirty="0">
                <a:ln>
                  <a:noFill/>
                </a:ln>
                <a:solidFill>
                  <a:srgbClr val="000066"/>
                </a:solidFill>
                <a:effectLst/>
                <a:uLnTx/>
                <a:uFillTx/>
                <a:latin typeface="+mn-ea"/>
                <a:cs typeface="+mn-cs"/>
              </a:rPr>
              <a:t>　同或运算</a:t>
            </a:r>
            <a:endParaRPr lang="zh-CN" altLang="en-US" dirty="0"/>
          </a:p>
        </p:txBody>
      </p:sp>
      <p:sp>
        <p:nvSpPr>
          <p:cNvPr id="2" name="灯片编号占位符 1">
            <a:extLst>
              <a:ext uri="{FF2B5EF4-FFF2-40B4-BE49-F238E27FC236}">
                <a16:creationId xmlns:a16="http://schemas.microsoft.com/office/drawing/2014/main" id="{E28A342A-C586-41CA-9A2E-4AE0FF6DDBF1}"/>
              </a:ext>
            </a:extLst>
          </p:cNvPr>
          <p:cNvSpPr>
            <a:spLocks noGrp="1"/>
          </p:cNvSpPr>
          <p:nvPr>
            <p:ph type="sldNum" sz="quarter" idx="12"/>
          </p:nvPr>
        </p:nvSpPr>
        <p:spPr/>
        <p:txBody>
          <a:bodyPr/>
          <a:lstStyle/>
          <a:p>
            <a:fld id="{4FAB73BC-B049-4115-A692-8D63A059BFB8}" type="slidenum">
              <a:rPr lang="en-US" smtClean="0">
                <a:latin typeface="+mn-ea"/>
              </a:rPr>
              <a:t>18</a:t>
            </a:fld>
            <a:endParaRPr lang="en-US" dirty="0">
              <a:latin typeface="+mn-ea"/>
            </a:endParaRPr>
          </a:p>
        </p:txBody>
      </p:sp>
    </p:spTree>
    <p:custDataLst>
      <p:tags r:id="rId1"/>
    </p:custDataLst>
    <p:extLst>
      <p:ext uri="{BB962C8B-B14F-4D97-AF65-F5344CB8AC3E}">
        <p14:creationId xmlns:p14="http://schemas.microsoft.com/office/powerpoint/2010/main" val="38268136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1896"/>
                                        </p:tgtEl>
                                        <p:attrNameLst>
                                          <p:attrName>style.visibility</p:attrName>
                                        </p:attrNameLst>
                                      </p:cBhvr>
                                      <p:to>
                                        <p:strVal val="visible"/>
                                      </p:to>
                                    </p:set>
                                    <p:animEffect transition="in" filter="strips(downRight)">
                                      <p:cBhvr>
                                        <p:cTn id="7" dur="2000"/>
                                        <p:tgtEl>
                                          <p:spTgt spid="4218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1897"/>
                                        </p:tgtEl>
                                        <p:attrNameLst>
                                          <p:attrName>style.visibility</p:attrName>
                                        </p:attrNameLst>
                                      </p:cBhvr>
                                      <p:to>
                                        <p:strVal val="visible"/>
                                      </p:to>
                                    </p:set>
                                    <p:animEffect transition="in" filter="wipe(up)">
                                      <p:cBhvr>
                                        <p:cTn id="12" dur="2000"/>
                                        <p:tgtEl>
                                          <p:spTgt spid="4218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21944"/>
                                        </p:tgtEl>
                                        <p:attrNameLst>
                                          <p:attrName>style.visibility</p:attrName>
                                        </p:attrNameLst>
                                      </p:cBhvr>
                                      <p:to>
                                        <p:strVal val="visible"/>
                                      </p:to>
                                    </p:set>
                                    <p:animEffect transition="in" filter="wipe(up)">
                                      <p:cBhvr>
                                        <p:cTn id="17" dur="500"/>
                                        <p:tgtEl>
                                          <p:spTgt spid="4219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21939"/>
                                        </p:tgtEl>
                                        <p:attrNameLst>
                                          <p:attrName>style.visibility</p:attrName>
                                        </p:attrNameLst>
                                      </p:cBhvr>
                                      <p:to>
                                        <p:strVal val="visible"/>
                                      </p:to>
                                    </p:set>
                                    <p:animEffect transition="in" filter="strips(downRight)">
                                      <p:cBhvr>
                                        <p:cTn id="22" dur="500"/>
                                        <p:tgtEl>
                                          <p:spTgt spid="42193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down)">
                                      <p:cBhvr>
                                        <p:cTn id="2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6" grpId="0"/>
      <p:bldP spid="421939"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2917" name="Group 5"/>
          <p:cNvGrpSpPr>
            <a:grpSpLocks/>
          </p:cNvGrpSpPr>
          <p:nvPr/>
        </p:nvGrpSpPr>
        <p:grpSpPr bwMode="auto">
          <a:xfrm>
            <a:off x="821533" y="1989137"/>
            <a:ext cx="2414587" cy="1912938"/>
            <a:chOff x="3627" y="927"/>
            <a:chExt cx="1935" cy="1624"/>
          </a:xfrm>
        </p:grpSpPr>
        <p:sp>
          <p:nvSpPr>
            <p:cNvPr id="422918" name="Text Box 6"/>
            <p:cNvSpPr txBox="1">
              <a:spLocks noChangeArrowheads="1"/>
            </p:cNvSpPr>
            <p:nvPr/>
          </p:nvSpPr>
          <p:spPr bwMode="auto">
            <a:xfrm>
              <a:off x="4325" y="2209"/>
              <a:ext cx="121"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endParaRPr kumimoji="1" lang="en-GB" altLang="zh-CN" sz="20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2919" name="Oval 7"/>
            <p:cNvSpPr>
              <a:spLocks noChangeArrowheads="1"/>
            </p:cNvSpPr>
            <p:nvPr/>
          </p:nvSpPr>
          <p:spPr bwMode="auto">
            <a:xfrm>
              <a:off x="4342" y="1615"/>
              <a:ext cx="50" cy="58"/>
            </a:xfrm>
            <a:prstGeom prst="ellipse">
              <a:avLst/>
            </a:prstGeom>
            <a:noFill/>
            <a:ln w="1905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0" name="Oval 8"/>
            <p:cNvSpPr>
              <a:spLocks noChangeArrowheads="1"/>
            </p:cNvSpPr>
            <p:nvPr/>
          </p:nvSpPr>
          <p:spPr bwMode="auto">
            <a:xfrm>
              <a:off x="4979" y="1615"/>
              <a:ext cx="49" cy="58"/>
            </a:xfrm>
            <a:prstGeom prst="ellipse">
              <a:avLst/>
            </a:prstGeom>
            <a:noFill/>
            <a:ln w="1905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1" name="Line 9"/>
            <p:cNvSpPr>
              <a:spLocks noChangeShapeType="1"/>
            </p:cNvSpPr>
            <p:nvPr/>
          </p:nvSpPr>
          <p:spPr bwMode="auto">
            <a:xfrm>
              <a:off x="4395" y="1646"/>
              <a:ext cx="58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2" name="Oval 10"/>
            <p:cNvSpPr>
              <a:spLocks noChangeArrowheads="1"/>
            </p:cNvSpPr>
            <p:nvPr/>
          </p:nvSpPr>
          <p:spPr bwMode="auto">
            <a:xfrm>
              <a:off x="4342" y="1922"/>
              <a:ext cx="50" cy="5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3" name="Oval 11"/>
            <p:cNvSpPr>
              <a:spLocks noChangeArrowheads="1"/>
            </p:cNvSpPr>
            <p:nvPr/>
          </p:nvSpPr>
          <p:spPr bwMode="auto">
            <a:xfrm>
              <a:off x="4979" y="1922"/>
              <a:ext cx="49" cy="5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4" name="Line 12"/>
            <p:cNvSpPr>
              <a:spLocks noChangeShapeType="1"/>
            </p:cNvSpPr>
            <p:nvPr/>
          </p:nvSpPr>
          <p:spPr bwMode="auto">
            <a:xfrm>
              <a:off x="4395" y="1953"/>
              <a:ext cx="58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5" name="Line 13"/>
            <p:cNvSpPr>
              <a:spLocks noChangeShapeType="1"/>
            </p:cNvSpPr>
            <p:nvPr/>
          </p:nvSpPr>
          <p:spPr bwMode="auto">
            <a:xfrm flipH="1">
              <a:off x="3865" y="1797"/>
              <a:ext cx="21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6" name="Line 14"/>
            <p:cNvSpPr>
              <a:spLocks noChangeShapeType="1"/>
            </p:cNvSpPr>
            <p:nvPr/>
          </p:nvSpPr>
          <p:spPr bwMode="auto">
            <a:xfrm>
              <a:off x="3865" y="1797"/>
              <a:ext cx="0" cy="56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7" name="Line 15"/>
            <p:cNvSpPr>
              <a:spLocks noChangeShapeType="1"/>
            </p:cNvSpPr>
            <p:nvPr/>
          </p:nvSpPr>
          <p:spPr bwMode="auto">
            <a:xfrm>
              <a:off x="3653" y="1052"/>
              <a:ext cx="0" cy="130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8" name="Line 16"/>
            <p:cNvSpPr>
              <a:spLocks noChangeShapeType="1"/>
            </p:cNvSpPr>
            <p:nvPr/>
          </p:nvSpPr>
          <p:spPr bwMode="auto">
            <a:xfrm flipH="1">
              <a:off x="3653" y="1052"/>
              <a:ext cx="84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29" name="Line 17"/>
            <p:cNvSpPr>
              <a:spLocks noChangeShapeType="1"/>
            </p:cNvSpPr>
            <p:nvPr/>
          </p:nvSpPr>
          <p:spPr bwMode="auto">
            <a:xfrm flipH="1">
              <a:off x="4714" y="1052"/>
              <a:ext cx="84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0" name="Line 18"/>
            <p:cNvSpPr>
              <a:spLocks noChangeShapeType="1"/>
            </p:cNvSpPr>
            <p:nvPr/>
          </p:nvSpPr>
          <p:spPr bwMode="auto">
            <a:xfrm>
              <a:off x="5562" y="1052"/>
              <a:ext cx="0" cy="74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1" name="Line 19"/>
            <p:cNvSpPr>
              <a:spLocks noChangeShapeType="1"/>
            </p:cNvSpPr>
            <p:nvPr/>
          </p:nvSpPr>
          <p:spPr bwMode="auto">
            <a:xfrm flipH="1">
              <a:off x="5297" y="1797"/>
              <a:ext cx="265"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2" name="Line 20"/>
            <p:cNvSpPr>
              <a:spLocks noChangeShapeType="1"/>
            </p:cNvSpPr>
            <p:nvPr/>
          </p:nvSpPr>
          <p:spPr bwMode="auto">
            <a:xfrm flipV="1">
              <a:off x="4077" y="1611"/>
              <a:ext cx="265" cy="18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3" name="Line 21"/>
            <p:cNvSpPr>
              <a:spLocks noChangeShapeType="1"/>
            </p:cNvSpPr>
            <p:nvPr/>
          </p:nvSpPr>
          <p:spPr bwMode="auto">
            <a:xfrm flipV="1">
              <a:off x="5032" y="1797"/>
              <a:ext cx="265" cy="18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4" name="Oval 22"/>
            <p:cNvSpPr>
              <a:spLocks noChangeArrowheads="1"/>
            </p:cNvSpPr>
            <p:nvPr/>
          </p:nvSpPr>
          <p:spPr bwMode="auto">
            <a:xfrm>
              <a:off x="3627" y="2357"/>
              <a:ext cx="49" cy="58"/>
            </a:xfrm>
            <a:prstGeom prst="ellipse">
              <a:avLst/>
            </a:prstGeom>
            <a:noFill/>
            <a:ln w="19050">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5" name="Oval 23"/>
            <p:cNvSpPr>
              <a:spLocks noChangeArrowheads="1"/>
            </p:cNvSpPr>
            <p:nvPr/>
          </p:nvSpPr>
          <p:spPr bwMode="auto">
            <a:xfrm>
              <a:off x="3839" y="2357"/>
              <a:ext cx="49" cy="58"/>
            </a:xfrm>
            <a:prstGeom prst="ellipse">
              <a:avLst/>
            </a:prstGeom>
            <a:noFill/>
            <a:ln w="28575">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6" name="AutoShape 24"/>
            <p:cNvSpPr>
              <a:spLocks noChangeArrowheads="1"/>
            </p:cNvSpPr>
            <p:nvPr/>
          </p:nvSpPr>
          <p:spPr bwMode="auto">
            <a:xfrm>
              <a:off x="4501" y="927"/>
              <a:ext cx="213" cy="249"/>
            </a:xfrm>
            <a:prstGeom prst="flowChartSummingJunction">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2937" name="Text Box 25"/>
            <p:cNvSpPr txBox="1">
              <a:spLocks noChangeArrowheads="1"/>
            </p:cNvSpPr>
            <p:nvPr/>
          </p:nvSpPr>
          <p:spPr bwMode="auto">
            <a:xfrm>
              <a:off x="4337" y="1361"/>
              <a:ext cx="91" cy="2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zh-CN" sz="2000" b="1" i="1" u="none" strike="noStrike" kern="1200" cap="none" spc="0" normalizeH="0" baseline="0" noProof="0" dirty="0">
                  <a:ln>
                    <a:noFill/>
                  </a:ln>
                  <a:solidFill>
                    <a:srgbClr val="000000"/>
                  </a:solidFill>
                  <a:effectLst/>
                  <a:uLnTx/>
                  <a:uFillTx/>
                  <a:latin typeface="+mn-ea"/>
                  <a:cs typeface="+mn-cs"/>
                </a:rPr>
                <a:t>a</a:t>
              </a:r>
            </a:p>
          </p:txBody>
        </p:sp>
        <p:sp>
          <p:nvSpPr>
            <p:cNvPr id="422938" name="Text Box 26"/>
            <p:cNvSpPr txBox="1">
              <a:spLocks noChangeArrowheads="1"/>
            </p:cNvSpPr>
            <p:nvPr/>
          </p:nvSpPr>
          <p:spPr bwMode="auto">
            <a:xfrm>
              <a:off x="4965" y="1361"/>
              <a:ext cx="104" cy="2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mn-ea"/>
                  <a:cs typeface="+mn-cs"/>
                </a:rPr>
                <a:t>b</a:t>
              </a:r>
            </a:p>
          </p:txBody>
        </p:sp>
        <p:sp>
          <p:nvSpPr>
            <p:cNvPr id="422939" name="Text Box 27"/>
            <p:cNvSpPr txBox="1">
              <a:spLocks noChangeArrowheads="1"/>
            </p:cNvSpPr>
            <p:nvPr/>
          </p:nvSpPr>
          <p:spPr bwMode="auto">
            <a:xfrm>
              <a:off x="4336" y="1984"/>
              <a:ext cx="91" cy="2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zh-CN" sz="2000" b="1" i="1" u="none" strike="noStrike" kern="1200" cap="none" spc="0" normalizeH="0" baseline="0" noProof="0" dirty="0">
                  <a:ln>
                    <a:noFill/>
                  </a:ln>
                  <a:solidFill>
                    <a:srgbClr val="000000"/>
                  </a:solidFill>
                  <a:effectLst/>
                  <a:uLnTx/>
                  <a:uFillTx/>
                  <a:latin typeface="+mn-ea"/>
                  <a:cs typeface="+mn-cs"/>
                </a:rPr>
                <a:t>c</a:t>
              </a:r>
            </a:p>
          </p:txBody>
        </p:sp>
        <p:sp>
          <p:nvSpPr>
            <p:cNvPr id="422940" name="Text Box 28"/>
            <p:cNvSpPr txBox="1">
              <a:spLocks noChangeArrowheads="1"/>
            </p:cNvSpPr>
            <p:nvPr/>
          </p:nvSpPr>
          <p:spPr bwMode="auto">
            <a:xfrm>
              <a:off x="4965" y="1984"/>
              <a:ext cx="104" cy="2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mn-ea"/>
                  <a:cs typeface="+mn-cs"/>
                </a:rPr>
                <a:t>d</a:t>
              </a:r>
            </a:p>
          </p:txBody>
        </p:sp>
        <p:sp>
          <p:nvSpPr>
            <p:cNvPr id="422941" name="Text Box 29"/>
            <p:cNvSpPr txBox="1">
              <a:spLocks noChangeArrowheads="1"/>
            </p:cNvSpPr>
            <p:nvPr/>
          </p:nvSpPr>
          <p:spPr bwMode="auto">
            <a:xfrm>
              <a:off x="3909" y="1550"/>
              <a:ext cx="92"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zh-CN" sz="1600" b="1" i="1" u="none" strike="noStrike" kern="1200" cap="none" spc="0" normalizeH="0" baseline="0" noProof="0" dirty="0">
                  <a:ln>
                    <a:noFill/>
                  </a:ln>
                  <a:solidFill>
                    <a:srgbClr val="000000"/>
                  </a:solidFill>
                  <a:effectLst/>
                  <a:uLnTx/>
                  <a:uFillTx/>
                  <a:latin typeface="+mn-ea"/>
                  <a:cs typeface="+mn-cs"/>
                </a:rPr>
                <a:t>A</a:t>
              </a:r>
            </a:p>
          </p:txBody>
        </p:sp>
        <p:sp>
          <p:nvSpPr>
            <p:cNvPr id="422942" name="Text Box 30"/>
            <p:cNvSpPr txBox="1">
              <a:spLocks noChangeArrowheads="1"/>
            </p:cNvSpPr>
            <p:nvPr/>
          </p:nvSpPr>
          <p:spPr bwMode="auto">
            <a:xfrm>
              <a:off x="5299" y="1550"/>
              <a:ext cx="114" cy="2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zh-CN" sz="2000" b="1" i="1" u="none" strike="noStrike" kern="1200" cap="none" spc="0" normalizeH="0" baseline="0" noProof="0">
                  <a:ln>
                    <a:noFill/>
                  </a:ln>
                  <a:solidFill>
                    <a:srgbClr val="000000"/>
                  </a:solidFill>
                  <a:effectLst/>
                  <a:uLnTx/>
                  <a:uFillTx/>
                  <a:latin typeface="+mn-ea"/>
                  <a:cs typeface="+mn-cs"/>
                </a:rPr>
                <a:t>B</a:t>
              </a:r>
            </a:p>
          </p:txBody>
        </p:sp>
        <p:sp>
          <p:nvSpPr>
            <p:cNvPr id="422943" name="Text Box 31"/>
            <p:cNvSpPr txBox="1">
              <a:spLocks noChangeArrowheads="1"/>
            </p:cNvSpPr>
            <p:nvPr/>
          </p:nvSpPr>
          <p:spPr bwMode="auto">
            <a:xfrm>
              <a:off x="3684" y="2370"/>
              <a:ext cx="143" cy="1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zh-CN" altLang="en-US" sz="1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a:t>
              </a:r>
            </a:p>
          </p:txBody>
        </p:sp>
      </p:grpSp>
      <p:sp>
        <p:nvSpPr>
          <p:cNvPr id="422944" name="Text Box 32"/>
          <p:cNvSpPr txBox="1">
            <a:spLocks noChangeArrowheads="1"/>
          </p:cNvSpPr>
          <p:nvPr/>
        </p:nvSpPr>
        <p:spPr bwMode="auto">
          <a:xfrm>
            <a:off x="1153320" y="1595437"/>
            <a:ext cx="2244725"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dirty="0">
                <a:ln>
                  <a:noFill/>
                </a:ln>
                <a:solidFill>
                  <a:srgbClr val="000066"/>
                </a:solidFill>
                <a:effectLst/>
                <a:uLnTx/>
                <a:uFillTx/>
                <a:latin typeface="+mn-ea"/>
                <a:cs typeface="+mn-cs"/>
              </a:rPr>
              <a:t>楼道灯开关示意图</a:t>
            </a:r>
            <a:endParaRPr kumimoji="1" lang="zh-CN" altLang="en-US" sz="2000" b="1" i="0" u="none" strike="noStrike" kern="1200" cap="none" spc="0" normalizeH="0" baseline="-25000" noProof="0" dirty="0">
              <a:ln>
                <a:noFill/>
              </a:ln>
              <a:solidFill>
                <a:srgbClr val="000066"/>
              </a:solidFill>
              <a:effectLst/>
              <a:uLnTx/>
              <a:uFillTx/>
              <a:latin typeface="+mn-ea"/>
              <a:cs typeface="+mn-cs"/>
            </a:endParaRPr>
          </a:p>
        </p:txBody>
      </p:sp>
      <p:sp>
        <p:nvSpPr>
          <p:cNvPr id="422945" name="Text Box 33"/>
          <p:cNvSpPr txBox="1">
            <a:spLocks noChangeArrowheads="1"/>
          </p:cNvSpPr>
          <p:nvPr/>
        </p:nvSpPr>
        <p:spPr bwMode="auto">
          <a:xfrm>
            <a:off x="5211834" y="3417032"/>
            <a:ext cx="2989262" cy="4984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lgn="l">
              <a:defRPr kumimoji="1" sz="2400">
                <a:solidFill>
                  <a:schemeClr val="tx1"/>
                </a:solidFill>
                <a:latin typeface="Times New Roman" panose="02020603050405020304" pitchFamily="18" charset="0"/>
                <a:ea typeface="宋体" panose="02010600030101010101" pitchFamily="2" charset="-122"/>
              </a:defRPr>
            </a:lvl1pPr>
            <a:lvl2pPr marL="914400" indent="-457200" algn="l">
              <a:defRPr kumimoji="1" sz="2400">
                <a:solidFill>
                  <a:schemeClr val="tx1"/>
                </a:solidFill>
                <a:latin typeface="Times New Roman" panose="02020603050405020304" pitchFamily="18" charset="0"/>
                <a:ea typeface="宋体" panose="02010600030101010101" pitchFamily="2" charset="-122"/>
              </a:defRPr>
            </a:lvl2pPr>
            <a:lvl3pPr marL="1371600" indent="-457200" algn="l">
              <a:defRPr kumimoji="1" sz="2400">
                <a:solidFill>
                  <a:schemeClr val="tx1"/>
                </a:solidFill>
                <a:latin typeface="Times New Roman" panose="02020603050405020304" pitchFamily="18" charset="0"/>
                <a:ea typeface="宋体" panose="02010600030101010101" pitchFamily="2" charset="-122"/>
              </a:defRPr>
            </a:lvl3pPr>
            <a:lvl4pPr marL="1828800" indent="-457200" algn="l">
              <a:defRPr kumimoji="1" sz="2400">
                <a:solidFill>
                  <a:schemeClr val="tx1"/>
                </a:solidFill>
                <a:latin typeface="Times New Roman" panose="02020603050405020304" pitchFamily="18" charset="0"/>
                <a:ea typeface="宋体" panose="02010600030101010101" pitchFamily="2" charset="-122"/>
              </a:defRPr>
            </a:lvl4pPr>
            <a:lvl5pPr marL="2286000" indent="-457200" algn="l">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457200" marR="0" lvl="0" indent="-457200" algn="just" defTabSz="914400" rtl="0" eaLnBrk="1" fontAlgn="base" latinLnBrk="0" hangingPunct="1">
              <a:lnSpc>
                <a:spcPct val="13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ea typeface="+mn-ea"/>
                <a:cs typeface="+mn-cs"/>
              </a:rPr>
              <a:t>1. </a:t>
            </a: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真值表表示</a:t>
            </a:r>
          </a:p>
        </p:txBody>
      </p:sp>
      <p:grpSp>
        <p:nvGrpSpPr>
          <p:cNvPr id="422946" name="Group 34"/>
          <p:cNvGrpSpPr>
            <a:grpSpLocks/>
          </p:cNvGrpSpPr>
          <p:nvPr/>
        </p:nvGrpSpPr>
        <p:grpSpPr bwMode="auto">
          <a:xfrm>
            <a:off x="5201515" y="1150803"/>
            <a:ext cx="3576637" cy="2247899"/>
            <a:chOff x="663" y="1111"/>
            <a:chExt cx="2253" cy="1416"/>
          </a:xfrm>
        </p:grpSpPr>
        <p:grpSp>
          <p:nvGrpSpPr>
            <p:cNvPr id="422947" name="Group 35"/>
            <p:cNvGrpSpPr>
              <a:grpSpLocks/>
            </p:cNvGrpSpPr>
            <p:nvPr/>
          </p:nvGrpSpPr>
          <p:grpSpPr bwMode="auto">
            <a:xfrm>
              <a:off x="663" y="1178"/>
              <a:ext cx="2253" cy="1349"/>
              <a:chOff x="654" y="1286"/>
              <a:chExt cx="2253" cy="1349"/>
            </a:xfrm>
          </p:grpSpPr>
          <p:sp>
            <p:nvSpPr>
              <p:cNvPr id="422948" name="Line 36"/>
              <p:cNvSpPr>
                <a:spLocks noChangeShapeType="1"/>
              </p:cNvSpPr>
              <p:nvPr/>
            </p:nvSpPr>
            <p:spPr bwMode="auto">
              <a:xfrm>
                <a:off x="654" y="1478"/>
                <a:ext cx="2253" cy="19"/>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2949" name="Line 37"/>
              <p:cNvSpPr>
                <a:spLocks noChangeShapeType="1"/>
              </p:cNvSpPr>
              <p:nvPr/>
            </p:nvSpPr>
            <p:spPr bwMode="auto">
              <a:xfrm>
                <a:off x="654" y="1718"/>
                <a:ext cx="2217" cy="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2950" name="Line 38"/>
              <p:cNvSpPr>
                <a:spLocks noChangeShapeType="1"/>
              </p:cNvSpPr>
              <p:nvPr/>
            </p:nvSpPr>
            <p:spPr bwMode="auto">
              <a:xfrm>
                <a:off x="654" y="2625"/>
                <a:ext cx="2208" cy="1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2951" name="Line 39"/>
              <p:cNvSpPr>
                <a:spLocks noChangeShapeType="1"/>
              </p:cNvSpPr>
              <p:nvPr/>
            </p:nvSpPr>
            <p:spPr bwMode="auto">
              <a:xfrm>
                <a:off x="2131" y="1478"/>
                <a:ext cx="0" cy="115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2952" name="Text Box 40"/>
              <p:cNvSpPr txBox="1">
                <a:spLocks noChangeArrowheads="1"/>
              </p:cNvSpPr>
              <p:nvPr/>
            </p:nvSpPr>
            <p:spPr bwMode="auto">
              <a:xfrm>
                <a:off x="834" y="1526"/>
                <a:ext cx="51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mn-ea"/>
                    <a:cs typeface="+mn-cs"/>
                  </a:rPr>
                  <a:t>开关 </a:t>
                </a:r>
                <a:r>
                  <a:rPr kumimoji="1" lang="en-US" altLang="zh-CN" sz="2000" b="1" i="1" u="none" strike="noStrike" kern="1200" cap="none" spc="0" normalizeH="0" baseline="0" noProof="0">
                    <a:ln>
                      <a:noFill/>
                    </a:ln>
                    <a:solidFill>
                      <a:srgbClr val="000066"/>
                    </a:solidFill>
                    <a:effectLst/>
                    <a:uLnTx/>
                    <a:uFillTx/>
                    <a:latin typeface="+mn-ea"/>
                    <a:cs typeface="+mn-cs"/>
                  </a:rPr>
                  <a:t>A</a:t>
                </a:r>
                <a:endParaRPr kumimoji="1" lang="en-US" altLang="zh-CN" sz="2000" b="1" i="1" u="none" strike="noStrike" kern="1200" cap="none" spc="0" normalizeH="0" baseline="-25000" noProof="0">
                  <a:ln>
                    <a:noFill/>
                  </a:ln>
                  <a:solidFill>
                    <a:srgbClr val="000066"/>
                  </a:solidFill>
                  <a:effectLst/>
                  <a:uLnTx/>
                  <a:uFillTx/>
                  <a:latin typeface="+mn-ea"/>
                  <a:cs typeface="+mn-cs"/>
                </a:endParaRPr>
              </a:p>
            </p:txBody>
          </p:sp>
          <p:sp>
            <p:nvSpPr>
              <p:cNvPr id="422953" name="Text Box 41"/>
              <p:cNvSpPr txBox="1">
                <a:spLocks noChangeArrowheads="1"/>
              </p:cNvSpPr>
              <p:nvPr/>
            </p:nvSpPr>
            <p:spPr bwMode="auto">
              <a:xfrm>
                <a:off x="2344" y="1526"/>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mn-ea"/>
                    <a:cs typeface="+mn-cs"/>
                  </a:rPr>
                  <a:t>灯</a:t>
                </a:r>
                <a:endParaRPr kumimoji="1" lang="zh-CN" altLang="en-US" sz="2000" b="1" i="0" u="none" strike="noStrike" kern="1200" cap="none" spc="0" normalizeH="0" baseline="-25000" noProof="0">
                  <a:ln>
                    <a:noFill/>
                  </a:ln>
                  <a:solidFill>
                    <a:srgbClr val="000066"/>
                  </a:solidFill>
                  <a:effectLst/>
                  <a:uLnTx/>
                  <a:uFillTx/>
                  <a:latin typeface="+mn-ea"/>
                  <a:cs typeface="+mn-cs"/>
                </a:endParaRPr>
              </a:p>
            </p:txBody>
          </p:sp>
          <p:sp>
            <p:nvSpPr>
              <p:cNvPr id="422954" name="Text Box 42"/>
              <p:cNvSpPr txBox="1">
                <a:spLocks noChangeArrowheads="1"/>
              </p:cNvSpPr>
              <p:nvPr/>
            </p:nvSpPr>
            <p:spPr bwMode="auto">
              <a:xfrm>
                <a:off x="952" y="1766"/>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mn-ea"/>
                    <a:cs typeface="+mn-cs"/>
                  </a:rPr>
                  <a:t>下</a:t>
                </a:r>
                <a:endParaRPr kumimoji="1" lang="zh-CN" altLang="en-US" sz="2000" b="1" i="0" u="none" strike="noStrike" kern="1200" cap="none" spc="0" normalizeH="0" baseline="-25000" noProof="0">
                  <a:ln>
                    <a:noFill/>
                  </a:ln>
                  <a:solidFill>
                    <a:srgbClr val="000000"/>
                  </a:solidFill>
                  <a:effectLst/>
                  <a:uLnTx/>
                  <a:uFillTx/>
                  <a:latin typeface="+mn-ea"/>
                  <a:cs typeface="+mn-cs"/>
                </a:endParaRPr>
              </a:p>
            </p:txBody>
          </p:sp>
          <p:sp>
            <p:nvSpPr>
              <p:cNvPr id="422955" name="Text Box 43"/>
              <p:cNvSpPr txBox="1">
                <a:spLocks noChangeArrowheads="1"/>
              </p:cNvSpPr>
              <p:nvPr/>
            </p:nvSpPr>
            <p:spPr bwMode="auto">
              <a:xfrm>
                <a:off x="1673" y="1766"/>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mn-ea"/>
                    <a:cs typeface="+mn-cs"/>
                  </a:rPr>
                  <a:t>下</a:t>
                </a:r>
                <a:endParaRPr kumimoji="1" lang="zh-CN" altLang="en-US" sz="2000" b="1" i="0" u="none" strike="noStrike" kern="1200" cap="none" spc="0" normalizeH="0" baseline="-25000" noProof="0">
                  <a:ln>
                    <a:noFill/>
                  </a:ln>
                  <a:solidFill>
                    <a:srgbClr val="000000"/>
                  </a:solidFill>
                  <a:effectLst/>
                  <a:uLnTx/>
                  <a:uFillTx/>
                  <a:latin typeface="+mn-ea"/>
                  <a:cs typeface="+mn-cs"/>
                </a:endParaRPr>
              </a:p>
            </p:txBody>
          </p:sp>
          <p:sp>
            <p:nvSpPr>
              <p:cNvPr id="422956" name="Text Box 44"/>
              <p:cNvSpPr txBox="1">
                <a:spLocks noChangeArrowheads="1"/>
              </p:cNvSpPr>
              <p:nvPr/>
            </p:nvSpPr>
            <p:spPr bwMode="auto">
              <a:xfrm>
                <a:off x="1673" y="198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mn-ea"/>
                    <a:cs typeface="+mn-cs"/>
                  </a:rPr>
                  <a:t>上</a:t>
                </a:r>
                <a:endParaRPr kumimoji="1" lang="zh-CN" altLang="en-US" sz="2000" b="1" i="0" u="none" strike="noStrike" kern="1200" cap="none" spc="0" normalizeH="0" baseline="-25000" noProof="0">
                  <a:ln>
                    <a:noFill/>
                  </a:ln>
                  <a:solidFill>
                    <a:srgbClr val="000000"/>
                  </a:solidFill>
                  <a:effectLst/>
                  <a:uLnTx/>
                  <a:uFillTx/>
                  <a:latin typeface="+mn-ea"/>
                  <a:cs typeface="+mn-cs"/>
                </a:endParaRPr>
              </a:p>
            </p:txBody>
          </p:sp>
          <p:sp>
            <p:nvSpPr>
              <p:cNvPr id="422957" name="Text Box 45"/>
              <p:cNvSpPr txBox="1">
                <a:spLocks noChangeArrowheads="1"/>
              </p:cNvSpPr>
              <p:nvPr/>
            </p:nvSpPr>
            <p:spPr bwMode="auto">
              <a:xfrm>
                <a:off x="1673" y="2214"/>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mn-ea"/>
                    <a:cs typeface="+mn-cs"/>
                  </a:rPr>
                  <a:t>下</a:t>
                </a:r>
                <a:endParaRPr kumimoji="1" lang="zh-CN" altLang="en-US" sz="2000" b="1" i="0" u="none" strike="noStrike" kern="1200" cap="none" spc="0" normalizeH="0" baseline="-25000" noProof="0">
                  <a:ln>
                    <a:noFill/>
                  </a:ln>
                  <a:solidFill>
                    <a:srgbClr val="000000"/>
                  </a:solidFill>
                  <a:effectLst/>
                  <a:uLnTx/>
                  <a:uFillTx/>
                  <a:latin typeface="+mn-ea"/>
                  <a:cs typeface="+mn-cs"/>
                </a:endParaRPr>
              </a:p>
            </p:txBody>
          </p:sp>
          <p:sp>
            <p:nvSpPr>
              <p:cNvPr id="422958" name="Text Box 46"/>
              <p:cNvSpPr txBox="1">
                <a:spLocks noChangeArrowheads="1"/>
              </p:cNvSpPr>
              <p:nvPr/>
            </p:nvSpPr>
            <p:spPr bwMode="auto">
              <a:xfrm>
                <a:off x="1673" y="244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mn-ea"/>
                    <a:cs typeface="+mn-cs"/>
                  </a:rPr>
                  <a:t>上</a:t>
                </a:r>
                <a:endParaRPr kumimoji="1" lang="zh-CN" altLang="en-US" sz="2000" b="1" i="0" u="none" strike="noStrike" kern="1200" cap="none" spc="0" normalizeH="0" baseline="-25000" noProof="0">
                  <a:ln>
                    <a:noFill/>
                  </a:ln>
                  <a:solidFill>
                    <a:srgbClr val="000000"/>
                  </a:solidFill>
                  <a:effectLst/>
                  <a:uLnTx/>
                  <a:uFillTx/>
                  <a:latin typeface="+mn-ea"/>
                  <a:cs typeface="+mn-cs"/>
                </a:endParaRPr>
              </a:p>
            </p:txBody>
          </p:sp>
          <p:sp>
            <p:nvSpPr>
              <p:cNvPr id="422959" name="Text Box 47"/>
              <p:cNvSpPr txBox="1">
                <a:spLocks noChangeArrowheads="1"/>
              </p:cNvSpPr>
              <p:nvPr/>
            </p:nvSpPr>
            <p:spPr bwMode="auto">
              <a:xfrm>
                <a:off x="952" y="1993"/>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mn-ea"/>
                    <a:cs typeface="+mn-cs"/>
                  </a:rPr>
                  <a:t>下</a:t>
                </a:r>
                <a:endParaRPr kumimoji="1" lang="zh-CN" altLang="en-US" sz="2000" b="1" i="0" u="none" strike="noStrike" kern="1200" cap="none" spc="0" normalizeH="0" baseline="-25000" noProof="0">
                  <a:ln>
                    <a:noFill/>
                  </a:ln>
                  <a:solidFill>
                    <a:srgbClr val="000000"/>
                  </a:solidFill>
                  <a:effectLst/>
                  <a:uLnTx/>
                  <a:uFillTx/>
                  <a:latin typeface="+mn-ea"/>
                  <a:cs typeface="+mn-cs"/>
                </a:endParaRPr>
              </a:p>
            </p:txBody>
          </p:sp>
          <p:sp>
            <p:nvSpPr>
              <p:cNvPr id="422960" name="Text Box 48"/>
              <p:cNvSpPr txBox="1">
                <a:spLocks noChangeArrowheads="1"/>
              </p:cNvSpPr>
              <p:nvPr/>
            </p:nvSpPr>
            <p:spPr bwMode="auto">
              <a:xfrm>
                <a:off x="952" y="2220"/>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mn-ea"/>
                    <a:cs typeface="+mn-cs"/>
                  </a:rPr>
                  <a:t>上</a:t>
                </a:r>
                <a:endParaRPr kumimoji="1" lang="zh-CN" altLang="en-US" sz="2000" b="1" i="0" u="none" strike="noStrike" kern="1200" cap="none" spc="0" normalizeH="0" baseline="-25000" noProof="0">
                  <a:ln>
                    <a:noFill/>
                  </a:ln>
                  <a:solidFill>
                    <a:srgbClr val="000000"/>
                  </a:solidFill>
                  <a:effectLst/>
                  <a:uLnTx/>
                  <a:uFillTx/>
                  <a:latin typeface="+mn-ea"/>
                  <a:cs typeface="+mn-cs"/>
                </a:endParaRPr>
              </a:p>
            </p:txBody>
          </p:sp>
          <p:sp>
            <p:nvSpPr>
              <p:cNvPr id="422961" name="Text Box 49"/>
              <p:cNvSpPr txBox="1">
                <a:spLocks noChangeArrowheads="1"/>
              </p:cNvSpPr>
              <p:nvPr/>
            </p:nvSpPr>
            <p:spPr bwMode="auto">
              <a:xfrm>
                <a:off x="953" y="244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00"/>
                    </a:solidFill>
                    <a:effectLst/>
                    <a:uLnTx/>
                    <a:uFillTx/>
                    <a:latin typeface="+mn-ea"/>
                    <a:cs typeface="+mn-cs"/>
                  </a:rPr>
                  <a:t>上</a:t>
                </a:r>
                <a:endParaRPr kumimoji="1" lang="zh-CN" altLang="en-US" sz="2000" b="1" i="0" u="none" strike="noStrike" kern="1200" cap="none" spc="0" normalizeH="0" baseline="-25000" noProof="0">
                  <a:ln>
                    <a:noFill/>
                  </a:ln>
                  <a:solidFill>
                    <a:srgbClr val="000000"/>
                  </a:solidFill>
                  <a:effectLst/>
                  <a:uLnTx/>
                  <a:uFillTx/>
                  <a:latin typeface="+mn-ea"/>
                  <a:cs typeface="+mn-cs"/>
                </a:endParaRPr>
              </a:p>
            </p:txBody>
          </p:sp>
          <p:sp>
            <p:nvSpPr>
              <p:cNvPr id="422962" name="Text Box 50"/>
              <p:cNvSpPr txBox="1">
                <a:spLocks noChangeArrowheads="1"/>
              </p:cNvSpPr>
              <p:nvPr/>
            </p:nvSpPr>
            <p:spPr bwMode="auto">
              <a:xfrm>
                <a:off x="2345" y="1766"/>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mn-ea"/>
                    <a:cs typeface="+mn-cs"/>
                  </a:rPr>
                  <a:t>亮</a:t>
                </a:r>
                <a:endParaRPr kumimoji="1" lang="zh-CN" altLang="en-US" sz="2000" b="1" i="0" u="none" strike="noStrike" kern="1200" cap="none" spc="0" normalizeH="0" baseline="-25000" noProof="0">
                  <a:ln>
                    <a:noFill/>
                  </a:ln>
                  <a:solidFill>
                    <a:srgbClr val="000066"/>
                  </a:solidFill>
                  <a:effectLst/>
                  <a:uLnTx/>
                  <a:uFillTx/>
                  <a:latin typeface="+mn-ea"/>
                  <a:cs typeface="+mn-cs"/>
                </a:endParaRPr>
              </a:p>
            </p:txBody>
          </p:sp>
          <p:sp>
            <p:nvSpPr>
              <p:cNvPr id="422963" name="Text Box 51"/>
              <p:cNvSpPr txBox="1">
                <a:spLocks noChangeArrowheads="1"/>
              </p:cNvSpPr>
              <p:nvPr/>
            </p:nvSpPr>
            <p:spPr bwMode="auto">
              <a:xfrm>
                <a:off x="2345" y="198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mn-ea"/>
                    <a:cs typeface="+mn-cs"/>
                  </a:rPr>
                  <a:t>灭</a:t>
                </a:r>
                <a:endParaRPr kumimoji="1" lang="zh-CN" altLang="en-US" sz="2000" b="1" i="0" u="none" strike="noStrike" kern="1200" cap="none" spc="0" normalizeH="0" baseline="-25000" noProof="0">
                  <a:ln>
                    <a:noFill/>
                  </a:ln>
                  <a:solidFill>
                    <a:srgbClr val="000066"/>
                  </a:solidFill>
                  <a:effectLst/>
                  <a:uLnTx/>
                  <a:uFillTx/>
                  <a:latin typeface="+mn-ea"/>
                  <a:cs typeface="+mn-cs"/>
                </a:endParaRPr>
              </a:p>
            </p:txBody>
          </p:sp>
          <p:sp>
            <p:nvSpPr>
              <p:cNvPr id="422964" name="Text Box 52"/>
              <p:cNvSpPr txBox="1">
                <a:spLocks noChangeArrowheads="1"/>
              </p:cNvSpPr>
              <p:nvPr/>
            </p:nvSpPr>
            <p:spPr bwMode="auto">
              <a:xfrm>
                <a:off x="2345" y="2214"/>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mn-ea"/>
                    <a:cs typeface="+mn-cs"/>
                  </a:rPr>
                  <a:t>灭</a:t>
                </a:r>
                <a:endParaRPr kumimoji="1" lang="zh-CN" altLang="en-US" sz="2000" b="1" i="0" u="none" strike="noStrike" kern="1200" cap="none" spc="0" normalizeH="0" baseline="-25000" noProof="0">
                  <a:ln>
                    <a:noFill/>
                  </a:ln>
                  <a:solidFill>
                    <a:srgbClr val="000066"/>
                  </a:solidFill>
                  <a:effectLst/>
                  <a:uLnTx/>
                  <a:uFillTx/>
                  <a:latin typeface="+mn-ea"/>
                  <a:cs typeface="+mn-cs"/>
                </a:endParaRPr>
              </a:p>
            </p:txBody>
          </p:sp>
          <p:sp>
            <p:nvSpPr>
              <p:cNvPr id="422965" name="Text Box 53"/>
              <p:cNvSpPr txBox="1">
                <a:spLocks noChangeArrowheads="1"/>
              </p:cNvSpPr>
              <p:nvPr/>
            </p:nvSpPr>
            <p:spPr bwMode="auto">
              <a:xfrm>
                <a:off x="2345" y="2447"/>
                <a:ext cx="16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mn-ea"/>
                    <a:cs typeface="+mn-cs"/>
                  </a:rPr>
                  <a:t>亮</a:t>
                </a:r>
                <a:endParaRPr kumimoji="1" lang="zh-CN" altLang="en-US" sz="2000" b="1" i="0" u="none" strike="noStrike" kern="1200" cap="none" spc="0" normalizeH="0" baseline="-25000" noProof="0">
                  <a:ln>
                    <a:noFill/>
                  </a:ln>
                  <a:solidFill>
                    <a:srgbClr val="000066"/>
                  </a:solidFill>
                  <a:effectLst/>
                  <a:uLnTx/>
                  <a:uFillTx/>
                  <a:latin typeface="+mn-ea"/>
                  <a:cs typeface="+mn-cs"/>
                </a:endParaRPr>
              </a:p>
            </p:txBody>
          </p:sp>
          <p:sp>
            <p:nvSpPr>
              <p:cNvPr id="422966" name="Text Box 54"/>
              <p:cNvSpPr txBox="1">
                <a:spLocks noChangeArrowheads="1"/>
              </p:cNvSpPr>
              <p:nvPr/>
            </p:nvSpPr>
            <p:spPr bwMode="auto">
              <a:xfrm>
                <a:off x="1602" y="1286"/>
                <a:ext cx="121" cy="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endParaRPr kumimoji="1" lang="en-GB" altLang="zh-CN" sz="1600" b="1" i="0" u="none" strike="noStrike" kern="1200" cap="none" spc="0" normalizeH="0" baseline="-25000" noProof="0">
                  <a:ln>
                    <a:noFill/>
                  </a:ln>
                  <a:solidFill>
                    <a:srgbClr val="000000"/>
                  </a:solidFill>
                  <a:effectLst/>
                  <a:uLnTx/>
                  <a:uFillTx/>
                  <a:latin typeface="+mn-ea"/>
                  <a:cs typeface="+mn-cs"/>
                </a:endParaRPr>
              </a:p>
            </p:txBody>
          </p:sp>
          <p:sp>
            <p:nvSpPr>
              <p:cNvPr id="422967" name="Text Box 55"/>
              <p:cNvSpPr txBox="1">
                <a:spLocks noChangeArrowheads="1"/>
              </p:cNvSpPr>
              <p:nvPr/>
            </p:nvSpPr>
            <p:spPr bwMode="auto">
              <a:xfrm>
                <a:off x="1543" y="1526"/>
                <a:ext cx="511"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zh-CN" altLang="en-US" sz="2000" b="1" i="0" u="none" strike="noStrike" kern="1200" cap="none" spc="0" normalizeH="0" baseline="0" noProof="0">
                    <a:ln>
                      <a:noFill/>
                    </a:ln>
                    <a:solidFill>
                      <a:srgbClr val="000066"/>
                    </a:solidFill>
                    <a:effectLst/>
                    <a:uLnTx/>
                    <a:uFillTx/>
                    <a:latin typeface="+mn-ea"/>
                    <a:cs typeface="+mn-cs"/>
                  </a:rPr>
                  <a:t>开关 </a:t>
                </a:r>
                <a:r>
                  <a:rPr kumimoji="1" lang="en-US" altLang="zh-CN" sz="2000" b="1" i="1" u="none" strike="noStrike" kern="1200" cap="none" spc="0" normalizeH="0" baseline="0" noProof="0">
                    <a:ln>
                      <a:noFill/>
                    </a:ln>
                    <a:solidFill>
                      <a:srgbClr val="000066"/>
                    </a:solidFill>
                    <a:effectLst/>
                    <a:uLnTx/>
                    <a:uFillTx/>
                    <a:latin typeface="+mn-ea"/>
                    <a:cs typeface="+mn-cs"/>
                  </a:rPr>
                  <a:t>B</a:t>
                </a:r>
                <a:endParaRPr kumimoji="1" lang="en-US" altLang="zh-CN" sz="2000" b="1" i="1" u="none" strike="noStrike" kern="1200" cap="none" spc="0" normalizeH="0" baseline="-25000" noProof="0">
                  <a:ln>
                    <a:noFill/>
                  </a:ln>
                  <a:solidFill>
                    <a:srgbClr val="000066"/>
                  </a:solidFill>
                  <a:effectLst/>
                  <a:uLnTx/>
                  <a:uFillTx/>
                  <a:latin typeface="+mn-ea"/>
                  <a:cs typeface="+mn-cs"/>
                </a:endParaRPr>
              </a:p>
            </p:txBody>
          </p:sp>
        </p:grpSp>
        <p:sp>
          <p:nvSpPr>
            <p:cNvPr id="422968" name="Rectangle 56"/>
            <p:cNvSpPr>
              <a:spLocks noChangeArrowheads="1"/>
            </p:cNvSpPr>
            <p:nvPr/>
          </p:nvSpPr>
          <p:spPr bwMode="auto">
            <a:xfrm>
              <a:off x="1360" y="1111"/>
              <a:ext cx="929"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000" b="1" i="0" u="none" strike="noStrike" kern="1200" cap="none" spc="0" normalizeH="0" baseline="0" noProof="0" dirty="0">
                  <a:ln>
                    <a:noFill/>
                  </a:ln>
                  <a:solidFill>
                    <a:srgbClr val="000066"/>
                  </a:solidFill>
                  <a:effectLst/>
                  <a:uLnTx/>
                  <a:uFillTx/>
                  <a:latin typeface="+mn-ea"/>
                  <a:cs typeface="+mn-cs"/>
                </a:rPr>
                <a:t>开关状态表</a:t>
              </a:r>
            </a:p>
          </p:txBody>
        </p:sp>
      </p:grpSp>
      <p:grpSp>
        <p:nvGrpSpPr>
          <p:cNvPr id="422969" name="Group 57"/>
          <p:cNvGrpSpPr>
            <a:grpSpLocks/>
          </p:cNvGrpSpPr>
          <p:nvPr/>
        </p:nvGrpSpPr>
        <p:grpSpPr bwMode="auto">
          <a:xfrm>
            <a:off x="5873750" y="4295775"/>
            <a:ext cx="3008313" cy="2249488"/>
            <a:chOff x="676" y="1524"/>
            <a:chExt cx="1895" cy="1663"/>
          </a:xfrm>
        </p:grpSpPr>
        <p:sp>
          <p:nvSpPr>
            <p:cNvPr id="422970" name="Text Box 58"/>
            <p:cNvSpPr txBox="1">
              <a:spLocks noChangeArrowheads="1"/>
            </p:cNvSpPr>
            <p:nvPr/>
          </p:nvSpPr>
          <p:spPr bwMode="auto">
            <a:xfrm>
              <a:off x="719" y="1524"/>
              <a:ext cx="1801" cy="2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     </a:t>
              </a:r>
              <a:r>
                <a:rPr kumimoji="1" lang="zh-CN" altLang="en-US" sz="2400" b="1" i="0" u="none" strike="noStrike" kern="1200" cap="none" spc="0" normalizeH="0" baseline="0" noProof="0">
                  <a:ln>
                    <a:noFill/>
                  </a:ln>
                  <a:solidFill>
                    <a:srgbClr val="000066"/>
                  </a:solidFill>
                  <a:effectLst/>
                  <a:uLnTx/>
                  <a:uFillTx/>
                  <a:latin typeface="+mn-ea"/>
                  <a:cs typeface="+mn-cs"/>
                </a:rPr>
                <a:t>逻辑真值表</a:t>
              </a:r>
            </a:p>
          </p:txBody>
        </p:sp>
        <p:grpSp>
          <p:nvGrpSpPr>
            <p:cNvPr id="422971" name="Group 59"/>
            <p:cNvGrpSpPr>
              <a:grpSpLocks/>
            </p:cNvGrpSpPr>
            <p:nvPr/>
          </p:nvGrpSpPr>
          <p:grpSpPr bwMode="auto">
            <a:xfrm>
              <a:off x="676" y="1799"/>
              <a:ext cx="1895" cy="1382"/>
              <a:chOff x="3157" y="1392"/>
              <a:chExt cx="2100" cy="1147"/>
            </a:xfrm>
          </p:grpSpPr>
          <p:sp>
            <p:nvSpPr>
              <p:cNvPr id="422972" name="Line 60"/>
              <p:cNvSpPr>
                <a:spLocks noChangeShapeType="1"/>
              </p:cNvSpPr>
              <p:nvPr/>
            </p:nvSpPr>
            <p:spPr bwMode="auto">
              <a:xfrm>
                <a:off x="3157"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2973" name="Line 61"/>
              <p:cNvSpPr>
                <a:spLocks noChangeShapeType="1"/>
              </p:cNvSpPr>
              <p:nvPr/>
            </p:nvSpPr>
            <p:spPr bwMode="auto">
              <a:xfrm>
                <a:off x="3157"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2974" name="Line 62"/>
              <p:cNvSpPr>
                <a:spLocks noChangeShapeType="1"/>
              </p:cNvSpPr>
              <p:nvPr/>
            </p:nvSpPr>
            <p:spPr bwMode="auto">
              <a:xfrm>
                <a:off x="3157"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sp>
          <p:nvSpPr>
            <p:cNvPr id="422975" name="Line 63"/>
            <p:cNvSpPr>
              <a:spLocks noChangeShapeType="1"/>
            </p:cNvSpPr>
            <p:nvPr/>
          </p:nvSpPr>
          <p:spPr bwMode="auto">
            <a:xfrm>
              <a:off x="1984" y="1799"/>
              <a:ext cx="0" cy="13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2976" name="Text Box 64"/>
            <p:cNvSpPr txBox="1">
              <a:spLocks noChangeArrowheads="1"/>
            </p:cNvSpPr>
            <p:nvPr/>
          </p:nvSpPr>
          <p:spPr bwMode="auto">
            <a:xfrm>
              <a:off x="880" y="1857"/>
              <a:ext cx="129" cy="2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mn-ea"/>
                  <a:cs typeface="+mn-cs"/>
                </a:rPr>
                <a:t>A</a:t>
              </a:r>
              <a:endParaRPr kumimoji="1" lang="en-US" altLang="zh-CN" sz="2400" b="1" i="1" u="none" strike="noStrike" kern="1200" cap="none" spc="0" normalizeH="0" baseline="-25000" noProof="0">
                <a:ln>
                  <a:noFill/>
                </a:ln>
                <a:solidFill>
                  <a:srgbClr val="000000"/>
                </a:solidFill>
                <a:effectLst/>
                <a:uLnTx/>
                <a:uFillTx/>
                <a:latin typeface="+mn-ea"/>
                <a:cs typeface="+mn-cs"/>
              </a:endParaRPr>
            </a:p>
          </p:txBody>
        </p:sp>
        <p:sp>
          <p:nvSpPr>
            <p:cNvPr id="422977" name="Text Box 65"/>
            <p:cNvSpPr txBox="1">
              <a:spLocks noChangeArrowheads="1"/>
            </p:cNvSpPr>
            <p:nvPr/>
          </p:nvSpPr>
          <p:spPr bwMode="auto">
            <a:xfrm>
              <a:off x="1495" y="1857"/>
              <a:ext cx="130" cy="2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mn-ea"/>
                  <a:cs typeface="+mn-cs"/>
                </a:rPr>
                <a:t>B</a:t>
              </a:r>
              <a:endParaRPr kumimoji="1" lang="en-US" altLang="zh-CN" sz="2400" b="1" i="1" u="none" strike="noStrike" kern="1200" cap="none" spc="0" normalizeH="0" baseline="-25000" noProof="0">
                <a:ln>
                  <a:noFill/>
                </a:ln>
                <a:solidFill>
                  <a:srgbClr val="000000"/>
                </a:solidFill>
                <a:effectLst/>
                <a:uLnTx/>
                <a:uFillTx/>
                <a:latin typeface="+mn-ea"/>
                <a:cs typeface="+mn-cs"/>
              </a:endParaRPr>
            </a:p>
          </p:txBody>
        </p:sp>
        <p:sp>
          <p:nvSpPr>
            <p:cNvPr id="422978" name="Text Box 66"/>
            <p:cNvSpPr txBox="1">
              <a:spLocks noChangeArrowheads="1"/>
            </p:cNvSpPr>
            <p:nvPr/>
          </p:nvSpPr>
          <p:spPr bwMode="auto">
            <a:xfrm>
              <a:off x="2211" y="1857"/>
              <a:ext cx="130" cy="2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mn-ea"/>
                  <a:cs typeface="+mn-cs"/>
                </a:rPr>
                <a:t>L</a:t>
              </a:r>
              <a:endParaRPr kumimoji="1" lang="en-US" altLang="zh-CN" sz="2400" b="1" i="1" u="none" strike="noStrike" kern="1200" cap="none" spc="0" normalizeH="0" baseline="-25000" noProof="0">
                <a:ln>
                  <a:noFill/>
                </a:ln>
                <a:solidFill>
                  <a:srgbClr val="000000"/>
                </a:solidFill>
                <a:effectLst/>
                <a:uLnTx/>
                <a:uFillTx/>
                <a:latin typeface="+mn-ea"/>
                <a:cs typeface="+mn-cs"/>
              </a:endParaRPr>
            </a:p>
          </p:txBody>
        </p:sp>
      </p:grpSp>
      <p:grpSp>
        <p:nvGrpSpPr>
          <p:cNvPr id="422979" name="Group 67"/>
          <p:cNvGrpSpPr>
            <a:grpSpLocks/>
          </p:cNvGrpSpPr>
          <p:nvPr/>
        </p:nvGrpSpPr>
        <p:grpSpPr bwMode="auto">
          <a:xfrm>
            <a:off x="6219825" y="5123715"/>
            <a:ext cx="2320925" cy="331788"/>
            <a:chOff x="880" y="2146"/>
            <a:chExt cx="1462" cy="209"/>
          </a:xfrm>
        </p:grpSpPr>
        <p:sp>
          <p:nvSpPr>
            <p:cNvPr id="422980" name="Text Box 68"/>
            <p:cNvSpPr txBox="1">
              <a:spLocks noChangeArrowheads="1"/>
            </p:cNvSpPr>
            <p:nvPr/>
          </p:nvSpPr>
          <p:spPr bwMode="auto">
            <a:xfrm>
              <a:off x="880" y="2146"/>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2981" name="Text Box 69"/>
            <p:cNvSpPr txBox="1">
              <a:spLocks noChangeArrowheads="1"/>
            </p:cNvSpPr>
            <p:nvPr/>
          </p:nvSpPr>
          <p:spPr bwMode="auto">
            <a:xfrm>
              <a:off x="1495" y="214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2982" name="Text Box 70"/>
            <p:cNvSpPr txBox="1">
              <a:spLocks noChangeArrowheads="1"/>
            </p:cNvSpPr>
            <p:nvPr/>
          </p:nvSpPr>
          <p:spPr bwMode="auto">
            <a:xfrm>
              <a:off x="2212" y="214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grpSp>
      <p:grpSp>
        <p:nvGrpSpPr>
          <p:cNvPr id="422983" name="Group 71"/>
          <p:cNvGrpSpPr>
            <a:grpSpLocks/>
          </p:cNvGrpSpPr>
          <p:nvPr/>
        </p:nvGrpSpPr>
        <p:grpSpPr bwMode="auto">
          <a:xfrm>
            <a:off x="6211888" y="5477449"/>
            <a:ext cx="2320925" cy="342901"/>
            <a:chOff x="880" y="2412"/>
            <a:chExt cx="1462" cy="216"/>
          </a:xfrm>
        </p:grpSpPr>
        <p:sp>
          <p:nvSpPr>
            <p:cNvPr id="422984" name="Text Box 72"/>
            <p:cNvSpPr txBox="1">
              <a:spLocks noChangeArrowheads="1"/>
            </p:cNvSpPr>
            <p:nvPr/>
          </p:nvSpPr>
          <p:spPr bwMode="auto">
            <a:xfrm>
              <a:off x="1495" y="2412"/>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mn-ea"/>
                  <a:cs typeface="+mn-cs"/>
                </a:rPr>
                <a:t>1</a:t>
              </a:r>
              <a:endParaRPr kumimoji="1" lang="en-US" altLang="zh-CN" sz="2400" b="1" i="0" u="none" strike="noStrike" kern="1200" cap="none" spc="0" normalizeH="0" baseline="-25000" noProof="0" dirty="0">
                <a:ln>
                  <a:noFill/>
                </a:ln>
                <a:solidFill>
                  <a:srgbClr val="000000"/>
                </a:solidFill>
                <a:effectLst/>
                <a:uLnTx/>
                <a:uFillTx/>
                <a:latin typeface="+mn-ea"/>
                <a:cs typeface="+mn-cs"/>
              </a:endParaRPr>
            </a:p>
          </p:txBody>
        </p:sp>
        <p:sp>
          <p:nvSpPr>
            <p:cNvPr id="422985" name="Text Box 73"/>
            <p:cNvSpPr txBox="1">
              <a:spLocks noChangeArrowheads="1"/>
            </p:cNvSpPr>
            <p:nvPr/>
          </p:nvSpPr>
          <p:spPr bwMode="auto">
            <a:xfrm>
              <a:off x="880" y="2419"/>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2986" name="Text Box 74"/>
            <p:cNvSpPr txBox="1">
              <a:spLocks noChangeArrowheads="1"/>
            </p:cNvSpPr>
            <p:nvPr/>
          </p:nvSpPr>
          <p:spPr bwMode="auto">
            <a:xfrm>
              <a:off x="2212" y="2412"/>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grpSp>
      <p:grpSp>
        <p:nvGrpSpPr>
          <p:cNvPr id="422987" name="Group 75"/>
          <p:cNvGrpSpPr>
            <a:grpSpLocks/>
          </p:cNvGrpSpPr>
          <p:nvPr/>
        </p:nvGrpSpPr>
        <p:grpSpPr bwMode="auto">
          <a:xfrm>
            <a:off x="6219825" y="5849324"/>
            <a:ext cx="2320925" cy="342900"/>
            <a:chOff x="880" y="2686"/>
            <a:chExt cx="1462" cy="216"/>
          </a:xfrm>
        </p:grpSpPr>
        <p:sp>
          <p:nvSpPr>
            <p:cNvPr id="422988" name="Text Box 76"/>
            <p:cNvSpPr txBox="1">
              <a:spLocks noChangeArrowheads="1"/>
            </p:cNvSpPr>
            <p:nvPr/>
          </p:nvSpPr>
          <p:spPr bwMode="auto">
            <a:xfrm>
              <a:off x="1495" y="268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mn-ea"/>
                  <a:cs typeface="+mn-cs"/>
                </a:rPr>
                <a:t>0</a:t>
              </a:r>
              <a:endParaRPr kumimoji="1" lang="en-US" altLang="zh-CN" sz="2400" b="1" i="0" u="none" strike="noStrike" kern="1200" cap="none" spc="0" normalizeH="0" baseline="-25000" noProof="0" dirty="0">
                <a:ln>
                  <a:noFill/>
                </a:ln>
                <a:solidFill>
                  <a:srgbClr val="000000"/>
                </a:solidFill>
                <a:effectLst/>
                <a:uLnTx/>
                <a:uFillTx/>
                <a:latin typeface="+mn-ea"/>
                <a:cs typeface="+mn-cs"/>
              </a:endParaRPr>
            </a:p>
          </p:txBody>
        </p:sp>
        <p:sp>
          <p:nvSpPr>
            <p:cNvPr id="422989" name="Text Box 77"/>
            <p:cNvSpPr txBox="1">
              <a:spLocks noChangeArrowheads="1"/>
            </p:cNvSpPr>
            <p:nvPr/>
          </p:nvSpPr>
          <p:spPr bwMode="auto">
            <a:xfrm>
              <a:off x="880" y="2693"/>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2990" name="Text Box 78"/>
            <p:cNvSpPr txBox="1">
              <a:spLocks noChangeArrowheads="1"/>
            </p:cNvSpPr>
            <p:nvPr/>
          </p:nvSpPr>
          <p:spPr bwMode="auto">
            <a:xfrm>
              <a:off x="2212" y="268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grpSp>
      <p:grpSp>
        <p:nvGrpSpPr>
          <p:cNvPr id="422991" name="Group 79"/>
          <p:cNvGrpSpPr>
            <a:grpSpLocks/>
          </p:cNvGrpSpPr>
          <p:nvPr/>
        </p:nvGrpSpPr>
        <p:grpSpPr bwMode="auto">
          <a:xfrm>
            <a:off x="6213475" y="6194425"/>
            <a:ext cx="2319338" cy="331788"/>
            <a:chOff x="881" y="2966"/>
            <a:chExt cx="1461" cy="209"/>
          </a:xfrm>
        </p:grpSpPr>
        <p:sp>
          <p:nvSpPr>
            <p:cNvPr id="422992" name="Text Box 80"/>
            <p:cNvSpPr txBox="1">
              <a:spLocks noChangeArrowheads="1"/>
            </p:cNvSpPr>
            <p:nvPr/>
          </p:nvSpPr>
          <p:spPr bwMode="auto">
            <a:xfrm>
              <a:off x="1495" y="296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2993" name="Text Box 81"/>
            <p:cNvSpPr txBox="1">
              <a:spLocks noChangeArrowheads="1"/>
            </p:cNvSpPr>
            <p:nvPr/>
          </p:nvSpPr>
          <p:spPr bwMode="auto">
            <a:xfrm>
              <a:off x="881" y="2966"/>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2994" name="Text Box 82"/>
            <p:cNvSpPr txBox="1">
              <a:spLocks noChangeArrowheads="1"/>
            </p:cNvSpPr>
            <p:nvPr/>
          </p:nvSpPr>
          <p:spPr bwMode="auto">
            <a:xfrm>
              <a:off x="2212" y="296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grpSp>
      <p:grpSp>
        <p:nvGrpSpPr>
          <p:cNvPr id="422995" name="Group 83"/>
          <p:cNvGrpSpPr>
            <a:grpSpLocks/>
          </p:cNvGrpSpPr>
          <p:nvPr/>
        </p:nvGrpSpPr>
        <p:grpSpPr bwMode="auto">
          <a:xfrm>
            <a:off x="884238" y="4295776"/>
            <a:ext cx="3598862" cy="2287588"/>
            <a:chOff x="776" y="2716"/>
            <a:chExt cx="2267" cy="1441"/>
          </a:xfrm>
        </p:grpSpPr>
        <p:sp>
          <p:nvSpPr>
            <p:cNvPr id="422996" name="Rectangle 84"/>
            <p:cNvSpPr>
              <a:spLocks noChangeArrowheads="1"/>
            </p:cNvSpPr>
            <p:nvPr/>
          </p:nvSpPr>
          <p:spPr bwMode="auto">
            <a:xfrm>
              <a:off x="786" y="3634"/>
              <a:ext cx="2180" cy="523"/>
            </a:xfrm>
            <a:prstGeom prst="rect">
              <a:avLst/>
            </a:prstGeom>
            <a:noFill/>
            <a:ln w="28575">
              <a:solidFill>
                <a:srgbClr val="FF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A</a:t>
              </a:r>
              <a:r>
                <a:rPr kumimoji="1" lang="zh-CN" altLang="en-US" sz="2400" b="1" i="0" u="none" strike="noStrike" kern="1200" cap="none" spc="0" normalizeH="0" baseline="0" noProof="0" dirty="0">
                  <a:ln>
                    <a:noFill/>
                  </a:ln>
                  <a:solidFill>
                    <a:srgbClr val="000066"/>
                  </a:solidFill>
                  <a:effectLst/>
                  <a:uLnTx/>
                  <a:uFillTx/>
                  <a:latin typeface="+mn-ea"/>
                  <a:cs typeface="+mn-cs"/>
                </a:rPr>
                <a:t>、</a:t>
              </a:r>
              <a:r>
                <a:rPr kumimoji="1" lang="en-US" altLang="zh-CN" sz="2400" b="1" i="0" u="none" strike="noStrike" kern="1200" cap="none" spc="0" normalizeH="0" baseline="0" noProof="0" dirty="0">
                  <a:ln>
                    <a:noFill/>
                  </a:ln>
                  <a:solidFill>
                    <a:srgbClr val="000066"/>
                  </a:solidFill>
                  <a:effectLst/>
                  <a:uLnTx/>
                  <a:uFillTx/>
                  <a:latin typeface="+mn-ea"/>
                  <a:cs typeface="+mn-cs"/>
                </a:rPr>
                <a:t>B:  </a:t>
              </a:r>
              <a:r>
                <a:rPr kumimoji="1" lang="zh-CN" altLang="en-US" sz="2400" b="1" i="0" u="none" strike="noStrike" kern="1200" cap="none" spc="0" normalizeH="0" baseline="0" noProof="0" dirty="0">
                  <a:ln>
                    <a:noFill/>
                  </a:ln>
                  <a:solidFill>
                    <a:srgbClr val="000066"/>
                  </a:solidFill>
                  <a:effectLst/>
                  <a:uLnTx/>
                  <a:uFillTx/>
                  <a:latin typeface="+mn-ea"/>
                  <a:cs typeface="+mn-cs"/>
                </a:rPr>
                <a:t>向上</a:t>
              </a:r>
              <a:r>
                <a:rPr kumimoji="1" lang="en-US" altLang="zh-CN" sz="2400" b="1" i="0" u="none" strike="noStrike" kern="1200" cap="none" spc="0" normalizeH="0" baseline="0" noProof="0" dirty="0">
                  <a:ln>
                    <a:noFill/>
                  </a:ln>
                  <a:solidFill>
                    <a:srgbClr val="000066"/>
                  </a:solidFill>
                  <a:effectLst/>
                  <a:uLnTx/>
                  <a:uFillTx/>
                  <a:latin typeface="+mn-ea"/>
                  <a:cs typeface="+mn-cs"/>
                </a:rPr>
                <a:t>—1 </a:t>
              </a:r>
              <a:r>
                <a:rPr kumimoji="1" lang="zh-CN" altLang="en-US" sz="2400" b="1" i="0" u="none" strike="noStrike" kern="1200" cap="none" spc="0" normalizeH="0" baseline="0" noProof="0" dirty="0">
                  <a:ln>
                    <a:noFill/>
                  </a:ln>
                  <a:solidFill>
                    <a:srgbClr val="000066"/>
                  </a:solidFill>
                  <a:effectLst/>
                  <a:uLnTx/>
                  <a:uFillTx/>
                  <a:latin typeface="+mn-ea"/>
                  <a:cs typeface="+mn-cs"/>
                </a:rPr>
                <a:t>向下</a:t>
              </a:r>
              <a:r>
                <a:rPr kumimoji="1" lang="en-US" altLang="zh-CN" sz="2400" b="1" i="0" u="none" strike="noStrike" kern="1200" cap="none" spc="0" normalizeH="0" baseline="0" noProof="0" dirty="0">
                  <a:ln>
                    <a:noFill/>
                  </a:ln>
                  <a:solidFill>
                    <a:srgbClr val="000066"/>
                  </a:solidFill>
                  <a:effectLst/>
                  <a:uLnTx/>
                  <a:uFillTx/>
                  <a:latin typeface="+mn-ea"/>
                  <a:cs typeface="+mn-cs"/>
                </a:rPr>
                <a:t>--0</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 L      :     </a:t>
              </a:r>
              <a:r>
                <a:rPr kumimoji="1" lang="zh-CN" altLang="en-US" sz="2400" b="1" i="0" u="none" strike="noStrike" kern="1200" cap="none" spc="0" normalizeH="0" baseline="0" noProof="0" dirty="0">
                  <a:ln>
                    <a:noFill/>
                  </a:ln>
                  <a:solidFill>
                    <a:srgbClr val="000066"/>
                  </a:solidFill>
                  <a:effectLst/>
                  <a:uLnTx/>
                  <a:uFillTx/>
                  <a:latin typeface="+mn-ea"/>
                  <a:cs typeface="+mn-cs"/>
                </a:rPr>
                <a:t>亮</a:t>
              </a:r>
              <a:r>
                <a:rPr kumimoji="1" lang="en-US" altLang="zh-CN" sz="2400" b="1" i="0" u="none" strike="noStrike" kern="1200" cap="none" spc="0" normalizeH="0" baseline="0" noProof="0" dirty="0">
                  <a:ln>
                    <a:noFill/>
                  </a:ln>
                  <a:solidFill>
                    <a:srgbClr val="000066"/>
                  </a:solidFill>
                  <a:effectLst/>
                  <a:uLnTx/>
                  <a:uFillTx/>
                  <a:latin typeface="+mn-ea"/>
                  <a:cs typeface="+mn-cs"/>
                </a:rPr>
                <a:t>--1;    </a:t>
              </a:r>
              <a:r>
                <a:rPr kumimoji="1" lang="zh-CN" altLang="en-US" sz="2400" b="1" i="0" u="none" strike="noStrike" kern="1200" cap="none" spc="0" normalizeH="0" baseline="0" noProof="0" dirty="0">
                  <a:ln>
                    <a:noFill/>
                  </a:ln>
                  <a:solidFill>
                    <a:srgbClr val="000066"/>
                  </a:solidFill>
                  <a:effectLst/>
                  <a:uLnTx/>
                  <a:uFillTx/>
                  <a:latin typeface="+mn-ea"/>
                  <a:cs typeface="+mn-cs"/>
                </a:rPr>
                <a:t>灭</a:t>
              </a:r>
              <a:r>
                <a:rPr kumimoji="1" lang="en-US" altLang="zh-CN" sz="2400" b="1" i="0" u="none" strike="noStrike" kern="1200" cap="none" spc="0" normalizeH="0" baseline="0" noProof="0" dirty="0">
                  <a:ln>
                    <a:noFill/>
                  </a:ln>
                  <a:solidFill>
                    <a:srgbClr val="000066"/>
                  </a:solidFill>
                  <a:effectLst/>
                  <a:uLnTx/>
                  <a:uFillTx/>
                  <a:latin typeface="+mn-ea"/>
                  <a:cs typeface="+mn-cs"/>
                </a:rPr>
                <a:t>--0</a:t>
              </a:r>
            </a:p>
          </p:txBody>
        </p:sp>
        <p:sp>
          <p:nvSpPr>
            <p:cNvPr id="422997" name="Rectangle 85"/>
            <p:cNvSpPr>
              <a:spLocks noChangeArrowheads="1"/>
            </p:cNvSpPr>
            <p:nvPr/>
          </p:nvSpPr>
          <p:spPr bwMode="auto">
            <a:xfrm>
              <a:off x="804" y="2716"/>
              <a:ext cx="223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确定变量、函数，并赋值</a:t>
              </a:r>
            </a:p>
          </p:txBody>
        </p:sp>
        <p:sp>
          <p:nvSpPr>
            <p:cNvPr id="422998" name="Rectangle 86"/>
            <p:cNvSpPr>
              <a:spLocks noChangeArrowheads="1"/>
            </p:cNvSpPr>
            <p:nvPr/>
          </p:nvSpPr>
          <p:spPr bwMode="auto">
            <a:xfrm>
              <a:off x="776" y="3113"/>
              <a:ext cx="2180" cy="536"/>
            </a:xfrm>
            <a:prstGeom prst="rect">
              <a:avLst/>
            </a:prstGeom>
            <a:noFill/>
            <a:ln w="28575">
              <a:solidFill>
                <a:srgbClr val="FF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开关</a:t>
              </a:r>
              <a:r>
                <a:rPr kumimoji="1" lang="en-US" altLang="zh-CN" sz="2400" b="1" i="0" u="none" strike="noStrike" kern="1200" cap="none" spc="0" normalizeH="0" baseline="0" noProof="0">
                  <a:ln>
                    <a:noFill/>
                  </a:ln>
                  <a:solidFill>
                    <a:srgbClr val="000066"/>
                  </a:solidFill>
                  <a:effectLst/>
                  <a:uLnTx/>
                  <a:uFillTx/>
                  <a:latin typeface="+mn-ea"/>
                  <a:cs typeface="+mn-cs"/>
                </a:rPr>
                <a:t>:  </a:t>
              </a:r>
              <a:r>
                <a:rPr kumimoji="1" lang="zh-CN" altLang="en-US" sz="2400" b="1" i="0" u="none" strike="noStrike" kern="1200" cap="none" spc="0" normalizeH="0" baseline="0" noProof="0">
                  <a:ln>
                    <a:noFill/>
                  </a:ln>
                  <a:solidFill>
                    <a:srgbClr val="000066"/>
                  </a:solidFill>
                  <a:effectLst/>
                  <a:uLnTx/>
                  <a:uFillTx/>
                  <a:latin typeface="+mn-ea"/>
                  <a:cs typeface="+mn-cs"/>
                </a:rPr>
                <a:t>变量  </a:t>
              </a:r>
              <a:r>
                <a:rPr kumimoji="1" lang="en-US" altLang="zh-CN" sz="2400" b="1" i="0" u="none" strike="noStrike" kern="1200" cap="none" spc="0" normalizeH="0" baseline="0" noProof="0">
                  <a:ln>
                    <a:noFill/>
                  </a:ln>
                  <a:solidFill>
                    <a:srgbClr val="000066"/>
                  </a:solidFill>
                  <a:effectLst/>
                  <a:uLnTx/>
                  <a:uFillTx/>
                  <a:latin typeface="+mn-ea"/>
                  <a:cs typeface="+mn-cs"/>
                </a:rPr>
                <a:t>A</a:t>
              </a:r>
              <a:r>
                <a:rPr kumimoji="1" lang="zh-CN" altLang="en-US" sz="2400" b="1" i="0" u="none" strike="noStrike" kern="1200" cap="none" spc="0" normalizeH="0" baseline="0" noProof="0">
                  <a:ln>
                    <a:noFill/>
                  </a:ln>
                  <a:solidFill>
                    <a:srgbClr val="000066"/>
                  </a:solidFill>
                  <a:effectLst/>
                  <a:uLnTx/>
                  <a:uFillTx/>
                  <a:latin typeface="+mn-ea"/>
                  <a:cs typeface="+mn-cs"/>
                </a:rPr>
                <a:t>、</a:t>
              </a:r>
              <a:r>
                <a:rPr kumimoji="1" lang="en-US" altLang="zh-CN" sz="2400" b="1" i="0" u="none" strike="noStrike" kern="1200" cap="none" spc="0" normalizeH="0" baseline="0" noProof="0">
                  <a:ln>
                    <a:noFill/>
                  </a:ln>
                  <a:solidFill>
                    <a:srgbClr val="000066"/>
                  </a:solidFill>
                  <a:effectLst/>
                  <a:uLnTx/>
                  <a:uFillTx/>
                  <a:latin typeface="+mn-ea"/>
                  <a:cs typeface="+mn-cs"/>
                </a:rPr>
                <a:t>B</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灯  </a:t>
              </a:r>
              <a:r>
                <a:rPr kumimoji="1" lang="en-US" altLang="zh-CN" sz="2400" b="1" i="0" u="none" strike="noStrike" kern="1200" cap="none" spc="0" normalizeH="0" baseline="0" noProof="0">
                  <a:ln>
                    <a:noFill/>
                  </a:ln>
                  <a:solidFill>
                    <a:srgbClr val="000066"/>
                  </a:solidFill>
                  <a:effectLst/>
                  <a:uLnTx/>
                  <a:uFillTx/>
                  <a:latin typeface="+mn-ea"/>
                  <a:cs typeface="+mn-cs"/>
                </a:rPr>
                <a:t>:  </a:t>
              </a:r>
              <a:r>
                <a:rPr kumimoji="1" lang="zh-CN" altLang="en-US" sz="2400" b="1" i="0" u="none" strike="noStrike" kern="1200" cap="none" spc="0" normalizeH="0" baseline="0" noProof="0">
                  <a:ln>
                    <a:noFill/>
                  </a:ln>
                  <a:solidFill>
                    <a:srgbClr val="000066"/>
                  </a:solidFill>
                  <a:effectLst/>
                  <a:uLnTx/>
                  <a:uFillTx/>
                  <a:latin typeface="+mn-ea"/>
                  <a:cs typeface="+mn-cs"/>
                </a:rPr>
                <a:t>函数  </a:t>
              </a:r>
              <a:r>
                <a:rPr kumimoji="1" lang="en-US" altLang="zh-CN" sz="2400" b="1" i="0" u="none" strike="noStrike" kern="1200" cap="none" spc="0" normalizeH="0" baseline="0" noProof="0">
                  <a:ln>
                    <a:noFill/>
                  </a:ln>
                  <a:solidFill>
                    <a:srgbClr val="000066"/>
                  </a:solidFill>
                  <a:effectLst/>
                  <a:uLnTx/>
                  <a:uFillTx/>
                  <a:latin typeface="+mn-ea"/>
                  <a:cs typeface="+mn-cs"/>
                </a:rPr>
                <a:t>L</a:t>
              </a:r>
            </a:p>
          </p:txBody>
        </p:sp>
      </p:grpSp>
      <p:sp>
        <p:nvSpPr>
          <p:cNvPr id="422999" name="AutoShape 87"/>
          <p:cNvSpPr>
            <a:spLocks noChangeArrowheads="1"/>
          </p:cNvSpPr>
          <p:nvPr/>
        </p:nvSpPr>
        <p:spPr bwMode="auto">
          <a:xfrm>
            <a:off x="4567238" y="5220742"/>
            <a:ext cx="1054100" cy="917079"/>
          </a:xfrm>
          <a:prstGeom prst="rightArrow">
            <a:avLst>
              <a:gd name="adj1" fmla="val 50000"/>
              <a:gd name="adj2" fmla="val 25000"/>
            </a:avLst>
          </a:prstGeom>
          <a:solidFill>
            <a:srgbClr val="CCECFF"/>
          </a:solidFill>
          <a:ln w="38100">
            <a:solidFill>
              <a:srgbClr val="FF3399"/>
            </a:solidFill>
            <a:miter lim="800000"/>
            <a:headEnd/>
            <a:tailEnd/>
          </a:ln>
          <a:effectLst/>
          <a:extLs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3000" name="Text Box 88"/>
          <p:cNvSpPr txBox="1">
            <a:spLocks noChangeArrowheads="1"/>
          </p:cNvSpPr>
          <p:nvPr/>
        </p:nvSpPr>
        <p:spPr bwMode="auto">
          <a:xfrm>
            <a:off x="5257800" y="3800377"/>
            <a:ext cx="3624263" cy="4984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a:defRPr kumimoji="1" sz="2400">
                <a:solidFill>
                  <a:schemeClr val="tx1"/>
                </a:solidFill>
                <a:latin typeface="Times New Roman" panose="02020603050405020304" pitchFamily="18" charset="0"/>
                <a:ea typeface="宋体" panose="02010600030101010101" pitchFamily="2" charset="-122"/>
              </a:defRPr>
            </a:lvl1pPr>
            <a:lvl2pPr marL="914400" indent="-457200" algn="l">
              <a:defRPr kumimoji="1" sz="2400">
                <a:solidFill>
                  <a:schemeClr val="tx1"/>
                </a:solidFill>
                <a:latin typeface="Times New Roman" panose="02020603050405020304" pitchFamily="18" charset="0"/>
                <a:ea typeface="宋体" panose="02010600030101010101" pitchFamily="2" charset="-122"/>
              </a:defRPr>
            </a:lvl2pPr>
            <a:lvl3pPr marL="1371600" indent="-457200" algn="l">
              <a:defRPr kumimoji="1" sz="2400">
                <a:solidFill>
                  <a:schemeClr val="tx1"/>
                </a:solidFill>
                <a:latin typeface="Times New Roman" panose="02020603050405020304" pitchFamily="18" charset="0"/>
                <a:ea typeface="宋体" panose="02010600030101010101" pitchFamily="2" charset="-122"/>
              </a:defRPr>
            </a:lvl3pPr>
            <a:lvl4pPr marL="1828800" indent="-457200" algn="l">
              <a:defRPr kumimoji="1" sz="2400">
                <a:solidFill>
                  <a:schemeClr val="tx1"/>
                </a:solidFill>
                <a:latin typeface="Times New Roman" panose="02020603050405020304" pitchFamily="18" charset="0"/>
                <a:ea typeface="宋体" panose="02010600030101010101" pitchFamily="2" charset="-122"/>
              </a:defRPr>
            </a:lvl4pPr>
            <a:lvl5pPr marL="2286000" indent="-457200" algn="l">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457200" marR="0" lvl="0" indent="-457200" algn="l" defTabSz="914400" rtl="0" eaLnBrk="1" fontAlgn="base" latinLnBrk="0" hangingPunct="1">
              <a:lnSpc>
                <a:spcPct val="130000"/>
              </a:lnSpc>
              <a:spcBef>
                <a:spcPct val="5000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ea typeface="+mn-ea"/>
                <a:cs typeface="+mn-cs"/>
              </a:rPr>
              <a:t>逻辑抽象，列出真值表</a:t>
            </a:r>
          </a:p>
        </p:txBody>
      </p:sp>
      <p:sp>
        <p:nvSpPr>
          <p:cNvPr id="423001" name="Text Box 89"/>
          <p:cNvSpPr txBox="1">
            <a:spLocks noChangeArrowheads="1"/>
          </p:cNvSpPr>
          <p:nvPr/>
        </p:nvSpPr>
        <p:spPr bwMode="auto">
          <a:xfrm>
            <a:off x="539750" y="1123950"/>
            <a:ext cx="4824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uLnTx/>
                <a:uFillTx/>
                <a:latin typeface="+mn-ea"/>
                <a:cs typeface="+mn-cs"/>
              </a:rPr>
              <a:t>1.6.1 </a:t>
            </a:r>
            <a:r>
              <a:rPr kumimoji="1" lang="zh-CN" altLang="en-US" sz="2400" b="1" i="0" u="none" strike="noStrike" kern="1200" cap="none" spc="0" normalizeH="0" baseline="0" noProof="0">
                <a:ln>
                  <a:noFill/>
                </a:ln>
                <a:solidFill>
                  <a:srgbClr val="CC0000"/>
                </a:solidFill>
                <a:effectLst/>
                <a:uLnTx/>
                <a:uFillTx/>
                <a:latin typeface="+mn-ea"/>
                <a:cs typeface="+mn-cs"/>
              </a:rPr>
              <a:t>逻辑函数几种表示方法</a:t>
            </a:r>
          </a:p>
        </p:txBody>
      </p:sp>
      <p:sp>
        <p:nvSpPr>
          <p:cNvPr id="3" name="标题 2">
            <a:extLst>
              <a:ext uri="{FF2B5EF4-FFF2-40B4-BE49-F238E27FC236}">
                <a16:creationId xmlns:a16="http://schemas.microsoft.com/office/drawing/2014/main" id="{16A23D68-DCC8-4471-ABA3-3AE074A3E828}"/>
              </a:ext>
            </a:extLst>
          </p:cNvPr>
          <p:cNvSpPr>
            <a:spLocks noGrp="1"/>
          </p:cNvSpPr>
          <p:nvPr>
            <p:ph type="title"/>
          </p:nvPr>
        </p:nvSpPr>
        <p:spPr>
          <a:xfrm>
            <a:off x="685800" y="484632"/>
            <a:ext cx="7772400" cy="560864"/>
          </a:xfrm>
        </p:spPr>
        <p:txBody>
          <a:bodyPr>
            <a:noAutofit/>
          </a:bodyPr>
          <a:lstStyle/>
          <a:p>
            <a:r>
              <a:rPr kumimoji="1" lang="en-US" altLang="zh-CN" sz="3600" b="1" i="0" u="none" strike="noStrike" kern="1200" cap="none" spc="0" normalizeH="0" baseline="0" noProof="0" dirty="0">
                <a:ln>
                  <a:noFill/>
                </a:ln>
                <a:solidFill>
                  <a:srgbClr val="CC0000"/>
                </a:solidFill>
                <a:effectLst/>
                <a:uLnTx/>
                <a:uFillTx/>
                <a:latin typeface="+mn-ea"/>
                <a:cs typeface="+mn-cs"/>
              </a:rPr>
              <a:t>1.6</a:t>
            </a:r>
            <a:r>
              <a:rPr kumimoji="1" lang="zh-CN" altLang="en-US" sz="3600" b="1" i="0" u="none" strike="noStrike" kern="1200" cap="none" spc="0" normalizeH="0" baseline="0" noProof="0" dirty="0">
                <a:ln>
                  <a:noFill/>
                </a:ln>
                <a:solidFill>
                  <a:srgbClr val="CC0000"/>
                </a:solidFill>
                <a:effectLst/>
                <a:uLnTx/>
                <a:uFillTx/>
                <a:latin typeface="+mn-ea"/>
                <a:cs typeface="+mn-cs"/>
              </a:rPr>
              <a:t>　逻辑函数的建立及其表示方法</a:t>
            </a:r>
            <a:endParaRPr lang="zh-CN" altLang="en-US" sz="3600" dirty="0"/>
          </a:p>
        </p:txBody>
      </p:sp>
      <p:sp>
        <p:nvSpPr>
          <p:cNvPr id="2" name="灯片编号占位符 1">
            <a:extLst>
              <a:ext uri="{FF2B5EF4-FFF2-40B4-BE49-F238E27FC236}">
                <a16:creationId xmlns:a16="http://schemas.microsoft.com/office/drawing/2014/main" id="{AE58836E-0204-420D-AC11-4EB4BFFEB9AF}"/>
              </a:ext>
            </a:extLst>
          </p:cNvPr>
          <p:cNvSpPr>
            <a:spLocks noGrp="1"/>
          </p:cNvSpPr>
          <p:nvPr>
            <p:ph type="sldNum" sz="quarter" idx="12"/>
          </p:nvPr>
        </p:nvSpPr>
        <p:spPr/>
        <p:txBody>
          <a:bodyPr/>
          <a:lstStyle/>
          <a:p>
            <a:fld id="{4FAB73BC-B049-4115-A692-8D63A059BFB8}" type="slidenum">
              <a:rPr lang="en-US" smtClean="0">
                <a:latin typeface="+mn-ea"/>
              </a:rPr>
              <a:t>19</a:t>
            </a:fld>
            <a:endParaRPr lang="en-US" dirty="0">
              <a:latin typeface="+mn-ea"/>
            </a:endParaRPr>
          </a:p>
        </p:txBody>
      </p:sp>
    </p:spTree>
    <p:custDataLst>
      <p:tags r:id="rId1"/>
    </p:custDataLst>
    <p:extLst>
      <p:ext uri="{BB962C8B-B14F-4D97-AF65-F5344CB8AC3E}">
        <p14:creationId xmlns:p14="http://schemas.microsoft.com/office/powerpoint/2010/main" val="52601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2944"/>
                                        </p:tgtEl>
                                        <p:attrNameLst>
                                          <p:attrName>style.visibility</p:attrName>
                                        </p:attrNameLst>
                                      </p:cBhvr>
                                      <p:to>
                                        <p:strVal val="visible"/>
                                      </p:to>
                                    </p:set>
                                    <p:animEffect transition="in" filter="strips(downRight)">
                                      <p:cBhvr>
                                        <p:cTn id="7" dur="500"/>
                                        <p:tgtEl>
                                          <p:spTgt spid="4229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2917"/>
                                        </p:tgtEl>
                                        <p:attrNameLst>
                                          <p:attrName>style.visibility</p:attrName>
                                        </p:attrNameLst>
                                      </p:cBhvr>
                                      <p:to>
                                        <p:strVal val="visible"/>
                                      </p:to>
                                    </p:set>
                                    <p:animEffect transition="in" filter="wipe(up)">
                                      <p:cBhvr>
                                        <p:cTn id="12" dur="1000"/>
                                        <p:tgtEl>
                                          <p:spTgt spid="4229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22946"/>
                                        </p:tgtEl>
                                        <p:attrNameLst>
                                          <p:attrName>style.visibility</p:attrName>
                                        </p:attrNameLst>
                                      </p:cBhvr>
                                      <p:to>
                                        <p:strVal val="visible"/>
                                      </p:to>
                                    </p:set>
                                    <p:animEffect transition="in" filter="wipe(up)">
                                      <p:cBhvr>
                                        <p:cTn id="17" dur="500"/>
                                        <p:tgtEl>
                                          <p:spTgt spid="42294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22945"/>
                                        </p:tgtEl>
                                        <p:attrNameLst>
                                          <p:attrName>style.visibility</p:attrName>
                                        </p:attrNameLst>
                                      </p:cBhvr>
                                      <p:to>
                                        <p:strVal val="visible"/>
                                      </p:to>
                                    </p:set>
                                    <p:animEffect transition="in" filter="wipe(down)">
                                      <p:cBhvr>
                                        <p:cTn id="22" dur="500"/>
                                        <p:tgtEl>
                                          <p:spTgt spid="42294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23000"/>
                                        </p:tgtEl>
                                        <p:attrNameLst>
                                          <p:attrName>style.visibility</p:attrName>
                                        </p:attrNameLst>
                                      </p:cBhvr>
                                      <p:to>
                                        <p:strVal val="visible"/>
                                      </p:to>
                                    </p:set>
                                    <p:animEffect transition="in" filter="wipe(left)">
                                      <p:cBhvr>
                                        <p:cTn id="25" dur="500"/>
                                        <p:tgtEl>
                                          <p:spTgt spid="42300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422995"/>
                                        </p:tgtEl>
                                        <p:attrNameLst>
                                          <p:attrName>style.visibility</p:attrName>
                                        </p:attrNameLst>
                                      </p:cBhvr>
                                      <p:to>
                                        <p:strVal val="visible"/>
                                      </p:to>
                                    </p:set>
                                    <p:animEffect transition="in" filter="wipe(up)">
                                      <p:cBhvr>
                                        <p:cTn id="30" dur="500"/>
                                        <p:tgtEl>
                                          <p:spTgt spid="42299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422999"/>
                                        </p:tgtEl>
                                        <p:attrNameLst>
                                          <p:attrName>style.visibility</p:attrName>
                                        </p:attrNameLst>
                                      </p:cBhvr>
                                      <p:to>
                                        <p:strVal val="visible"/>
                                      </p:to>
                                    </p:set>
                                    <p:animEffect transition="in" filter="wipe(left)">
                                      <p:cBhvr>
                                        <p:cTn id="35" dur="500"/>
                                        <p:tgtEl>
                                          <p:spTgt spid="42299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1" fill="hold" nodeType="clickEffect">
                                  <p:stCondLst>
                                    <p:cond delay="0"/>
                                  </p:stCondLst>
                                  <p:childTnLst>
                                    <p:set>
                                      <p:cBhvr>
                                        <p:cTn id="39" dur="1" fill="hold">
                                          <p:stCondLst>
                                            <p:cond delay="0"/>
                                          </p:stCondLst>
                                        </p:cTn>
                                        <p:tgtEl>
                                          <p:spTgt spid="422969"/>
                                        </p:tgtEl>
                                        <p:attrNameLst>
                                          <p:attrName>style.visibility</p:attrName>
                                        </p:attrNameLst>
                                      </p:cBhvr>
                                      <p:to>
                                        <p:strVal val="visible"/>
                                      </p:to>
                                    </p:set>
                                    <p:animEffect transition="in" filter="wipe(up)">
                                      <p:cBhvr>
                                        <p:cTn id="40" dur="500"/>
                                        <p:tgtEl>
                                          <p:spTgt spid="42296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nodeType="clickEffect">
                                  <p:stCondLst>
                                    <p:cond delay="0"/>
                                  </p:stCondLst>
                                  <p:childTnLst>
                                    <p:set>
                                      <p:cBhvr>
                                        <p:cTn id="44" dur="1" fill="hold">
                                          <p:stCondLst>
                                            <p:cond delay="0"/>
                                          </p:stCondLst>
                                        </p:cTn>
                                        <p:tgtEl>
                                          <p:spTgt spid="422979"/>
                                        </p:tgtEl>
                                        <p:attrNameLst>
                                          <p:attrName>style.visibility</p:attrName>
                                        </p:attrNameLst>
                                      </p:cBhvr>
                                      <p:to>
                                        <p:strVal val="visible"/>
                                      </p:to>
                                    </p:set>
                                    <p:animEffect transition="in" filter="strips(downRight)">
                                      <p:cBhvr>
                                        <p:cTn id="45" dur="500"/>
                                        <p:tgtEl>
                                          <p:spTgt spid="42297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422983"/>
                                        </p:tgtEl>
                                        <p:attrNameLst>
                                          <p:attrName>style.visibility</p:attrName>
                                        </p:attrNameLst>
                                      </p:cBhvr>
                                      <p:to>
                                        <p:strVal val="visible"/>
                                      </p:to>
                                    </p:set>
                                    <p:animEffect transition="in" filter="strips(downRight)">
                                      <p:cBhvr>
                                        <p:cTn id="50" dur="500"/>
                                        <p:tgtEl>
                                          <p:spTgt spid="422983"/>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nodeType="clickEffect">
                                  <p:stCondLst>
                                    <p:cond delay="0"/>
                                  </p:stCondLst>
                                  <p:childTnLst>
                                    <p:set>
                                      <p:cBhvr>
                                        <p:cTn id="54" dur="1" fill="hold">
                                          <p:stCondLst>
                                            <p:cond delay="0"/>
                                          </p:stCondLst>
                                        </p:cTn>
                                        <p:tgtEl>
                                          <p:spTgt spid="422987"/>
                                        </p:tgtEl>
                                        <p:attrNameLst>
                                          <p:attrName>style.visibility</p:attrName>
                                        </p:attrNameLst>
                                      </p:cBhvr>
                                      <p:to>
                                        <p:strVal val="visible"/>
                                      </p:to>
                                    </p:set>
                                    <p:animEffect transition="in" filter="strips(downRight)">
                                      <p:cBhvr>
                                        <p:cTn id="55" dur="500"/>
                                        <p:tgtEl>
                                          <p:spTgt spid="422987"/>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8" presetClass="entr" presetSubtype="6" fill="hold" nodeType="clickEffect">
                                  <p:stCondLst>
                                    <p:cond delay="0"/>
                                  </p:stCondLst>
                                  <p:childTnLst>
                                    <p:set>
                                      <p:cBhvr>
                                        <p:cTn id="59" dur="1" fill="hold">
                                          <p:stCondLst>
                                            <p:cond delay="0"/>
                                          </p:stCondLst>
                                        </p:cTn>
                                        <p:tgtEl>
                                          <p:spTgt spid="422991"/>
                                        </p:tgtEl>
                                        <p:attrNameLst>
                                          <p:attrName>style.visibility</p:attrName>
                                        </p:attrNameLst>
                                      </p:cBhvr>
                                      <p:to>
                                        <p:strVal val="visible"/>
                                      </p:to>
                                    </p:set>
                                    <p:animEffect transition="in" filter="strips(downRight)">
                                      <p:cBhvr>
                                        <p:cTn id="60" dur="500"/>
                                        <p:tgtEl>
                                          <p:spTgt spid="422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44" grpId="0"/>
      <p:bldP spid="422945" grpId="0"/>
      <p:bldP spid="42300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3943" name="Group 7"/>
          <p:cNvGrpSpPr>
            <a:grpSpLocks/>
          </p:cNvGrpSpPr>
          <p:nvPr/>
        </p:nvGrpSpPr>
        <p:grpSpPr bwMode="auto">
          <a:xfrm>
            <a:off x="5219700" y="3597275"/>
            <a:ext cx="3008313" cy="2640013"/>
            <a:chOff x="464" y="2100"/>
            <a:chExt cx="1895" cy="1663"/>
          </a:xfrm>
        </p:grpSpPr>
        <p:grpSp>
          <p:nvGrpSpPr>
            <p:cNvPr id="423944" name="Group 8"/>
            <p:cNvGrpSpPr>
              <a:grpSpLocks/>
            </p:cNvGrpSpPr>
            <p:nvPr/>
          </p:nvGrpSpPr>
          <p:grpSpPr bwMode="auto">
            <a:xfrm>
              <a:off x="464" y="2100"/>
              <a:ext cx="1895" cy="1663"/>
              <a:chOff x="676" y="1524"/>
              <a:chExt cx="1895" cy="1663"/>
            </a:xfrm>
          </p:grpSpPr>
          <p:sp>
            <p:nvSpPr>
              <p:cNvPr id="423945" name="Text Box 9"/>
              <p:cNvSpPr txBox="1">
                <a:spLocks noChangeArrowheads="1"/>
              </p:cNvSpPr>
              <p:nvPr/>
            </p:nvSpPr>
            <p:spPr bwMode="auto">
              <a:xfrm>
                <a:off x="719" y="1524"/>
                <a:ext cx="1801"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     </a:t>
                </a:r>
                <a:r>
                  <a:rPr kumimoji="1" lang="zh-CN" altLang="en-US" sz="2400" b="1" i="0" u="none" strike="noStrike" kern="1200" cap="none" spc="0" normalizeH="0" baseline="0" noProof="0">
                    <a:ln>
                      <a:noFill/>
                    </a:ln>
                    <a:solidFill>
                      <a:srgbClr val="000066"/>
                    </a:solidFill>
                    <a:effectLst/>
                    <a:uLnTx/>
                    <a:uFillTx/>
                    <a:latin typeface="+mn-ea"/>
                    <a:cs typeface="+mn-cs"/>
                  </a:rPr>
                  <a:t>逻辑真值表</a:t>
                </a:r>
              </a:p>
            </p:txBody>
          </p:sp>
          <p:grpSp>
            <p:nvGrpSpPr>
              <p:cNvPr id="423946" name="Group 10"/>
              <p:cNvGrpSpPr>
                <a:grpSpLocks/>
              </p:cNvGrpSpPr>
              <p:nvPr/>
            </p:nvGrpSpPr>
            <p:grpSpPr bwMode="auto">
              <a:xfrm>
                <a:off x="676" y="1799"/>
                <a:ext cx="1895" cy="1382"/>
                <a:chOff x="3157" y="1392"/>
                <a:chExt cx="2100" cy="1147"/>
              </a:xfrm>
            </p:grpSpPr>
            <p:sp>
              <p:nvSpPr>
                <p:cNvPr id="423947" name="Line 11"/>
                <p:cNvSpPr>
                  <a:spLocks noChangeShapeType="1"/>
                </p:cNvSpPr>
                <p:nvPr/>
              </p:nvSpPr>
              <p:spPr bwMode="auto">
                <a:xfrm>
                  <a:off x="3157"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3948" name="Line 12"/>
                <p:cNvSpPr>
                  <a:spLocks noChangeShapeType="1"/>
                </p:cNvSpPr>
                <p:nvPr/>
              </p:nvSpPr>
              <p:spPr bwMode="auto">
                <a:xfrm>
                  <a:off x="3157"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3949" name="Line 13"/>
                <p:cNvSpPr>
                  <a:spLocks noChangeShapeType="1"/>
                </p:cNvSpPr>
                <p:nvPr/>
              </p:nvSpPr>
              <p:spPr bwMode="auto">
                <a:xfrm>
                  <a:off x="3157"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grpSp>
          <p:sp>
            <p:nvSpPr>
              <p:cNvPr id="423950" name="Line 14"/>
              <p:cNvSpPr>
                <a:spLocks noChangeShapeType="1"/>
              </p:cNvSpPr>
              <p:nvPr/>
            </p:nvSpPr>
            <p:spPr bwMode="auto">
              <a:xfrm>
                <a:off x="1984" y="1799"/>
                <a:ext cx="0" cy="13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mn-ea"/>
                  <a:cs typeface="+mn-cs"/>
                </a:endParaRPr>
              </a:p>
            </p:txBody>
          </p:sp>
          <p:sp>
            <p:nvSpPr>
              <p:cNvPr id="423951" name="Text Box 15"/>
              <p:cNvSpPr txBox="1">
                <a:spLocks noChangeArrowheads="1"/>
              </p:cNvSpPr>
              <p:nvPr/>
            </p:nvSpPr>
            <p:spPr bwMode="auto">
              <a:xfrm>
                <a:off x="880" y="1857"/>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mn-ea"/>
                    <a:cs typeface="+mn-cs"/>
                  </a:rPr>
                  <a:t>A</a:t>
                </a:r>
                <a:endParaRPr kumimoji="1" lang="en-US" altLang="zh-CN" sz="2400" b="1" i="1" u="none" strike="noStrike" kern="1200" cap="none" spc="0" normalizeH="0" baseline="-25000" noProof="0">
                  <a:ln>
                    <a:noFill/>
                  </a:ln>
                  <a:solidFill>
                    <a:srgbClr val="000000"/>
                  </a:solidFill>
                  <a:effectLst/>
                  <a:uLnTx/>
                  <a:uFillTx/>
                  <a:latin typeface="+mn-ea"/>
                  <a:cs typeface="+mn-cs"/>
                </a:endParaRPr>
              </a:p>
            </p:txBody>
          </p:sp>
          <p:sp>
            <p:nvSpPr>
              <p:cNvPr id="423952" name="Text Box 16"/>
              <p:cNvSpPr txBox="1">
                <a:spLocks noChangeArrowheads="1"/>
              </p:cNvSpPr>
              <p:nvPr/>
            </p:nvSpPr>
            <p:spPr bwMode="auto">
              <a:xfrm>
                <a:off x="1495" y="1857"/>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mn-ea"/>
                    <a:cs typeface="+mn-cs"/>
                  </a:rPr>
                  <a:t>B</a:t>
                </a:r>
                <a:endParaRPr kumimoji="1" lang="en-US" altLang="zh-CN" sz="2400" b="1" i="1" u="none" strike="noStrike" kern="1200" cap="none" spc="0" normalizeH="0" baseline="-25000" noProof="0">
                  <a:ln>
                    <a:noFill/>
                  </a:ln>
                  <a:solidFill>
                    <a:srgbClr val="000000"/>
                  </a:solidFill>
                  <a:effectLst/>
                  <a:uLnTx/>
                  <a:uFillTx/>
                  <a:latin typeface="+mn-ea"/>
                  <a:cs typeface="+mn-cs"/>
                </a:endParaRPr>
              </a:p>
            </p:txBody>
          </p:sp>
          <p:sp>
            <p:nvSpPr>
              <p:cNvPr id="423953" name="Text Box 17"/>
              <p:cNvSpPr txBox="1">
                <a:spLocks noChangeArrowheads="1"/>
              </p:cNvSpPr>
              <p:nvPr/>
            </p:nvSpPr>
            <p:spPr bwMode="auto">
              <a:xfrm>
                <a:off x="2211" y="1857"/>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mn-ea"/>
                    <a:cs typeface="+mn-cs"/>
                  </a:rPr>
                  <a:t>L</a:t>
                </a:r>
                <a:endParaRPr kumimoji="1" lang="en-US" altLang="zh-CN" sz="2400" b="1" i="1" u="none" strike="noStrike" kern="1200" cap="none" spc="0" normalizeH="0" baseline="-25000" noProof="0">
                  <a:ln>
                    <a:noFill/>
                  </a:ln>
                  <a:solidFill>
                    <a:srgbClr val="000000"/>
                  </a:solidFill>
                  <a:effectLst/>
                  <a:uLnTx/>
                  <a:uFillTx/>
                  <a:latin typeface="+mn-ea"/>
                  <a:cs typeface="+mn-cs"/>
                </a:endParaRPr>
              </a:p>
            </p:txBody>
          </p:sp>
        </p:grpSp>
        <p:grpSp>
          <p:nvGrpSpPr>
            <p:cNvPr id="423954" name="Group 18"/>
            <p:cNvGrpSpPr>
              <a:grpSpLocks/>
            </p:cNvGrpSpPr>
            <p:nvPr/>
          </p:nvGrpSpPr>
          <p:grpSpPr bwMode="auto">
            <a:xfrm>
              <a:off x="677" y="2722"/>
              <a:ext cx="1462" cy="209"/>
              <a:chOff x="880" y="2146"/>
              <a:chExt cx="1462" cy="209"/>
            </a:xfrm>
          </p:grpSpPr>
          <p:sp>
            <p:nvSpPr>
              <p:cNvPr id="423955" name="Text Box 19"/>
              <p:cNvSpPr txBox="1">
                <a:spLocks noChangeArrowheads="1"/>
              </p:cNvSpPr>
              <p:nvPr/>
            </p:nvSpPr>
            <p:spPr bwMode="auto">
              <a:xfrm>
                <a:off x="880" y="2146"/>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3956" name="Text Box 20"/>
              <p:cNvSpPr txBox="1">
                <a:spLocks noChangeArrowheads="1"/>
              </p:cNvSpPr>
              <p:nvPr/>
            </p:nvSpPr>
            <p:spPr bwMode="auto">
              <a:xfrm>
                <a:off x="1495" y="214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3957" name="Text Box 21"/>
              <p:cNvSpPr txBox="1">
                <a:spLocks noChangeArrowheads="1"/>
              </p:cNvSpPr>
              <p:nvPr/>
            </p:nvSpPr>
            <p:spPr bwMode="auto">
              <a:xfrm>
                <a:off x="2212" y="214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grpSp>
        <p:grpSp>
          <p:nvGrpSpPr>
            <p:cNvPr id="423958" name="Group 22"/>
            <p:cNvGrpSpPr>
              <a:grpSpLocks/>
            </p:cNvGrpSpPr>
            <p:nvPr/>
          </p:nvGrpSpPr>
          <p:grpSpPr bwMode="auto">
            <a:xfrm>
              <a:off x="677" y="2988"/>
              <a:ext cx="1462" cy="216"/>
              <a:chOff x="880" y="2412"/>
              <a:chExt cx="1462" cy="216"/>
            </a:xfrm>
          </p:grpSpPr>
          <p:sp>
            <p:nvSpPr>
              <p:cNvPr id="423959" name="Text Box 23"/>
              <p:cNvSpPr txBox="1">
                <a:spLocks noChangeArrowheads="1"/>
              </p:cNvSpPr>
              <p:nvPr/>
            </p:nvSpPr>
            <p:spPr bwMode="auto">
              <a:xfrm>
                <a:off x="1495" y="2412"/>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3960" name="Text Box 24"/>
              <p:cNvSpPr txBox="1">
                <a:spLocks noChangeArrowheads="1"/>
              </p:cNvSpPr>
              <p:nvPr/>
            </p:nvSpPr>
            <p:spPr bwMode="auto">
              <a:xfrm>
                <a:off x="880" y="2419"/>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3961" name="Text Box 25"/>
              <p:cNvSpPr txBox="1">
                <a:spLocks noChangeArrowheads="1"/>
              </p:cNvSpPr>
              <p:nvPr/>
            </p:nvSpPr>
            <p:spPr bwMode="auto">
              <a:xfrm>
                <a:off x="2212" y="2412"/>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grpSp>
        <p:grpSp>
          <p:nvGrpSpPr>
            <p:cNvPr id="423962" name="Group 26"/>
            <p:cNvGrpSpPr>
              <a:grpSpLocks/>
            </p:cNvGrpSpPr>
            <p:nvPr/>
          </p:nvGrpSpPr>
          <p:grpSpPr bwMode="auto">
            <a:xfrm>
              <a:off x="677" y="3262"/>
              <a:ext cx="1462" cy="216"/>
              <a:chOff x="880" y="2686"/>
              <a:chExt cx="1462" cy="216"/>
            </a:xfrm>
          </p:grpSpPr>
          <p:sp>
            <p:nvSpPr>
              <p:cNvPr id="423963" name="Text Box 27"/>
              <p:cNvSpPr txBox="1">
                <a:spLocks noChangeArrowheads="1"/>
              </p:cNvSpPr>
              <p:nvPr/>
            </p:nvSpPr>
            <p:spPr bwMode="auto">
              <a:xfrm>
                <a:off x="1495" y="268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3964" name="Text Box 28"/>
              <p:cNvSpPr txBox="1">
                <a:spLocks noChangeArrowheads="1"/>
              </p:cNvSpPr>
              <p:nvPr/>
            </p:nvSpPr>
            <p:spPr bwMode="auto">
              <a:xfrm>
                <a:off x="880" y="2693"/>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3965" name="Text Box 29"/>
              <p:cNvSpPr txBox="1">
                <a:spLocks noChangeArrowheads="1"/>
              </p:cNvSpPr>
              <p:nvPr/>
            </p:nvSpPr>
            <p:spPr bwMode="auto">
              <a:xfrm>
                <a:off x="2212" y="268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0</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grpSp>
        <p:grpSp>
          <p:nvGrpSpPr>
            <p:cNvPr id="423966" name="Group 30"/>
            <p:cNvGrpSpPr>
              <a:grpSpLocks/>
            </p:cNvGrpSpPr>
            <p:nvPr/>
          </p:nvGrpSpPr>
          <p:grpSpPr bwMode="auto">
            <a:xfrm>
              <a:off x="678" y="3542"/>
              <a:ext cx="1461" cy="209"/>
              <a:chOff x="881" y="2966"/>
              <a:chExt cx="1461" cy="209"/>
            </a:xfrm>
          </p:grpSpPr>
          <p:sp>
            <p:nvSpPr>
              <p:cNvPr id="423967" name="Text Box 31"/>
              <p:cNvSpPr txBox="1">
                <a:spLocks noChangeArrowheads="1"/>
              </p:cNvSpPr>
              <p:nvPr/>
            </p:nvSpPr>
            <p:spPr bwMode="auto">
              <a:xfrm>
                <a:off x="1495" y="296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3968" name="Text Box 32"/>
              <p:cNvSpPr txBox="1">
                <a:spLocks noChangeArrowheads="1"/>
              </p:cNvSpPr>
              <p:nvPr/>
            </p:nvSpPr>
            <p:spPr bwMode="auto">
              <a:xfrm>
                <a:off x="881" y="2966"/>
                <a:ext cx="129"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sp>
            <p:nvSpPr>
              <p:cNvPr id="423969" name="Text Box 33"/>
              <p:cNvSpPr txBox="1">
                <a:spLocks noChangeArrowheads="1"/>
              </p:cNvSpPr>
              <p:nvPr/>
            </p:nvSpPr>
            <p:spPr bwMode="auto">
              <a:xfrm>
                <a:off x="2212" y="2966"/>
                <a:ext cx="130" cy="2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mn-ea"/>
                    <a:cs typeface="+mn-cs"/>
                  </a:rPr>
                  <a:t>1</a:t>
                </a:r>
                <a:endParaRPr kumimoji="1" lang="en-US" altLang="zh-CN" sz="2400" b="1" i="0" u="none" strike="noStrike" kern="1200" cap="none" spc="0" normalizeH="0" baseline="-25000" noProof="0">
                  <a:ln>
                    <a:noFill/>
                  </a:ln>
                  <a:solidFill>
                    <a:srgbClr val="000000"/>
                  </a:solidFill>
                  <a:effectLst/>
                  <a:uLnTx/>
                  <a:uFillTx/>
                  <a:latin typeface="+mn-ea"/>
                  <a:cs typeface="+mn-cs"/>
                </a:endParaRPr>
              </a:p>
            </p:txBody>
          </p:sp>
        </p:grpSp>
      </p:grpSp>
      <p:sp>
        <p:nvSpPr>
          <p:cNvPr id="423971" name="Rectangle 35"/>
          <p:cNvSpPr>
            <a:spLocks noChangeArrowheads="1"/>
          </p:cNvSpPr>
          <p:nvPr/>
        </p:nvSpPr>
        <p:spPr bwMode="auto">
          <a:xfrm>
            <a:off x="144463" y="1393849"/>
            <a:ext cx="8820150" cy="1301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8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逻辑表达式是用与、或、非等运算组合起来，表示逻辑函数与逻辑变量之间关系的逻辑代数式。</a:t>
            </a:r>
          </a:p>
        </p:txBody>
      </p:sp>
      <p:sp>
        <p:nvSpPr>
          <p:cNvPr id="423972" name="Rectangle 36"/>
          <p:cNvSpPr>
            <a:spLocks noChangeArrowheads="1"/>
          </p:cNvSpPr>
          <p:nvPr/>
        </p:nvSpPr>
        <p:spPr bwMode="auto">
          <a:xfrm>
            <a:off x="107950" y="2664460"/>
            <a:ext cx="9145588" cy="636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8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例：已知某逻辑函数的真值表，试写出对应的逻辑函数表达式。</a:t>
            </a:r>
          </a:p>
        </p:txBody>
      </p:sp>
      <mc:AlternateContent xmlns:mc="http://schemas.openxmlformats.org/markup-compatibility/2006" xmlns:a14="http://schemas.microsoft.com/office/drawing/2010/main">
        <mc:Choice Requires="a14">
          <p:sp>
            <p:nvSpPr>
              <p:cNvPr id="5" name="矩形 4"/>
              <p:cNvSpPr/>
              <p:nvPr/>
            </p:nvSpPr>
            <p:spPr>
              <a:xfrm>
                <a:off x="1886110" y="3975467"/>
                <a:ext cx="941283" cy="6463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e>
                      </m:acc>
                      <m:acc>
                        <m:accPr>
                          <m:chr m:val="̅"/>
                          <m:ctrlP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cs typeface="+mn-cs"/>
                            </a:rPr>
                            <m:t>𝑩</m:t>
                          </m:r>
                        </m:e>
                      </m:acc>
                    </m:oMath>
                  </m:oMathPara>
                </a14:m>
                <a:endParaRPr kumimoji="0" lang="zh-CN" altLang="en-US" sz="3600" b="1" i="0" u="none" strike="noStrike" kern="1200" cap="none" spc="0" normalizeH="0" baseline="0" noProof="0" dirty="0">
                  <a:ln>
                    <a:noFill/>
                  </a:ln>
                  <a:solidFill>
                    <a:srgbClr val="000000"/>
                  </a:solidFill>
                  <a:effectLst/>
                  <a:uLnTx/>
                  <a:uFillTx/>
                  <a:latin typeface="+mn-ea"/>
                  <a:cs typeface="+mn-cs"/>
                </a:endParaRPr>
              </a:p>
            </p:txBody>
          </p:sp>
        </mc:Choice>
        <mc:Fallback xmlns="">
          <p:sp>
            <p:nvSpPr>
              <p:cNvPr id="5" name="矩形 4"/>
              <p:cNvSpPr>
                <a:spLocks noRot="1" noChangeAspect="1" noMove="1" noResize="1" noEditPoints="1" noAdjustHandles="1" noChangeArrowheads="1" noChangeShapeType="1" noTextEdit="1"/>
              </p:cNvSpPr>
              <p:nvPr/>
            </p:nvSpPr>
            <p:spPr>
              <a:xfrm>
                <a:off x="1886110" y="3975467"/>
                <a:ext cx="941283" cy="646331"/>
              </a:xfrm>
              <a:prstGeom prst="rect">
                <a:avLst/>
              </a:prstGeom>
              <a:blipFill>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8" name="矩形 37"/>
              <p:cNvSpPr/>
              <p:nvPr/>
            </p:nvSpPr>
            <p:spPr>
              <a:xfrm>
                <a:off x="3105457" y="3916817"/>
                <a:ext cx="941283" cy="6463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cs typeface="+mn-cs"/>
                        </a:rPr>
                        <m:t>𝑨𝑩</m:t>
                      </m:r>
                    </m:oMath>
                  </m:oMathPara>
                </a14:m>
                <a:endParaRPr kumimoji="0" lang="zh-CN" altLang="en-US" sz="3600" b="1" i="0" u="none" strike="noStrike" kern="1200" cap="none" spc="0" normalizeH="0" baseline="0" noProof="0" dirty="0">
                  <a:ln>
                    <a:noFill/>
                  </a:ln>
                  <a:solidFill>
                    <a:srgbClr val="000000"/>
                  </a:solidFill>
                  <a:effectLst/>
                  <a:uLnTx/>
                  <a:uFillTx/>
                  <a:latin typeface="+mn-ea"/>
                  <a:cs typeface="+mn-cs"/>
                </a:endParaRPr>
              </a:p>
            </p:txBody>
          </p:sp>
        </mc:Choice>
        <mc:Fallback xmlns="">
          <p:sp>
            <p:nvSpPr>
              <p:cNvPr id="38" name="矩形 37"/>
              <p:cNvSpPr>
                <a:spLocks noRot="1" noChangeAspect="1" noMove="1" noResize="1" noEditPoints="1" noAdjustHandles="1" noChangeArrowheads="1" noChangeShapeType="1" noTextEdit="1"/>
              </p:cNvSpPr>
              <p:nvPr/>
            </p:nvSpPr>
            <p:spPr>
              <a:xfrm>
                <a:off x="3105457" y="3916817"/>
                <a:ext cx="941283" cy="646331"/>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9" name="矩形 38"/>
              <p:cNvSpPr/>
              <p:nvPr/>
            </p:nvSpPr>
            <p:spPr>
              <a:xfrm>
                <a:off x="988027" y="3981337"/>
                <a:ext cx="1035861" cy="6463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3600" b="1" i="1" u="none" strike="noStrike" kern="1200" cap="none" spc="0" normalizeH="0" baseline="0" noProof="0" smtClean="0">
                          <a:ln>
                            <a:noFill/>
                          </a:ln>
                          <a:solidFill>
                            <a:srgbClr val="000066"/>
                          </a:solidFill>
                          <a:effectLst/>
                          <a:uLnTx/>
                          <a:uFillTx/>
                          <a:latin typeface="Cambria Math" panose="02040503050406030204" pitchFamily="18" charset="0"/>
                          <a:cs typeface="+mn-cs"/>
                        </a:rPr>
                        <m:t>𝑳</m:t>
                      </m:r>
                      <m: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cs typeface="+mn-cs"/>
                        </a:rPr>
                        <m:t>=</m:t>
                      </m:r>
                    </m:oMath>
                  </m:oMathPara>
                </a14:m>
                <a:endParaRPr kumimoji="0" lang="zh-CN" altLang="en-US" sz="3600" b="1" i="0" u="none" strike="noStrike" kern="1200" cap="none" spc="0" normalizeH="0" baseline="0" noProof="0" dirty="0">
                  <a:ln>
                    <a:noFill/>
                  </a:ln>
                  <a:solidFill>
                    <a:srgbClr val="000000"/>
                  </a:solidFill>
                  <a:effectLst/>
                  <a:uLnTx/>
                  <a:uFillTx/>
                  <a:latin typeface="+mn-ea"/>
                  <a:cs typeface="+mn-cs"/>
                </a:endParaRPr>
              </a:p>
            </p:txBody>
          </p:sp>
        </mc:Choice>
        <mc:Fallback xmlns="">
          <p:sp>
            <p:nvSpPr>
              <p:cNvPr id="39" name="矩形 38"/>
              <p:cNvSpPr>
                <a:spLocks noRot="1" noChangeAspect="1" noMove="1" noResize="1" noEditPoints="1" noAdjustHandles="1" noChangeArrowheads="1" noChangeShapeType="1" noTextEdit="1"/>
              </p:cNvSpPr>
              <p:nvPr/>
            </p:nvSpPr>
            <p:spPr>
              <a:xfrm>
                <a:off x="988027" y="3981337"/>
                <a:ext cx="1035861" cy="646331"/>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矩形 39"/>
              <p:cNvSpPr/>
              <p:nvPr/>
            </p:nvSpPr>
            <p:spPr>
              <a:xfrm>
                <a:off x="2686737" y="3916817"/>
                <a:ext cx="646331" cy="6463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1" lang="en-US" altLang="zh-CN" sz="3600" b="1" i="1" u="none" strike="noStrike" kern="1200" cap="none" spc="0" normalizeH="0" baseline="0" noProof="0">
                          <a:ln>
                            <a:noFill/>
                          </a:ln>
                          <a:solidFill>
                            <a:srgbClr val="000066"/>
                          </a:solidFill>
                          <a:effectLst/>
                          <a:uLnTx/>
                          <a:uFillTx/>
                          <a:latin typeface="Cambria Math" panose="02040503050406030204" pitchFamily="18" charset="0"/>
                          <a:cs typeface="+mn-cs"/>
                        </a:rPr>
                        <m:t>+</m:t>
                      </m:r>
                    </m:oMath>
                  </m:oMathPara>
                </a14:m>
                <a:endParaRPr kumimoji="0" lang="zh-CN" altLang="en-US" sz="3600" b="1" i="0" u="none" strike="noStrike" kern="1200" cap="none" spc="0" normalizeH="0" baseline="0" noProof="0" dirty="0">
                  <a:ln>
                    <a:noFill/>
                  </a:ln>
                  <a:solidFill>
                    <a:srgbClr val="000000"/>
                  </a:solidFill>
                  <a:effectLst/>
                  <a:uLnTx/>
                  <a:uFillTx/>
                  <a:latin typeface="+mn-ea"/>
                  <a:cs typeface="+mn-cs"/>
                </a:endParaRPr>
              </a:p>
            </p:txBody>
          </p:sp>
        </mc:Choice>
        <mc:Fallback xmlns="">
          <p:sp>
            <p:nvSpPr>
              <p:cNvPr id="40" name="矩形 39"/>
              <p:cNvSpPr>
                <a:spLocks noRot="1" noChangeAspect="1" noMove="1" noResize="1" noEditPoints="1" noAdjustHandles="1" noChangeArrowheads="1" noChangeShapeType="1" noTextEdit="1"/>
              </p:cNvSpPr>
              <p:nvPr/>
            </p:nvSpPr>
            <p:spPr>
              <a:xfrm>
                <a:off x="2686737" y="3916817"/>
                <a:ext cx="646331" cy="646331"/>
              </a:xfrm>
              <a:prstGeom prst="rect">
                <a:avLst/>
              </a:prstGeom>
              <a:blipFill>
                <a:blip r:embed="rId6"/>
                <a:stretch>
                  <a:fillRect/>
                </a:stretch>
              </a:blipFill>
            </p:spPr>
            <p:txBody>
              <a:bodyPr/>
              <a:lstStyle/>
              <a:p>
                <a:r>
                  <a:rPr lang="zh-CN" altLang="en-US">
                    <a:noFill/>
                  </a:rPr>
                  <a:t> </a:t>
                </a:r>
              </a:p>
            </p:txBody>
          </p:sp>
        </mc:Fallback>
      </mc:AlternateContent>
      <p:sp>
        <p:nvSpPr>
          <p:cNvPr id="3" name="标题 2">
            <a:extLst>
              <a:ext uri="{FF2B5EF4-FFF2-40B4-BE49-F238E27FC236}">
                <a16:creationId xmlns:a16="http://schemas.microsoft.com/office/drawing/2014/main" id="{2180F228-4760-4DF3-BF60-F3A6E1BA8030}"/>
              </a:ext>
            </a:extLst>
          </p:cNvPr>
          <p:cNvSpPr>
            <a:spLocks noGrp="1"/>
          </p:cNvSpPr>
          <p:nvPr>
            <p:ph type="title"/>
          </p:nvPr>
        </p:nvSpPr>
        <p:spPr>
          <a:xfrm>
            <a:off x="685800" y="484632"/>
            <a:ext cx="7772400" cy="899692"/>
          </a:xfrm>
        </p:spPr>
        <p:txBody>
          <a:bodyPr/>
          <a:lstStyle/>
          <a:p>
            <a:r>
              <a:rPr kumimoji="1" lang="en-US" altLang="zh-CN" sz="4400" b="1" i="0" u="none" strike="noStrike" kern="1200" cap="none" spc="0" normalizeH="0" baseline="0" noProof="0" dirty="0">
                <a:ln>
                  <a:noFill/>
                </a:ln>
                <a:solidFill>
                  <a:srgbClr val="000066"/>
                </a:solidFill>
                <a:effectLst/>
                <a:uLnTx/>
                <a:uFillTx/>
                <a:latin typeface="+mn-ea"/>
                <a:cs typeface="+mn-cs"/>
              </a:rPr>
              <a:t>2</a:t>
            </a:r>
            <a:r>
              <a:rPr kumimoji="1" lang="zh-CN" altLang="en-US" sz="4400" b="1" i="0" u="none" strike="noStrike" kern="1200" cap="none" spc="0" normalizeH="0" baseline="0" noProof="0" dirty="0">
                <a:ln>
                  <a:noFill/>
                </a:ln>
                <a:solidFill>
                  <a:srgbClr val="000066"/>
                </a:solidFill>
                <a:effectLst/>
                <a:uLnTx/>
                <a:uFillTx/>
                <a:latin typeface="+mn-ea"/>
                <a:cs typeface="+mn-cs"/>
              </a:rPr>
              <a:t>、逻辑函数表达式表示</a:t>
            </a:r>
            <a:endParaRPr lang="zh-CN" altLang="en-US" dirty="0"/>
          </a:p>
        </p:txBody>
      </p:sp>
      <p:sp>
        <p:nvSpPr>
          <p:cNvPr id="2" name="灯片编号占位符 1">
            <a:extLst>
              <a:ext uri="{FF2B5EF4-FFF2-40B4-BE49-F238E27FC236}">
                <a16:creationId xmlns:a16="http://schemas.microsoft.com/office/drawing/2014/main" id="{BEF1D020-0C96-49D5-961A-377549BB6076}"/>
              </a:ext>
            </a:extLst>
          </p:cNvPr>
          <p:cNvSpPr>
            <a:spLocks noGrp="1"/>
          </p:cNvSpPr>
          <p:nvPr>
            <p:ph type="sldNum" sz="quarter" idx="12"/>
          </p:nvPr>
        </p:nvSpPr>
        <p:spPr/>
        <p:txBody>
          <a:bodyPr/>
          <a:lstStyle/>
          <a:p>
            <a:fld id="{4FAB73BC-B049-4115-A692-8D63A059BFB8}" type="slidenum">
              <a:rPr lang="en-US" smtClean="0">
                <a:latin typeface="+mn-ea"/>
              </a:rPr>
              <a:t>20</a:t>
            </a:fld>
            <a:endParaRPr lang="en-US" dirty="0">
              <a:latin typeface="+mn-ea"/>
            </a:endParaRPr>
          </a:p>
        </p:txBody>
      </p:sp>
    </p:spTree>
    <p:custDataLst>
      <p:tags r:id="rId1"/>
    </p:custDataLst>
    <p:extLst>
      <p:ext uri="{BB962C8B-B14F-4D97-AF65-F5344CB8AC3E}">
        <p14:creationId xmlns:p14="http://schemas.microsoft.com/office/powerpoint/2010/main" val="36104082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3971"/>
                                        </p:tgtEl>
                                        <p:attrNameLst>
                                          <p:attrName>style.visibility</p:attrName>
                                        </p:attrNameLst>
                                      </p:cBhvr>
                                      <p:to>
                                        <p:strVal val="visible"/>
                                      </p:to>
                                    </p:set>
                                    <p:animEffect transition="in" filter="wipe(up)">
                                      <p:cBhvr>
                                        <p:cTn id="7" dur="500"/>
                                        <p:tgtEl>
                                          <p:spTgt spid="4239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3972"/>
                                        </p:tgtEl>
                                        <p:attrNameLst>
                                          <p:attrName>style.visibility</p:attrName>
                                        </p:attrNameLst>
                                      </p:cBhvr>
                                      <p:to>
                                        <p:strVal val="visible"/>
                                      </p:to>
                                    </p:set>
                                    <p:animEffect transition="in" filter="wipe(up)">
                                      <p:cBhvr>
                                        <p:cTn id="12" dur="500"/>
                                        <p:tgtEl>
                                          <p:spTgt spid="4239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23943"/>
                                        </p:tgtEl>
                                        <p:attrNameLst>
                                          <p:attrName>style.visibility</p:attrName>
                                        </p:attrNameLst>
                                      </p:cBhvr>
                                      <p:to>
                                        <p:strVal val="visible"/>
                                      </p:to>
                                    </p:set>
                                    <p:animEffect transition="in" filter="wipe(up)">
                                      <p:cBhvr>
                                        <p:cTn id="17" dur="500"/>
                                        <p:tgtEl>
                                          <p:spTgt spid="42394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down)">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down)">
                                      <p:cBhvr>
                                        <p:cTn id="32" dur="500"/>
                                        <p:tgtEl>
                                          <p:spTgt spid="4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71" grpId="0"/>
      <p:bldP spid="423972" grpId="0"/>
      <p:bldP spid="5" grpId="0"/>
      <p:bldP spid="38" grpId="0"/>
      <p:bldP spid="39"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025" name="Rectangle 65"/>
          <p:cNvSpPr>
            <a:spLocks noChangeArrowheads="1"/>
          </p:cNvSpPr>
          <p:nvPr/>
        </p:nvSpPr>
        <p:spPr bwMode="auto">
          <a:xfrm>
            <a:off x="466725" y="1208579"/>
            <a:ext cx="8281988"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26670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ea typeface="+mn-ea"/>
                <a:cs typeface="+mn-cs"/>
              </a:rPr>
              <a:t>用与、或、非等逻辑符号表示逻辑函数中各变量之间的逻辑关系所得到的图形称为逻辑图。</a:t>
            </a:r>
          </a:p>
        </p:txBody>
      </p:sp>
      <p:sp>
        <p:nvSpPr>
          <p:cNvPr id="425027" name="Rectangle 67"/>
          <p:cNvSpPr>
            <a:spLocks noChangeArrowheads="1"/>
          </p:cNvSpPr>
          <p:nvPr/>
        </p:nvSpPr>
        <p:spPr bwMode="auto">
          <a:xfrm>
            <a:off x="363538" y="2163674"/>
            <a:ext cx="853791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将逻辑函数式中所有的与、或、非运算符号用相应的逻辑符号</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代替，并按照逻辑运算的先后次序将这些逻辑符号连接起来，</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就得到图电路所对应的逻辑图 </a:t>
            </a:r>
          </a:p>
        </p:txBody>
      </p:sp>
      <p:graphicFrame>
        <p:nvGraphicFramePr>
          <p:cNvPr id="425030" name="Object 70"/>
          <p:cNvGraphicFramePr>
            <a:graphicFrameLocks noChangeAspect="1"/>
          </p:cNvGraphicFramePr>
          <p:nvPr>
            <p:extLst>
              <p:ext uri="{D42A27DB-BD31-4B8C-83A1-F6EECF244321}">
                <p14:modId xmlns:p14="http://schemas.microsoft.com/office/powerpoint/2010/main" val="4004406283"/>
              </p:ext>
            </p:extLst>
          </p:nvPr>
        </p:nvGraphicFramePr>
        <p:xfrm>
          <a:off x="340377" y="3950561"/>
          <a:ext cx="5464175" cy="2139950"/>
        </p:xfrm>
        <a:graphic>
          <a:graphicData uri="http://schemas.openxmlformats.org/presentationml/2006/ole">
            <mc:AlternateContent xmlns:mc="http://schemas.openxmlformats.org/markup-compatibility/2006">
              <mc:Choice xmlns:v="urn:schemas-microsoft-com:vml" Requires="v">
                <p:oleObj spid="_x0000_s4122" name="Picture" r:id="rId4" imgW="2519280" imgH="867240" progId="Word.Picture.8">
                  <p:embed/>
                </p:oleObj>
              </mc:Choice>
              <mc:Fallback>
                <p:oleObj name="Picture" r:id="rId4" imgW="2519280" imgH="867240" progId="Word.Picture.8">
                  <p:embed/>
                  <p:pic>
                    <p:nvPicPr>
                      <p:cNvPr id="425030" name="Object 70"/>
                      <p:cNvPicPr>
                        <a:picLocks noChangeAspect="1" noChangeArrowheads="1"/>
                      </p:cNvPicPr>
                      <p:nvPr/>
                    </p:nvPicPr>
                    <p:blipFill>
                      <a:blip r:embed="rId5"/>
                      <a:srcRect/>
                      <a:stretch>
                        <a:fillRect/>
                      </a:stretch>
                    </p:blipFill>
                    <p:spPr bwMode="auto">
                      <a:xfrm>
                        <a:off x="340377" y="3950561"/>
                        <a:ext cx="5464175" cy="2139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3" name="矩形 2"/>
              <p:cNvSpPr/>
              <p:nvPr/>
            </p:nvSpPr>
            <p:spPr>
              <a:xfrm>
                <a:off x="341287" y="3220728"/>
                <a:ext cx="8407425" cy="655372"/>
              </a:xfrm>
              <a:prstGeom prst="rect">
                <a:avLst/>
              </a:prstGeom>
            </p:spPr>
            <p:txBody>
              <a:bodyPr wrap="square">
                <a:spAutoFit/>
              </a:bodyPr>
              <a:lstStyle/>
              <a:p>
                <a:pPr marL="0" marR="0" lvl="0" indent="0" algn="l" defTabSz="914400" rtl="0" eaLnBrk="1" fontAlgn="base" latinLnBrk="0" hangingPunct="1">
                  <a:lnSpc>
                    <a:spcPct val="18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例：已知某逻辑函数表达式为</a:t>
                </a:r>
                <a14:m>
                  <m:oMath xmlns:m="http://schemas.openxmlformats.org/officeDocument/2006/math">
                    <m:r>
                      <a:rPr kumimoji="1" lang="en-US" altLang="zh-CN" sz="2400" b="1" i="1" u="none" strike="noStrike" kern="1200" cap="none" spc="0" normalizeH="0" baseline="0" noProof="0" smtClean="0">
                        <a:ln>
                          <a:noFill/>
                        </a:ln>
                        <a:solidFill>
                          <a:srgbClr val="000066"/>
                        </a:solidFill>
                        <a:effectLst/>
                        <a:uLnTx/>
                        <a:uFillTx/>
                        <a:latin typeface="Cambria Math" panose="02040503050406030204" pitchFamily="18" charset="0"/>
                        <a:cs typeface="+mn-cs"/>
                      </a:rPr>
                      <m:t>𝑳</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m:t>
                        </m:r>
                      </m:e>
                    </m:acc>
                    <m:acc>
                      <m:accPr>
                        <m:chr m:val="̅"/>
                        <m:ctrlP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ctrlPr>
                      </m:accPr>
                      <m:e>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𝑩</m:t>
                        </m:r>
                      </m:e>
                    </m:acc>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m:t>
                    </m:r>
                    <m:r>
                      <a:rPr kumimoji="1" lang="en-US" altLang="zh-CN" sz="2400" b="1" i="1" u="none" strike="noStrike" kern="1200" cap="none" spc="0" normalizeH="0" baseline="0" noProof="0">
                        <a:ln>
                          <a:noFill/>
                        </a:ln>
                        <a:solidFill>
                          <a:srgbClr val="000066"/>
                        </a:solidFill>
                        <a:effectLst/>
                        <a:uLnTx/>
                        <a:uFillTx/>
                        <a:latin typeface="Cambria Math" panose="02040503050406030204" pitchFamily="18" charset="0"/>
                        <a:cs typeface="+mn-cs"/>
                      </a:rPr>
                      <m:t>𝑨𝑩</m:t>
                    </m:r>
                  </m:oMath>
                </a14:m>
                <a:r>
                  <a:rPr kumimoji="1" lang="zh-CN" altLang="en-US" sz="2400" b="1" i="0" u="none" strike="noStrike" kern="1200" cap="none" spc="0" normalizeH="0" baseline="0" noProof="0" dirty="0">
                    <a:ln>
                      <a:noFill/>
                    </a:ln>
                    <a:solidFill>
                      <a:srgbClr val="000066"/>
                    </a:solidFill>
                    <a:effectLst/>
                    <a:uLnTx/>
                    <a:uFillTx/>
                    <a:latin typeface="+mn-ea"/>
                    <a:cs typeface="+mn-cs"/>
                  </a:rPr>
                  <a:t>，试画出其逻辑图</a:t>
                </a:r>
              </a:p>
            </p:txBody>
          </p:sp>
        </mc:Choice>
        <mc:Fallback xmlns="">
          <p:sp>
            <p:nvSpPr>
              <p:cNvPr id="3" name="矩形 2"/>
              <p:cNvSpPr>
                <a:spLocks noRot="1" noChangeAspect="1" noMove="1" noResize="1" noEditPoints="1" noAdjustHandles="1" noChangeArrowheads="1" noChangeShapeType="1" noTextEdit="1"/>
              </p:cNvSpPr>
              <p:nvPr/>
            </p:nvSpPr>
            <p:spPr>
              <a:xfrm>
                <a:off x="341287" y="3220728"/>
                <a:ext cx="8407425" cy="655372"/>
              </a:xfrm>
              <a:prstGeom prst="rect">
                <a:avLst/>
              </a:prstGeom>
              <a:blipFill>
                <a:blip r:embed="rId6"/>
                <a:stretch>
                  <a:fillRect l="-1160" r="-1088" b="-16667"/>
                </a:stretch>
              </a:blipFill>
            </p:spPr>
            <p:txBody>
              <a:bodyPr/>
              <a:lstStyle/>
              <a:p>
                <a:r>
                  <a:rPr lang="zh-CN" altLang="en-US">
                    <a:noFill/>
                  </a:rPr>
                  <a:t> </a:t>
                </a:r>
              </a:p>
            </p:txBody>
          </p:sp>
        </mc:Fallback>
      </mc:AlternateContent>
      <p:graphicFrame>
        <p:nvGraphicFramePr>
          <p:cNvPr id="13" name="Object 70"/>
          <p:cNvGraphicFramePr>
            <a:graphicFrameLocks noChangeAspect="1"/>
          </p:cNvGraphicFramePr>
          <p:nvPr>
            <p:extLst>
              <p:ext uri="{D42A27DB-BD31-4B8C-83A1-F6EECF244321}">
                <p14:modId xmlns:p14="http://schemas.microsoft.com/office/powerpoint/2010/main" val="690771770"/>
              </p:ext>
            </p:extLst>
          </p:nvPr>
        </p:nvGraphicFramePr>
        <p:xfrm>
          <a:off x="5652150" y="3950561"/>
          <a:ext cx="2339975" cy="2139950"/>
        </p:xfrm>
        <a:graphic>
          <a:graphicData uri="http://schemas.openxmlformats.org/presentationml/2006/ole">
            <mc:AlternateContent xmlns:mc="http://schemas.openxmlformats.org/markup-compatibility/2006">
              <mc:Choice xmlns:v="urn:schemas-microsoft-com:vml" Requires="v">
                <p:oleObj spid="_x0000_s4123" name="Picture" r:id="rId7" imgW="1078920" imgH="867240" progId="Word.Picture.8">
                  <p:embed/>
                </p:oleObj>
              </mc:Choice>
              <mc:Fallback>
                <p:oleObj name="Picture" r:id="rId7" imgW="1078920" imgH="867240" progId="Word.Picture.8">
                  <p:embed/>
                  <p:pic>
                    <p:nvPicPr>
                      <p:cNvPr id="13" name="Object 70"/>
                      <p:cNvPicPr>
                        <a:picLocks noChangeAspect="1" noChangeArrowheads="1"/>
                      </p:cNvPicPr>
                      <p:nvPr/>
                    </p:nvPicPr>
                    <p:blipFill>
                      <a:blip r:embed="rId8"/>
                      <a:srcRect/>
                      <a:stretch>
                        <a:fillRect/>
                      </a:stretch>
                    </p:blipFill>
                    <p:spPr bwMode="auto">
                      <a:xfrm>
                        <a:off x="5652150" y="3950561"/>
                        <a:ext cx="2339975" cy="2139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标题 3">
            <a:extLst>
              <a:ext uri="{FF2B5EF4-FFF2-40B4-BE49-F238E27FC236}">
                <a16:creationId xmlns:a16="http://schemas.microsoft.com/office/drawing/2014/main" id="{1FD1A281-260B-4721-BC9D-743773EBEDCC}"/>
              </a:ext>
            </a:extLst>
          </p:cNvPr>
          <p:cNvSpPr>
            <a:spLocks noGrp="1"/>
          </p:cNvSpPr>
          <p:nvPr>
            <p:ph type="title"/>
          </p:nvPr>
        </p:nvSpPr>
        <p:spPr>
          <a:xfrm>
            <a:off x="658799" y="372516"/>
            <a:ext cx="7772400" cy="1034130"/>
          </a:xfrm>
        </p:spPr>
        <p:txBody>
          <a:bodyPr>
            <a:normAutofit/>
          </a:bodyPr>
          <a:lstStyle/>
          <a:p>
            <a:r>
              <a:rPr kumimoji="1" lang="en-US" altLang="zh-CN" sz="4400" b="1" i="0" u="none" strike="noStrike" kern="1200" cap="none" spc="0" normalizeH="0" baseline="0" noProof="0" dirty="0">
                <a:ln>
                  <a:noFill/>
                </a:ln>
                <a:solidFill>
                  <a:srgbClr val="000066"/>
                </a:solidFill>
                <a:effectLst/>
                <a:uLnTx/>
                <a:uFillTx/>
                <a:latin typeface="+mn-ea"/>
                <a:cs typeface="+mn-cs"/>
              </a:rPr>
              <a:t>3. </a:t>
            </a:r>
            <a:r>
              <a:rPr kumimoji="1" lang="zh-CN" altLang="en-US" sz="4400" b="1" i="0" u="none" strike="noStrike" kern="1200" cap="none" spc="0" normalizeH="0" baseline="0" noProof="0" dirty="0">
                <a:ln>
                  <a:noFill/>
                </a:ln>
                <a:solidFill>
                  <a:srgbClr val="000066"/>
                </a:solidFill>
                <a:effectLst/>
                <a:uLnTx/>
                <a:uFillTx/>
                <a:latin typeface="+mn-ea"/>
                <a:cs typeface="+mn-cs"/>
              </a:rPr>
              <a:t>逻辑图表示方法</a:t>
            </a:r>
            <a:endParaRPr lang="zh-CN" altLang="en-US" dirty="0">
              <a:latin typeface="+mn-ea"/>
              <a:ea typeface="+mn-ea"/>
            </a:endParaRPr>
          </a:p>
        </p:txBody>
      </p:sp>
      <p:sp>
        <p:nvSpPr>
          <p:cNvPr id="2" name="灯片编号占位符 1">
            <a:extLst>
              <a:ext uri="{FF2B5EF4-FFF2-40B4-BE49-F238E27FC236}">
                <a16:creationId xmlns:a16="http://schemas.microsoft.com/office/drawing/2014/main" id="{502A1222-C126-4D17-80D0-5B604E7BC5B2}"/>
              </a:ext>
            </a:extLst>
          </p:cNvPr>
          <p:cNvSpPr>
            <a:spLocks noGrp="1"/>
          </p:cNvSpPr>
          <p:nvPr>
            <p:ph type="sldNum" sz="quarter" idx="12"/>
          </p:nvPr>
        </p:nvSpPr>
        <p:spPr/>
        <p:txBody>
          <a:bodyPr/>
          <a:lstStyle/>
          <a:p>
            <a:fld id="{4FAB73BC-B049-4115-A692-8D63A059BFB8}" type="slidenum">
              <a:rPr lang="en-US" smtClean="0">
                <a:latin typeface="+mn-ea"/>
              </a:rPr>
              <a:t>21</a:t>
            </a:fld>
            <a:endParaRPr lang="en-US" dirty="0">
              <a:latin typeface="+mn-ea"/>
            </a:endParaRPr>
          </a:p>
        </p:txBody>
      </p:sp>
    </p:spTree>
    <p:custDataLst>
      <p:tags r:id="rId2"/>
    </p:custDataLst>
    <p:extLst>
      <p:ext uri="{BB962C8B-B14F-4D97-AF65-F5344CB8AC3E}">
        <p14:creationId xmlns:p14="http://schemas.microsoft.com/office/powerpoint/2010/main" val="36352903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5025">
                                            <p:txEl>
                                              <p:pRg st="0" end="0"/>
                                            </p:txEl>
                                          </p:spTgt>
                                        </p:tgtEl>
                                        <p:attrNameLst>
                                          <p:attrName>style.visibility</p:attrName>
                                        </p:attrNameLst>
                                      </p:cBhvr>
                                      <p:to>
                                        <p:strVal val="visible"/>
                                      </p:to>
                                    </p:set>
                                    <p:animEffect transition="in" filter="wipe(up)">
                                      <p:cBhvr>
                                        <p:cTn id="7" dur="500"/>
                                        <p:tgtEl>
                                          <p:spTgt spid="42502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5027"/>
                                        </p:tgtEl>
                                        <p:attrNameLst>
                                          <p:attrName>style.visibility</p:attrName>
                                        </p:attrNameLst>
                                      </p:cBhvr>
                                      <p:to>
                                        <p:strVal val="visible"/>
                                      </p:to>
                                    </p:set>
                                    <p:animEffect transition="in" filter="wipe(up)">
                                      <p:cBhvr>
                                        <p:cTn id="12" dur="500"/>
                                        <p:tgtEl>
                                          <p:spTgt spid="4250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25030"/>
                                        </p:tgtEl>
                                        <p:attrNameLst>
                                          <p:attrName>style.visibility</p:attrName>
                                        </p:attrNameLst>
                                      </p:cBhvr>
                                      <p:to>
                                        <p:strVal val="visible"/>
                                      </p:to>
                                    </p:set>
                                    <p:animEffect transition="in" filter="wipe(left)">
                                      <p:cBhvr>
                                        <p:cTn id="22" dur="500"/>
                                        <p:tgtEl>
                                          <p:spTgt spid="4250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027"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9" name="Rectangle 5"/>
          <p:cNvSpPr>
            <a:spLocks noChangeArrowheads="1"/>
          </p:cNvSpPr>
          <p:nvPr/>
        </p:nvSpPr>
        <p:spPr bwMode="auto">
          <a:xfrm>
            <a:off x="3468688" y="2638425"/>
            <a:ext cx="5424487" cy="3343275"/>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nvGrpSpPr>
          <p:cNvPr id="426073" name="Group 89"/>
          <p:cNvGrpSpPr>
            <a:grpSpLocks/>
          </p:cNvGrpSpPr>
          <p:nvPr/>
        </p:nvGrpSpPr>
        <p:grpSpPr bwMode="auto">
          <a:xfrm>
            <a:off x="323850" y="2420939"/>
            <a:ext cx="2654300" cy="3695700"/>
            <a:chOff x="0" y="1840"/>
            <a:chExt cx="1672" cy="2328"/>
          </a:xfrm>
        </p:grpSpPr>
        <p:grpSp>
          <p:nvGrpSpPr>
            <p:cNvPr id="426074" name="Group 90"/>
            <p:cNvGrpSpPr>
              <a:grpSpLocks/>
            </p:cNvGrpSpPr>
            <p:nvPr/>
          </p:nvGrpSpPr>
          <p:grpSpPr bwMode="auto">
            <a:xfrm>
              <a:off x="81" y="1871"/>
              <a:ext cx="1565" cy="2242"/>
              <a:chOff x="3080" y="359"/>
              <a:chExt cx="1895" cy="1386"/>
            </a:xfrm>
          </p:grpSpPr>
          <p:grpSp>
            <p:nvGrpSpPr>
              <p:cNvPr id="426075" name="Group 91"/>
              <p:cNvGrpSpPr>
                <a:grpSpLocks/>
              </p:cNvGrpSpPr>
              <p:nvPr/>
            </p:nvGrpSpPr>
            <p:grpSpPr bwMode="auto">
              <a:xfrm>
                <a:off x="3080" y="359"/>
                <a:ext cx="1895" cy="1386"/>
                <a:chOff x="676" y="1550"/>
                <a:chExt cx="1895" cy="1637"/>
              </a:xfrm>
            </p:grpSpPr>
            <p:sp>
              <p:nvSpPr>
                <p:cNvPr id="426076" name="Text Box 92"/>
                <p:cNvSpPr txBox="1">
                  <a:spLocks noChangeArrowheads="1"/>
                </p:cNvSpPr>
                <p:nvPr/>
              </p:nvSpPr>
              <p:spPr bwMode="auto">
                <a:xfrm>
                  <a:off x="719" y="1550"/>
                  <a:ext cx="1801" cy="1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l"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dirty="0">
                      <a:ln>
                        <a:noFill/>
                      </a:ln>
                      <a:solidFill>
                        <a:srgbClr val="000000"/>
                      </a:solidFill>
                      <a:effectLst/>
                      <a:uLnTx/>
                      <a:uFillTx/>
                      <a:latin typeface="+mn-ea"/>
                      <a:cs typeface="+mn-cs"/>
                    </a:rPr>
                    <a:t>     </a:t>
                  </a:r>
                  <a:r>
                    <a:rPr kumimoji="1" lang="zh-CN" altLang="en-US" sz="2400" b="1" i="0" u="none" strike="noStrike" kern="1200" cap="none" spc="0" normalizeH="0" baseline="0" noProof="0" dirty="0">
                      <a:ln>
                        <a:noFill/>
                      </a:ln>
                      <a:solidFill>
                        <a:srgbClr val="000066"/>
                      </a:solidFill>
                      <a:effectLst/>
                      <a:uLnTx/>
                      <a:uFillTx/>
                      <a:latin typeface="+mn-ea"/>
                      <a:cs typeface="+mn-cs"/>
                    </a:rPr>
                    <a:t>真值表</a:t>
                  </a:r>
                </a:p>
              </p:txBody>
            </p:sp>
            <p:grpSp>
              <p:nvGrpSpPr>
                <p:cNvPr id="426077" name="Group 93"/>
                <p:cNvGrpSpPr>
                  <a:grpSpLocks/>
                </p:cNvGrpSpPr>
                <p:nvPr/>
              </p:nvGrpSpPr>
              <p:grpSpPr bwMode="auto">
                <a:xfrm>
                  <a:off x="676" y="1799"/>
                  <a:ext cx="1895" cy="1382"/>
                  <a:chOff x="3157" y="1392"/>
                  <a:chExt cx="2100" cy="1147"/>
                </a:xfrm>
              </p:grpSpPr>
              <p:sp>
                <p:nvSpPr>
                  <p:cNvPr id="426078" name="Line 94"/>
                  <p:cNvSpPr>
                    <a:spLocks noChangeShapeType="1"/>
                  </p:cNvSpPr>
                  <p:nvPr/>
                </p:nvSpPr>
                <p:spPr bwMode="auto">
                  <a:xfrm>
                    <a:off x="3157" y="139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6079" name="Line 95"/>
                  <p:cNvSpPr>
                    <a:spLocks noChangeShapeType="1"/>
                  </p:cNvSpPr>
                  <p:nvPr/>
                </p:nvSpPr>
                <p:spPr bwMode="auto">
                  <a:xfrm>
                    <a:off x="3157" y="1632"/>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6080" name="Line 96"/>
                  <p:cNvSpPr>
                    <a:spLocks noChangeShapeType="1"/>
                  </p:cNvSpPr>
                  <p:nvPr/>
                </p:nvSpPr>
                <p:spPr bwMode="auto">
                  <a:xfrm>
                    <a:off x="3157" y="2539"/>
                    <a:ext cx="21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26081" name="Line 97"/>
                <p:cNvSpPr>
                  <a:spLocks noChangeShapeType="1"/>
                </p:cNvSpPr>
                <p:nvPr/>
              </p:nvSpPr>
              <p:spPr bwMode="auto">
                <a:xfrm>
                  <a:off x="1984" y="1799"/>
                  <a:ext cx="0" cy="13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6082" name="Text Box 98"/>
                <p:cNvSpPr txBox="1">
                  <a:spLocks noChangeArrowheads="1"/>
                </p:cNvSpPr>
                <p:nvPr/>
              </p:nvSpPr>
              <p:spPr bwMode="auto">
                <a:xfrm>
                  <a:off x="880" y="1885"/>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dirty="0">
                      <a:ln>
                        <a:noFill/>
                      </a:ln>
                      <a:solidFill>
                        <a:srgbClr val="000000"/>
                      </a:solidFill>
                      <a:effectLst/>
                      <a:uLnTx/>
                      <a:uFillTx/>
                      <a:latin typeface="Times New Roman" panose="02020603050405020304" pitchFamily="18" charset="0"/>
                      <a:ea typeface="宋体-方正超大字符集" pitchFamily="65" charset="-122"/>
                      <a:cs typeface="+mn-cs"/>
                    </a:rPr>
                    <a:t>A</a:t>
                  </a:r>
                  <a:endParaRPr kumimoji="1" lang="en-US" altLang="zh-CN" sz="2400" b="1" i="1" u="none" strike="noStrike" kern="1200" cap="none" spc="0" normalizeH="0" baseline="-25000" noProof="0" dirty="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83" name="Text Box 99"/>
                <p:cNvSpPr txBox="1">
                  <a:spLocks noChangeArrowheads="1"/>
                </p:cNvSpPr>
                <p:nvPr/>
              </p:nvSpPr>
              <p:spPr bwMode="auto">
                <a:xfrm>
                  <a:off x="1495" y="1885"/>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B</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84" name="Text Box 100"/>
                <p:cNvSpPr txBox="1">
                  <a:spLocks noChangeArrowheads="1"/>
                </p:cNvSpPr>
                <p:nvPr/>
              </p:nvSpPr>
              <p:spPr bwMode="auto">
                <a:xfrm>
                  <a:off x="2212" y="1885"/>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1"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L</a:t>
                  </a:r>
                  <a:endParaRPr kumimoji="1" lang="en-US" altLang="zh-CN" sz="2400" b="1" i="1"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6085" name="Group 101"/>
              <p:cNvGrpSpPr>
                <a:grpSpLocks/>
              </p:cNvGrpSpPr>
              <p:nvPr/>
            </p:nvGrpSpPr>
            <p:grpSpPr bwMode="auto">
              <a:xfrm>
                <a:off x="3293" y="882"/>
                <a:ext cx="1462" cy="133"/>
                <a:chOff x="880" y="2167"/>
                <a:chExt cx="1462" cy="158"/>
              </a:xfrm>
            </p:grpSpPr>
            <p:sp>
              <p:nvSpPr>
                <p:cNvPr id="426086" name="Text Box 102"/>
                <p:cNvSpPr txBox="1">
                  <a:spLocks noChangeArrowheads="1"/>
                </p:cNvSpPr>
                <p:nvPr/>
              </p:nvSpPr>
              <p:spPr bwMode="auto">
                <a:xfrm>
                  <a:off x="880" y="2167"/>
                  <a:ext cx="13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87" name="Text Box 103"/>
                <p:cNvSpPr txBox="1">
                  <a:spLocks noChangeArrowheads="1"/>
                </p:cNvSpPr>
                <p:nvPr/>
              </p:nvSpPr>
              <p:spPr bwMode="auto">
                <a:xfrm>
                  <a:off x="1495" y="2173"/>
                  <a:ext cx="131"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88" name="Text Box 104"/>
                <p:cNvSpPr txBox="1">
                  <a:spLocks noChangeArrowheads="1"/>
                </p:cNvSpPr>
                <p:nvPr/>
              </p:nvSpPr>
              <p:spPr bwMode="auto">
                <a:xfrm>
                  <a:off x="2212" y="2173"/>
                  <a:ext cx="13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6089" name="Group 105"/>
              <p:cNvGrpSpPr>
                <a:grpSpLocks/>
              </p:cNvGrpSpPr>
              <p:nvPr/>
            </p:nvGrpSpPr>
            <p:grpSpPr bwMode="auto">
              <a:xfrm>
                <a:off x="3293" y="1111"/>
                <a:ext cx="1462" cy="131"/>
                <a:chOff x="880" y="2441"/>
                <a:chExt cx="1462" cy="154"/>
              </a:xfrm>
            </p:grpSpPr>
            <p:sp>
              <p:nvSpPr>
                <p:cNvPr id="426090" name="Text Box 106"/>
                <p:cNvSpPr txBox="1">
                  <a:spLocks noChangeArrowheads="1"/>
                </p:cNvSpPr>
                <p:nvPr/>
              </p:nvSpPr>
              <p:spPr bwMode="auto">
                <a:xfrm>
                  <a:off x="1495" y="2445"/>
                  <a:ext cx="131" cy="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91" name="Text Box 107"/>
                <p:cNvSpPr txBox="1">
                  <a:spLocks noChangeArrowheads="1"/>
                </p:cNvSpPr>
                <p:nvPr/>
              </p:nvSpPr>
              <p:spPr bwMode="auto">
                <a:xfrm>
                  <a:off x="880" y="2444"/>
                  <a:ext cx="130" cy="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92" name="Text Box 108"/>
                <p:cNvSpPr txBox="1">
                  <a:spLocks noChangeArrowheads="1"/>
                </p:cNvSpPr>
                <p:nvPr/>
              </p:nvSpPr>
              <p:spPr bwMode="auto">
                <a:xfrm>
                  <a:off x="2212" y="2441"/>
                  <a:ext cx="130" cy="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6093" name="Group 109"/>
              <p:cNvGrpSpPr>
                <a:grpSpLocks/>
              </p:cNvGrpSpPr>
              <p:nvPr/>
            </p:nvGrpSpPr>
            <p:grpSpPr bwMode="auto">
              <a:xfrm>
                <a:off x="3293" y="1343"/>
                <a:ext cx="1462" cy="135"/>
                <a:chOff x="880" y="2706"/>
                <a:chExt cx="1462" cy="160"/>
              </a:xfrm>
            </p:grpSpPr>
            <p:sp>
              <p:nvSpPr>
                <p:cNvPr id="426094" name="Text Box 110"/>
                <p:cNvSpPr txBox="1">
                  <a:spLocks noChangeArrowheads="1"/>
                </p:cNvSpPr>
                <p:nvPr/>
              </p:nvSpPr>
              <p:spPr bwMode="auto">
                <a:xfrm>
                  <a:off x="1495" y="2706"/>
                  <a:ext cx="131"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95" name="Text Box 111"/>
                <p:cNvSpPr txBox="1">
                  <a:spLocks noChangeArrowheads="1"/>
                </p:cNvSpPr>
                <p:nvPr/>
              </p:nvSpPr>
              <p:spPr bwMode="auto">
                <a:xfrm>
                  <a:off x="880" y="2714"/>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96" name="Text Box 112"/>
                <p:cNvSpPr txBox="1">
                  <a:spLocks noChangeArrowheads="1"/>
                </p:cNvSpPr>
                <p:nvPr/>
              </p:nvSpPr>
              <p:spPr bwMode="auto">
                <a:xfrm>
                  <a:off x="2212" y="2714"/>
                  <a:ext cx="13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0</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nvGrpSpPr>
              <p:cNvPr id="426097" name="Group 113"/>
              <p:cNvGrpSpPr>
                <a:grpSpLocks/>
              </p:cNvGrpSpPr>
              <p:nvPr/>
            </p:nvGrpSpPr>
            <p:grpSpPr bwMode="auto">
              <a:xfrm>
                <a:off x="3312" y="1541"/>
                <a:ext cx="1461" cy="134"/>
                <a:chOff x="881" y="2987"/>
                <a:chExt cx="1461" cy="158"/>
              </a:xfrm>
            </p:grpSpPr>
            <p:sp>
              <p:nvSpPr>
                <p:cNvPr id="426098" name="Text Box 114"/>
                <p:cNvSpPr txBox="1">
                  <a:spLocks noChangeArrowheads="1"/>
                </p:cNvSpPr>
                <p:nvPr/>
              </p:nvSpPr>
              <p:spPr bwMode="auto">
                <a:xfrm>
                  <a:off x="1495" y="2987"/>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099" name="Text Box 115"/>
                <p:cNvSpPr txBox="1">
                  <a:spLocks noChangeArrowheads="1"/>
                </p:cNvSpPr>
                <p:nvPr/>
              </p:nvSpPr>
              <p:spPr bwMode="auto">
                <a:xfrm>
                  <a:off x="881" y="2994"/>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sp>
              <p:nvSpPr>
                <p:cNvPr id="426100" name="Text Box 116"/>
                <p:cNvSpPr txBox="1">
                  <a:spLocks noChangeArrowheads="1"/>
                </p:cNvSpPr>
                <p:nvPr/>
              </p:nvSpPr>
              <p:spPr bwMode="auto">
                <a:xfrm>
                  <a:off x="2212" y="2994"/>
                  <a:ext cx="130" cy="1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0" marR="0" lvl="0" indent="0" algn="ctr" defTabSz="914400" rtl="0" eaLnBrk="1" fontAlgn="base" latinLnBrk="0" hangingPunct="1">
                    <a:lnSpc>
                      <a:spcPct val="90000"/>
                    </a:lnSpc>
                    <a:spcBef>
                      <a:spcPct val="50000"/>
                    </a:spcBef>
                    <a:spcAft>
                      <a:spcPct val="0"/>
                    </a:spcAft>
                    <a:buClrTx/>
                    <a:buSzTx/>
                    <a:buFontTx/>
                    <a:buNone/>
                    <a:tabLst/>
                    <a:defRPr/>
                  </a:pPr>
                  <a:r>
                    <a:rPr kumimoji="1" lang="en-US" altLang="zh-CN" sz="2400" b="1" i="0" u="none" strike="noStrike" kern="1200" cap="none" spc="0" normalizeH="0" baseline="0" noProof="0">
                      <a:ln>
                        <a:noFill/>
                      </a:ln>
                      <a:solidFill>
                        <a:srgbClr val="000000"/>
                      </a:solidFill>
                      <a:effectLst/>
                      <a:uLnTx/>
                      <a:uFillTx/>
                      <a:latin typeface="Times New Roman" panose="02020603050405020304" pitchFamily="18" charset="0"/>
                      <a:ea typeface="宋体-方正超大字符集" pitchFamily="65" charset="-122"/>
                      <a:cs typeface="+mn-cs"/>
                    </a:rPr>
                    <a:t>1</a:t>
                  </a:r>
                  <a:endParaRPr kumimoji="1" lang="en-US" altLang="zh-CN" sz="2400" b="1" i="0" u="none" strike="noStrike" kern="1200" cap="none" spc="0" normalizeH="0" baseline="-25000" noProof="0">
                    <a:ln>
                      <a:noFill/>
                    </a:ln>
                    <a:solidFill>
                      <a:srgbClr val="000000"/>
                    </a:solidFill>
                    <a:effectLst/>
                    <a:uLnTx/>
                    <a:uFillTx/>
                    <a:latin typeface="Times New Roman" panose="02020603050405020304" pitchFamily="18" charset="0"/>
                    <a:ea typeface="宋体-方正超大字符集" pitchFamily="65" charset="-122"/>
                    <a:cs typeface="+mn-cs"/>
                  </a:endParaRPr>
                </a:p>
              </p:txBody>
            </p:sp>
          </p:grpSp>
        </p:grpSp>
        <p:sp>
          <p:nvSpPr>
            <p:cNvPr id="426101" name="Rectangle 117"/>
            <p:cNvSpPr>
              <a:spLocks noChangeArrowheads="1"/>
            </p:cNvSpPr>
            <p:nvPr/>
          </p:nvSpPr>
          <p:spPr bwMode="auto">
            <a:xfrm>
              <a:off x="0" y="1840"/>
              <a:ext cx="1672" cy="2328"/>
            </a:xfrm>
            <a:prstGeom prst="rect">
              <a:avLst/>
            </a:prstGeom>
            <a:noFill/>
            <a:ln w="19050">
              <a:solidFill>
                <a:srgbClr val="CC0099"/>
              </a:solidFill>
              <a:miter lim="800000"/>
              <a:headEnd/>
              <a:tailEnd/>
            </a:ln>
            <a:effectLst/>
            <a:extLst>
              <a:ext uri="{909E8E84-426E-40DD-AFC4-6F175D3DCCD1}">
                <a14:hiddenFill xmlns:a14="http://schemas.microsoft.com/office/drawing/2010/main">
                  <a:solidFill>
                    <a:srgbClr val="FFCC99"/>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pSp>
      <p:sp>
        <p:nvSpPr>
          <p:cNvPr id="426102" name="Rectangle 118"/>
          <p:cNvSpPr>
            <a:spLocks noChangeArrowheads="1"/>
          </p:cNvSpPr>
          <p:nvPr/>
        </p:nvSpPr>
        <p:spPr bwMode="auto">
          <a:xfrm>
            <a:off x="2119313" y="2120900"/>
            <a:ext cx="338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楷体_GB2312" pitchFamily="49" charset="-122"/>
                <a:ea typeface="楷体_GB2312" pitchFamily="49" charset="-122"/>
                <a:cs typeface="+mn-cs"/>
              </a:rPr>
              <a:t> </a:t>
            </a:r>
          </a:p>
        </p:txBody>
      </p:sp>
      <p:sp>
        <p:nvSpPr>
          <p:cNvPr id="426107" name="Rectangle 123"/>
          <p:cNvSpPr>
            <a:spLocks noChangeArrowheads="1"/>
          </p:cNvSpPr>
          <p:nvPr/>
        </p:nvSpPr>
        <p:spPr bwMode="auto">
          <a:xfrm>
            <a:off x="1597025" y="2955925"/>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sp>
        <p:nvSpPr>
          <p:cNvPr id="426109" name="Rectangle 125"/>
          <p:cNvSpPr>
            <a:spLocks noChangeArrowheads="1"/>
          </p:cNvSpPr>
          <p:nvPr/>
        </p:nvSpPr>
        <p:spPr bwMode="auto">
          <a:xfrm>
            <a:off x="250825" y="1276087"/>
            <a:ext cx="8537915" cy="88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Times New Roman" panose="02020603050405020304" pitchFamily="18" charset="0"/>
              </a:rPr>
              <a:t>用输入端在不同逻辑信号作用下所对应的输出信号的波形图，</a:t>
            </a:r>
          </a:p>
          <a:p>
            <a:pPr marL="0" marR="0" lvl="0" indent="0" algn="l" defTabSz="914400" rtl="0" eaLnBrk="0" fontAlgn="base" latinLnBrk="0" hangingPunct="0">
              <a:lnSpc>
                <a:spcPct val="135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Times New Roman" panose="02020603050405020304" pitchFamily="18" charset="0"/>
              </a:rPr>
              <a:t>表示电路的逻辑关系。</a:t>
            </a:r>
          </a:p>
        </p:txBody>
      </p:sp>
      <p:sp>
        <p:nvSpPr>
          <p:cNvPr id="426111" name="Rectangle 127"/>
          <p:cNvSpPr>
            <a:spLocks noChangeArrowheads="1"/>
          </p:cNvSpPr>
          <p:nvPr/>
        </p:nvSpPr>
        <p:spPr bwMode="auto">
          <a:xfrm>
            <a:off x="0" y="28717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400" b="1" i="0" u="none" strike="noStrike" kern="1200" cap="none" spc="0" normalizeH="0" baseline="0" noProof="0">
              <a:ln>
                <a:noFill/>
              </a:ln>
              <a:solidFill>
                <a:srgbClr val="000000"/>
              </a:solidFill>
              <a:effectLst/>
              <a:uLnTx/>
              <a:uFillTx/>
              <a:latin typeface="Arial Narrow" panose="020B0606020202030204" pitchFamily="34" charset="0"/>
              <a:ea typeface="楷体_GB2312" pitchFamily="49" charset="-122"/>
              <a:cs typeface="+mn-cs"/>
            </a:endParaRPr>
          </a:p>
        </p:txBody>
      </p:sp>
      <p:graphicFrame>
        <p:nvGraphicFramePr>
          <p:cNvPr id="426110" name="Object 126"/>
          <p:cNvGraphicFramePr>
            <a:graphicFrameLocks noChangeAspect="1"/>
          </p:cNvGraphicFramePr>
          <p:nvPr/>
        </p:nvGraphicFramePr>
        <p:xfrm>
          <a:off x="3636963" y="2741613"/>
          <a:ext cx="5040312" cy="3279775"/>
        </p:xfrm>
        <a:graphic>
          <a:graphicData uri="http://schemas.openxmlformats.org/presentationml/2006/ole">
            <mc:AlternateContent xmlns:mc="http://schemas.openxmlformats.org/markup-compatibility/2006">
              <mc:Choice xmlns:v="urn:schemas-microsoft-com:vml" Requires="v">
                <p:oleObj spid="_x0000_s5133" name="图片" r:id="rId4" imgW="1914120" imgH="1239120" progId="Word.Picture.8">
                  <p:embed/>
                </p:oleObj>
              </mc:Choice>
              <mc:Fallback>
                <p:oleObj name="图片" r:id="rId4" imgW="1914120" imgH="1239120" progId="Word.Picture.8">
                  <p:embed/>
                  <p:pic>
                    <p:nvPicPr>
                      <p:cNvPr id="426110" name="Object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6963" y="2741613"/>
                        <a:ext cx="5040312" cy="3279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标题 3">
            <a:extLst>
              <a:ext uri="{FF2B5EF4-FFF2-40B4-BE49-F238E27FC236}">
                <a16:creationId xmlns:a16="http://schemas.microsoft.com/office/drawing/2014/main" id="{C9AA43F4-63FA-4E89-BC5F-D2B356F5F3D5}"/>
              </a:ext>
            </a:extLst>
          </p:cNvPr>
          <p:cNvSpPr>
            <a:spLocks noGrp="1"/>
          </p:cNvSpPr>
          <p:nvPr>
            <p:ph type="title"/>
          </p:nvPr>
        </p:nvSpPr>
        <p:spPr>
          <a:xfrm>
            <a:off x="685800" y="484632"/>
            <a:ext cx="7772400" cy="900218"/>
          </a:xfrm>
        </p:spPr>
        <p:txBody>
          <a:bodyPr/>
          <a:lstStyle/>
          <a:p>
            <a:r>
              <a:rPr kumimoji="1" lang="en-US" altLang="zh-CN" sz="4400" b="1" i="0" u="none" strike="noStrike" kern="1200" cap="none" spc="0" normalizeH="0" baseline="0" noProof="0" dirty="0">
                <a:ln>
                  <a:noFill/>
                </a:ln>
                <a:solidFill>
                  <a:srgbClr val="000066"/>
                </a:solidFill>
                <a:effectLst/>
                <a:uLnTx/>
                <a:uFillTx/>
                <a:latin typeface="+mn-ea"/>
                <a:cs typeface="Times New Roman" panose="02020603050405020304" pitchFamily="18" charset="0"/>
              </a:rPr>
              <a:t>4. </a:t>
            </a:r>
            <a:r>
              <a:rPr kumimoji="1" lang="zh-CN" altLang="en-US" sz="4400" b="1" i="0" u="none" strike="noStrike" kern="1200" cap="none" spc="0" normalizeH="0" baseline="0" noProof="0" dirty="0">
                <a:ln>
                  <a:noFill/>
                </a:ln>
                <a:solidFill>
                  <a:srgbClr val="000066"/>
                </a:solidFill>
                <a:effectLst/>
                <a:uLnTx/>
                <a:uFillTx/>
                <a:latin typeface="+mn-ea"/>
                <a:cs typeface="Times New Roman" panose="02020603050405020304" pitchFamily="18" charset="0"/>
              </a:rPr>
              <a:t>波形图表示方法</a:t>
            </a:r>
            <a:endParaRPr lang="zh-CN" altLang="en-US" dirty="0"/>
          </a:p>
        </p:txBody>
      </p:sp>
      <p:sp>
        <p:nvSpPr>
          <p:cNvPr id="2" name="灯片编号占位符 1">
            <a:extLst>
              <a:ext uri="{FF2B5EF4-FFF2-40B4-BE49-F238E27FC236}">
                <a16:creationId xmlns:a16="http://schemas.microsoft.com/office/drawing/2014/main" id="{96BF66B5-7398-43F5-9F6C-911E72B4CF0D}"/>
              </a:ext>
            </a:extLst>
          </p:cNvPr>
          <p:cNvSpPr>
            <a:spLocks noGrp="1"/>
          </p:cNvSpPr>
          <p:nvPr>
            <p:ph type="sldNum" sz="quarter" idx="12"/>
          </p:nvPr>
        </p:nvSpPr>
        <p:spPr/>
        <p:txBody>
          <a:bodyPr/>
          <a:lstStyle/>
          <a:p>
            <a:fld id="{4FAB73BC-B049-4115-A692-8D63A059BFB8}" type="slidenum">
              <a:rPr lang="en-US" smtClean="0"/>
              <a:t>22</a:t>
            </a:fld>
            <a:endParaRPr lang="en-US" dirty="0"/>
          </a:p>
        </p:txBody>
      </p:sp>
    </p:spTree>
    <p:custDataLst>
      <p:tags r:id="rId2"/>
    </p:custDataLst>
    <p:extLst>
      <p:ext uri="{BB962C8B-B14F-4D97-AF65-F5344CB8AC3E}">
        <p14:creationId xmlns:p14="http://schemas.microsoft.com/office/powerpoint/2010/main" val="3528226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6109"/>
                                        </p:tgtEl>
                                        <p:attrNameLst>
                                          <p:attrName>style.visibility</p:attrName>
                                        </p:attrNameLst>
                                      </p:cBhvr>
                                      <p:to>
                                        <p:strVal val="visible"/>
                                      </p:to>
                                    </p:set>
                                    <p:animEffect transition="in" filter="wipe(up)">
                                      <p:cBhvr>
                                        <p:cTn id="7" dur="500"/>
                                        <p:tgtEl>
                                          <p:spTgt spid="4261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6073"/>
                                        </p:tgtEl>
                                        <p:attrNameLst>
                                          <p:attrName>style.visibility</p:attrName>
                                        </p:attrNameLst>
                                      </p:cBhvr>
                                      <p:to>
                                        <p:strVal val="visible"/>
                                      </p:to>
                                    </p:set>
                                    <p:animEffect transition="in" filter="wipe(up)">
                                      <p:cBhvr>
                                        <p:cTn id="12" dur="500"/>
                                        <p:tgtEl>
                                          <p:spTgt spid="42607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25989"/>
                                        </p:tgtEl>
                                        <p:attrNameLst>
                                          <p:attrName>style.visibility</p:attrName>
                                        </p:attrNameLst>
                                      </p:cBhvr>
                                      <p:to>
                                        <p:strVal val="visible"/>
                                      </p:to>
                                    </p:set>
                                    <p:animEffect transition="in" filter="box(in)">
                                      <p:cBhvr>
                                        <p:cTn id="17" dur="500"/>
                                        <p:tgtEl>
                                          <p:spTgt spid="42598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26110"/>
                                        </p:tgtEl>
                                        <p:attrNameLst>
                                          <p:attrName>style.visibility</p:attrName>
                                        </p:attrNameLst>
                                      </p:cBhvr>
                                      <p:to>
                                        <p:strVal val="visible"/>
                                      </p:to>
                                    </p:set>
                                    <p:animEffect transition="in" filter="wipe(up)">
                                      <p:cBhvr>
                                        <p:cTn id="22" dur="500"/>
                                        <p:tgtEl>
                                          <p:spTgt spid="426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610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144" name="Rectangle 88"/>
          <p:cNvSpPr>
            <a:spLocks noChangeArrowheads="1"/>
          </p:cNvSpPr>
          <p:nvPr/>
        </p:nvSpPr>
        <p:spPr bwMode="auto">
          <a:xfrm>
            <a:off x="466725" y="1192639"/>
            <a:ext cx="84264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      </a:t>
            </a:r>
            <a:r>
              <a:rPr kumimoji="1" lang="zh-CN" altLang="en-US" sz="2400" b="1" i="0" u="none" strike="noStrike" kern="1200" cap="none" spc="0" normalizeH="0" baseline="0" noProof="0">
                <a:ln>
                  <a:noFill/>
                </a:ln>
                <a:solidFill>
                  <a:srgbClr val="000066"/>
                </a:solidFill>
                <a:effectLst/>
                <a:uLnTx/>
                <a:uFillTx/>
                <a:latin typeface="+mn-ea"/>
                <a:cs typeface="+mn-cs"/>
              </a:rPr>
              <a:t>逻辑函数的真值表、逻辑函数表达式、逻辑图、波形图、卡诺图及</a:t>
            </a:r>
            <a:r>
              <a:rPr kumimoji="1" lang="en-US" altLang="zh-CN" sz="2400" b="1" i="0" u="none" strike="noStrike" kern="1200" cap="none" spc="0" normalizeH="0" baseline="0" noProof="0">
                <a:ln>
                  <a:noFill/>
                </a:ln>
                <a:solidFill>
                  <a:srgbClr val="000066"/>
                </a:solidFill>
                <a:effectLst/>
                <a:uLnTx/>
                <a:uFillTx/>
                <a:latin typeface="+mn-ea"/>
                <a:cs typeface="+mn-cs"/>
              </a:rPr>
              <a:t>HDL</a:t>
            </a:r>
            <a:r>
              <a:rPr kumimoji="1" lang="zh-CN" altLang="en-US" sz="2400" b="1" i="0" u="none" strike="noStrike" kern="1200" cap="none" spc="0" normalizeH="0" baseline="0" noProof="0">
                <a:ln>
                  <a:noFill/>
                </a:ln>
                <a:solidFill>
                  <a:srgbClr val="000066"/>
                </a:solidFill>
                <a:effectLst/>
                <a:uLnTx/>
                <a:uFillTx/>
                <a:latin typeface="+mn-ea"/>
                <a:cs typeface="+mn-cs"/>
              </a:rPr>
              <a:t>描述之间可以相互转换。这里介绍两种转换。</a:t>
            </a:r>
          </a:p>
        </p:txBody>
      </p:sp>
      <p:sp>
        <p:nvSpPr>
          <p:cNvPr id="429145" name="Rectangle 89"/>
          <p:cNvSpPr>
            <a:spLocks noChangeArrowheads="1"/>
          </p:cNvSpPr>
          <p:nvPr/>
        </p:nvSpPr>
        <p:spPr bwMode="auto">
          <a:xfrm>
            <a:off x="684213" y="2060575"/>
            <a:ext cx="4176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uLnTx/>
                <a:uFillTx/>
                <a:latin typeface="+mn-ea"/>
                <a:cs typeface="+mn-cs"/>
              </a:rPr>
              <a:t>1.</a:t>
            </a:r>
            <a:r>
              <a:rPr kumimoji="1" lang="zh-CN" altLang="en-US" sz="2400" b="1" i="0" u="none" strike="noStrike" kern="1200" cap="none" spc="0" normalizeH="0" baseline="0" noProof="0">
                <a:ln>
                  <a:noFill/>
                </a:ln>
                <a:solidFill>
                  <a:srgbClr val="CC0000"/>
                </a:solidFill>
                <a:effectLst/>
                <a:uLnTx/>
                <a:uFillTx/>
                <a:latin typeface="+mn-ea"/>
                <a:cs typeface="+mn-cs"/>
              </a:rPr>
              <a:t>真值表到逻辑图的转换</a:t>
            </a:r>
          </a:p>
        </p:txBody>
      </p:sp>
      <p:graphicFrame>
        <p:nvGraphicFramePr>
          <p:cNvPr id="429387" name="Group 331"/>
          <p:cNvGraphicFramePr>
            <a:graphicFrameLocks noGrp="1"/>
          </p:cNvGraphicFramePr>
          <p:nvPr/>
        </p:nvGraphicFramePr>
        <p:xfrm>
          <a:off x="5795963" y="2349500"/>
          <a:ext cx="2808287" cy="3604895"/>
        </p:xfrm>
        <a:graphic>
          <a:graphicData uri="http://schemas.openxmlformats.org/drawingml/2006/table">
            <a:tbl>
              <a:tblPr/>
              <a:tblGrid>
                <a:gridCol w="647700">
                  <a:extLst>
                    <a:ext uri="{9D8B030D-6E8A-4147-A177-3AD203B41FA5}">
                      <a16:colId xmlns:a16="http://schemas.microsoft.com/office/drawing/2014/main" val="200436866"/>
                    </a:ext>
                  </a:extLst>
                </a:gridCol>
                <a:gridCol w="720725">
                  <a:extLst>
                    <a:ext uri="{9D8B030D-6E8A-4147-A177-3AD203B41FA5}">
                      <a16:colId xmlns:a16="http://schemas.microsoft.com/office/drawing/2014/main" val="1047681971"/>
                    </a:ext>
                  </a:extLst>
                </a:gridCol>
                <a:gridCol w="701675">
                  <a:extLst>
                    <a:ext uri="{9D8B030D-6E8A-4147-A177-3AD203B41FA5}">
                      <a16:colId xmlns:a16="http://schemas.microsoft.com/office/drawing/2014/main" val="2803259393"/>
                    </a:ext>
                  </a:extLst>
                </a:gridCol>
                <a:gridCol w="738187">
                  <a:extLst>
                    <a:ext uri="{9D8B030D-6E8A-4147-A177-3AD203B41FA5}">
                      <a16:colId xmlns:a16="http://schemas.microsoft.com/office/drawing/2014/main" val="3995834151"/>
                    </a:ext>
                  </a:extLst>
                </a:gridCol>
              </a:tblGrid>
              <a:tr h="28733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A</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B</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黑体" panose="02010609060101010101" pitchFamily="49" charset="-122"/>
                          <a:cs typeface="Times New Roman" panose="02020603050405020304" pitchFamily="18" charset="0"/>
                        </a:rPr>
                        <a:t>C</a:t>
                      </a:r>
                      <a:endParaRPr kumimoji="1" lang="en-US" altLang="zh-CN" sz="2000" b="1" i="0" u="none" strike="noStrike" cap="none" normalizeH="0" baseline="0">
                        <a:ln>
                          <a:noFill/>
                        </a:ln>
                        <a:solidFill>
                          <a:srgbClr val="000066"/>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33803921"/>
                  </a:ext>
                </a:extLst>
              </a:tr>
              <a:tr h="28892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80954027"/>
                  </a:ext>
                </a:extLst>
              </a:tr>
              <a:tr h="287338">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14150663"/>
                  </a:ext>
                </a:extLst>
              </a:tr>
              <a:tr h="28892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60669435"/>
                  </a:ext>
                </a:extLst>
              </a:tr>
              <a:tr h="43497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89114295"/>
                  </a:ext>
                </a:extLst>
              </a:tr>
              <a:tr h="28892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49140736"/>
                  </a:ext>
                </a:extLst>
              </a:tr>
              <a:tr h="287338">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Arial" panose="020B0604020202020204" pitchFamily="34"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55942346"/>
                  </a:ext>
                </a:extLst>
              </a:tr>
              <a:tr h="288925">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Arial" panose="020B0604020202020204" pitchFamily="34"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02861226"/>
                  </a:ext>
                </a:extLst>
              </a:tr>
              <a:tr h="287338">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黑体" panose="02010609060101010101" pitchFamily="49" charset="-122"/>
                          <a:cs typeface="Arial" panose="020B0604020202020204" pitchFamily="34"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Arial" panose="020B0604020202020204" pitchFamily="34" charset="0"/>
                        </a:rPr>
                        <a:t>1</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Arial" panose="020B0604020202020204" pitchFamily="34"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249863"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249863"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249863"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249863" algn="r"/>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70289504"/>
                  </a:ext>
                </a:extLst>
              </a:tr>
            </a:tbl>
          </a:graphicData>
        </a:graphic>
      </p:graphicFrame>
      <p:sp>
        <p:nvSpPr>
          <p:cNvPr id="429388" name="Rectangle 332"/>
          <p:cNvSpPr>
            <a:spLocks noChangeArrowheads="1"/>
          </p:cNvSpPr>
          <p:nvPr/>
        </p:nvSpPr>
        <p:spPr bwMode="auto">
          <a:xfrm>
            <a:off x="684213" y="2595159"/>
            <a:ext cx="4249737" cy="470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真值表如右表。</a:t>
            </a:r>
          </a:p>
        </p:txBody>
      </p:sp>
      <p:graphicFrame>
        <p:nvGraphicFramePr>
          <p:cNvPr id="429389" name="Object 333"/>
          <p:cNvGraphicFramePr>
            <a:graphicFrameLocks noChangeAspect="1"/>
          </p:cNvGraphicFramePr>
          <p:nvPr>
            <p:extLst>
              <p:ext uri="{D42A27DB-BD31-4B8C-83A1-F6EECF244321}">
                <p14:modId xmlns:p14="http://schemas.microsoft.com/office/powerpoint/2010/main" val="1690521847"/>
              </p:ext>
            </p:extLst>
          </p:nvPr>
        </p:nvGraphicFramePr>
        <p:xfrm>
          <a:off x="1712913" y="4294188"/>
          <a:ext cx="2476500" cy="504825"/>
        </p:xfrm>
        <a:graphic>
          <a:graphicData uri="http://schemas.openxmlformats.org/presentationml/2006/ole">
            <mc:AlternateContent xmlns:mc="http://schemas.openxmlformats.org/markup-compatibility/2006">
              <mc:Choice xmlns:v="urn:schemas-microsoft-com:vml" Requires="v">
                <p:oleObj spid="_x0000_s6157" name="公式" r:id="rId4" imgW="1054080" imgH="215640" progId="Equation.3">
                  <p:embed/>
                </p:oleObj>
              </mc:Choice>
              <mc:Fallback>
                <p:oleObj name="公式" r:id="rId4" imgW="1054080" imgH="215640" progId="Equation.3">
                  <p:embed/>
                  <p:pic>
                    <p:nvPicPr>
                      <p:cNvPr id="429389" name="Object 3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3" y="4294188"/>
                        <a:ext cx="2476500"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9415" name="Rectangle 359"/>
          <p:cNvSpPr>
            <a:spLocks noChangeArrowheads="1"/>
          </p:cNvSpPr>
          <p:nvPr/>
        </p:nvSpPr>
        <p:spPr bwMode="auto">
          <a:xfrm>
            <a:off x="684213" y="3240335"/>
            <a:ext cx="4249737" cy="913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转换步骤：</a:t>
            </a:r>
          </a:p>
          <a:p>
            <a:pPr marL="0" marR="0" lvl="0" indent="0" algn="l" defTabSz="914400" rtl="0" eaLnBrk="1" fontAlgn="base" latinLnBrk="0" hangingPunct="1">
              <a:lnSpc>
                <a:spcPct val="12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(1)</a:t>
            </a:r>
            <a:r>
              <a:rPr kumimoji="1" lang="zh-CN" altLang="en-US" sz="2400" b="1" i="0" u="none" strike="noStrike" kern="1200" cap="none" spc="0" normalizeH="0" baseline="0" noProof="0">
                <a:ln>
                  <a:noFill/>
                </a:ln>
                <a:solidFill>
                  <a:srgbClr val="000066"/>
                </a:solidFill>
                <a:effectLst/>
                <a:uLnTx/>
                <a:uFillTx/>
                <a:latin typeface="+mn-ea"/>
                <a:cs typeface="+mn-cs"/>
              </a:rPr>
              <a:t>根据真值表写出逻辑表达式</a:t>
            </a:r>
          </a:p>
        </p:txBody>
      </p:sp>
      <p:grpSp>
        <p:nvGrpSpPr>
          <p:cNvPr id="429417" name="Group 361"/>
          <p:cNvGrpSpPr>
            <a:grpSpLocks/>
          </p:cNvGrpSpPr>
          <p:nvPr/>
        </p:nvGrpSpPr>
        <p:grpSpPr bwMode="auto">
          <a:xfrm>
            <a:off x="611188" y="4984750"/>
            <a:ext cx="4752975" cy="1062038"/>
            <a:chOff x="385" y="3140"/>
            <a:chExt cx="2994" cy="669"/>
          </a:xfrm>
        </p:grpSpPr>
        <p:sp>
          <p:nvSpPr>
            <p:cNvPr id="429390" name="Rectangle 334"/>
            <p:cNvSpPr>
              <a:spLocks noChangeArrowheads="1"/>
            </p:cNvSpPr>
            <p:nvPr/>
          </p:nvSpPr>
          <p:spPr bwMode="auto">
            <a:xfrm>
              <a:off x="385" y="3140"/>
              <a:ext cx="29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(2)</a:t>
              </a:r>
              <a:r>
                <a:rPr kumimoji="1" lang="zh-CN" altLang="en-US" sz="2400" b="1" i="0" u="none" strike="noStrike" kern="1200" cap="none" spc="0" normalizeH="0" baseline="0" noProof="0" dirty="0">
                  <a:ln>
                    <a:noFill/>
                  </a:ln>
                  <a:solidFill>
                    <a:srgbClr val="000066"/>
                  </a:solidFill>
                  <a:effectLst/>
                  <a:uLnTx/>
                  <a:uFillTx/>
                  <a:latin typeface="+mn-ea"/>
                  <a:cs typeface="+mn-cs"/>
                </a:rPr>
                <a:t>化简逻辑表达式（第</a:t>
              </a:r>
              <a:r>
                <a:rPr kumimoji="1" lang="en-US" altLang="zh-CN" sz="2400" b="1" i="0" u="none" strike="noStrike" kern="1200" cap="none" spc="0" normalizeH="0" baseline="0" noProof="0" dirty="0">
                  <a:ln>
                    <a:noFill/>
                  </a:ln>
                  <a:solidFill>
                    <a:srgbClr val="000066"/>
                  </a:solidFill>
                  <a:effectLst/>
                  <a:uLnTx/>
                  <a:uFillTx/>
                  <a:latin typeface="+mn-ea"/>
                  <a:cs typeface="+mn-cs"/>
                </a:rPr>
                <a:t>2</a:t>
              </a:r>
              <a:r>
                <a:rPr kumimoji="1" lang="zh-CN" altLang="en-US" sz="2400" b="1" i="0" u="none" strike="noStrike" kern="1200" cap="none" spc="0" normalizeH="0" baseline="0" noProof="0" dirty="0">
                  <a:ln>
                    <a:noFill/>
                  </a:ln>
                  <a:solidFill>
                    <a:srgbClr val="000066"/>
                  </a:solidFill>
                  <a:effectLst/>
                  <a:uLnTx/>
                  <a:uFillTx/>
                  <a:latin typeface="+mn-ea"/>
                  <a:cs typeface="+mn-cs"/>
                </a:rPr>
                <a:t>章介绍）</a:t>
              </a:r>
            </a:p>
          </p:txBody>
        </p:sp>
        <p:sp>
          <p:nvSpPr>
            <p:cNvPr id="429416" name="Rectangle 360"/>
            <p:cNvSpPr>
              <a:spLocks noChangeArrowheads="1"/>
            </p:cNvSpPr>
            <p:nvPr/>
          </p:nvSpPr>
          <p:spPr bwMode="auto">
            <a:xfrm>
              <a:off x="612" y="3521"/>
              <a:ext cx="27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a:ln>
                    <a:noFill/>
                  </a:ln>
                  <a:solidFill>
                    <a:srgbClr val="000066"/>
                  </a:solidFill>
                  <a:effectLst/>
                  <a:uLnTx/>
                  <a:uFillTx/>
                  <a:latin typeface="+mn-ea"/>
                  <a:cs typeface="+mn-cs"/>
                </a:rPr>
                <a:t>上式不需要简化</a:t>
              </a:r>
            </a:p>
          </p:txBody>
        </p:sp>
      </p:grpSp>
      <p:sp>
        <p:nvSpPr>
          <p:cNvPr id="3" name="标题 2">
            <a:extLst>
              <a:ext uri="{FF2B5EF4-FFF2-40B4-BE49-F238E27FC236}">
                <a16:creationId xmlns:a16="http://schemas.microsoft.com/office/drawing/2014/main" id="{CB853E4B-BFB9-4534-AE20-689905347ED9}"/>
              </a:ext>
            </a:extLst>
          </p:cNvPr>
          <p:cNvSpPr>
            <a:spLocks noGrp="1"/>
          </p:cNvSpPr>
          <p:nvPr>
            <p:ph type="title"/>
          </p:nvPr>
        </p:nvSpPr>
        <p:spPr>
          <a:xfrm>
            <a:off x="685800" y="484632"/>
            <a:ext cx="7772400" cy="600590"/>
          </a:xfrm>
        </p:spPr>
        <p:txBody>
          <a:bodyPr>
            <a:normAutofit/>
          </a:bodyPr>
          <a:lstStyle/>
          <a:p>
            <a:r>
              <a:rPr kumimoji="1" lang="en-US" altLang="zh-CN" sz="3600" b="1" i="0" u="none" strike="noStrike" kern="1200" cap="none" spc="0" normalizeH="0" baseline="0" noProof="0" dirty="0">
                <a:ln>
                  <a:noFill/>
                </a:ln>
                <a:solidFill>
                  <a:srgbClr val="CC0000"/>
                </a:solidFill>
                <a:effectLst/>
                <a:uLnTx/>
                <a:uFillTx/>
                <a:latin typeface="+mn-ea"/>
                <a:cs typeface="+mn-cs"/>
              </a:rPr>
              <a:t>1.6.2</a:t>
            </a:r>
            <a:r>
              <a:rPr kumimoji="1" lang="zh-CN" altLang="en-US" sz="3600" b="1" i="0" u="none" strike="noStrike" kern="1200" cap="none" spc="0" normalizeH="0" baseline="0" noProof="0" dirty="0">
                <a:ln>
                  <a:noFill/>
                </a:ln>
                <a:solidFill>
                  <a:srgbClr val="CC0000"/>
                </a:solidFill>
                <a:effectLst/>
                <a:uLnTx/>
                <a:uFillTx/>
                <a:latin typeface="+mn-ea"/>
                <a:cs typeface="+mn-cs"/>
              </a:rPr>
              <a:t>　逻辑函数表示方法之间的转换</a:t>
            </a:r>
            <a:endParaRPr lang="zh-CN" altLang="en-US" sz="3600" dirty="0"/>
          </a:p>
        </p:txBody>
      </p:sp>
      <p:sp>
        <p:nvSpPr>
          <p:cNvPr id="2" name="灯片编号占位符 1">
            <a:extLst>
              <a:ext uri="{FF2B5EF4-FFF2-40B4-BE49-F238E27FC236}">
                <a16:creationId xmlns:a16="http://schemas.microsoft.com/office/drawing/2014/main" id="{3B6887E0-E133-4C3D-AE38-6CFD086AB071}"/>
              </a:ext>
            </a:extLst>
          </p:cNvPr>
          <p:cNvSpPr>
            <a:spLocks noGrp="1"/>
          </p:cNvSpPr>
          <p:nvPr>
            <p:ph type="sldNum" sz="quarter" idx="12"/>
          </p:nvPr>
        </p:nvSpPr>
        <p:spPr/>
        <p:txBody>
          <a:bodyPr/>
          <a:lstStyle/>
          <a:p>
            <a:fld id="{4FAB73BC-B049-4115-A692-8D63A059BFB8}" type="slidenum">
              <a:rPr lang="en-US" smtClean="0"/>
              <a:t>23</a:t>
            </a:fld>
            <a:endParaRPr lang="en-US" dirty="0"/>
          </a:p>
        </p:txBody>
      </p:sp>
    </p:spTree>
    <p:custDataLst>
      <p:tags r:id="rId2"/>
    </p:custDataLst>
    <p:extLst>
      <p:ext uri="{BB962C8B-B14F-4D97-AF65-F5344CB8AC3E}">
        <p14:creationId xmlns:p14="http://schemas.microsoft.com/office/powerpoint/2010/main" val="631148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29415"/>
                                        </p:tgtEl>
                                        <p:attrNameLst>
                                          <p:attrName>style.visibility</p:attrName>
                                        </p:attrNameLst>
                                      </p:cBhvr>
                                      <p:to>
                                        <p:strVal val="visible"/>
                                      </p:to>
                                    </p:set>
                                    <p:animEffect transition="in" filter="wipe(left)">
                                      <p:cBhvr>
                                        <p:cTn id="7" dur="500"/>
                                        <p:tgtEl>
                                          <p:spTgt spid="4294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29389"/>
                                        </p:tgtEl>
                                        <p:attrNameLst>
                                          <p:attrName>style.visibility</p:attrName>
                                        </p:attrNameLst>
                                      </p:cBhvr>
                                      <p:to>
                                        <p:strVal val="visible"/>
                                      </p:to>
                                    </p:set>
                                    <p:animEffect transition="in" filter="strips(downRight)">
                                      <p:cBhvr>
                                        <p:cTn id="12" dur="500"/>
                                        <p:tgtEl>
                                          <p:spTgt spid="4293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29417"/>
                                        </p:tgtEl>
                                        <p:attrNameLst>
                                          <p:attrName>style.visibility</p:attrName>
                                        </p:attrNameLst>
                                      </p:cBhvr>
                                      <p:to>
                                        <p:strVal val="visible"/>
                                      </p:to>
                                    </p:set>
                                    <p:animEffect transition="in" filter="wipe(left)">
                                      <p:cBhvr>
                                        <p:cTn id="17" dur="500"/>
                                        <p:tgtEl>
                                          <p:spTgt spid="429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4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250" name="Object 170"/>
          <p:cNvGraphicFramePr>
            <a:graphicFrameLocks noChangeAspect="1"/>
          </p:cNvGraphicFramePr>
          <p:nvPr/>
        </p:nvGraphicFramePr>
        <p:xfrm>
          <a:off x="4719638" y="41275"/>
          <a:ext cx="4240212" cy="2039938"/>
        </p:xfrm>
        <a:graphic>
          <a:graphicData uri="http://schemas.openxmlformats.org/presentationml/2006/ole">
            <mc:AlternateContent xmlns:mc="http://schemas.openxmlformats.org/markup-compatibility/2006">
              <mc:Choice xmlns:v="urn:schemas-microsoft-com:vml" Requires="v">
                <p:oleObj spid="_x0000_s7203" name="图片" r:id="rId4" imgW="2743200" imgH="1305000" progId="Word.Picture.8">
                  <p:embed/>
                </p:oleObj>
              </mc:Choice>
              <mc:Fallback>
                <p:oleObj name="图片" r:id="rId4" imgW="2743200" imgH="1305000" progId="Word.Picture.8">
                  <p:embed/>
                  <p:pic>
                    <p:nvPicPr>
                      <p:cNvPr id="430250" name="Object 170"/>
                      <p:cNvPicPr>
                        <a:picLocks noChangeAspect="1" noChangeArrowheads="1"/>
                      </p:cNvPicPr>
                      <p:nvPr/>
                    </p:nvPicPr>
                    <p:blipFill>
                      <a:blip r:embed="rId5">
                        <a:extLst>
                          <a:ext uri="{28A0092B-C50C-407E-A947-70E740481C1C}">
                            <a14:useLocalDpi xmlns:a14="http://schemas.microsoft.com/office/drawing/2010/main" val="0"/>
                          </a:ext>
                        </a:extLst>
                      </a:blip>
                      <a:srcRect t="-1384"/>
                      <a:stretch>
                        <a:fillRect/>
                      </a:stretch>
                    </p:blipFill>
                    <p:spPr bwMode="auto">
                      <a:xfrm>
                        <a:off x="4719638" y="41275"/>
                        <a:ext cx="4240212" cy="2039938"/>
                      </a:xfrm>
                      <a:prstGeom prst="rect">
                        <a:avLst/>
                      </a:prstGeom>
                      <a:solidFill>
                        <a:schemeClr val="bg1"/>
                      </a:solidFill>
                    </p:spPr>
                  </p:pic>
                </p:oleObj>
              </mc:Fallback>
            </mc:AlternateContent>
          </a:graphicData>
        </a:graphic>
      </p:graphicFrame>
      <p:graphicFrame>
        <p:nvGraphicFramePr>
          <p:cNvPr id="430248" name="Object 168"/>
          <p:cNvGraphicFramePr>
            <a:graphicFrameLocks noChangeAspect="1"/>
          </p:cNvGraphicFramePr>
          <p:nvPr/>
        </p:nvGraphicFramePr>
        <p:xfrm>
          <a:off x="4427538" y="2060575"/>
          <a:ext cx="4608512" cy="2284413"/>
        </p:xfrm>
        <a:graphic>
          <a:graphicData uri="http://schemas.openxmlformats.org/presentationml/2006/ole">
            <mc:AlternateContent xmlns:mc="http://schemas.openxmlformats.org/markup-compatibility/2006">
              <mc:Choice xmlns:v="urn:schemas-microsoft-com:vml" Requires="v">
                <p:oleObj spid="_x0000_s7204" name="图片" r:id="rId6" imgW="3110504" imgH="1528872" progId="Word.Picture.8">
                  <p:embed/>
                </p:oleObj>
              </mc:Choice>
              <mc:Fallback>
                <p:oleObj name="图片" r:id="rId6" imgW="3110504" imgH="1528872" progId="Word.Picture.8">
                  <p:embed/>
                  <p:pic>
                    <p:nvPicPr>
                      <p:cNvPr id="430248" name="Object 168"/>
                      <p:cNvPicPr>
                        <a:picLocks noChangeAspect="1" noChangeArrowheads="1"/>
                      </p:cNvPicPr>
                      <p:nvPr/>
                    </p:nvPicPr>
                    <p:blipFill>
                      <a:blip r:embed="rId7">
                        <a:extLst>
                          <a:ext uri="{28A0092B-C50C-407E-A947-70E740481C1C}">
                            <a14:useLocalDpi xmlns:a14="http://schemas.microsoft.com/office/drawing/2010/main" val="0"/>
                          </a:ext>
                        </a:extLst>
                      </a:blip>
                      <a:srcRect t="-1413"/>
                      <a:stretch>
                        <a:fillRect/>
                      </a:stretch>
                    </p:blipFill>
                    <p:spPr bwMode="auto">
                      <a:xfrm>
                        <a:off x="4427538" y="2060575"/>
                        <a:ext cx="4608512" cy="2284413"/>
                      </a:xfrm>
                      <a:prstGeom prst="rect">
                        <a:avLst/>
                      </a:prstGeom>
                      <a:solidFill>
                        <a:schemeClr val="bg1"/>
                      </a:solidFill>
                    </p:spPr>
                  </p:pic>
                </p:oleObj>
              </mc:Fallback>
            </mc:AlternateContent>
          </a:graphicData>
        </a:graphic>
      </p:graphicFrame>
      <p:sp>
        <p:nvSpPr>
          <p:cNvPr id="430142" name="Rectangle 62"/>
          <p:cNvSpPr>
            <a:spLocks noChangeArrowheads="1"/>
          </p:cNvSpPr>
          <p:nvPr/>
        </p:nvSpPr>
        <p:spPr bwMode="auto">
          <a:xfrm>
            <a:off x="395288" y="549275"/>
            <a:ext cx="4824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000066"/>
                </a:solidFill>
                <a:effectLst/>
                <a:uLnTx/>
                <a:uFillTx/>
                <a:latin typeface="+mn-ea"/>
                <a:cs typeface="+mn-cs"/>
              </a:rPr>
              <a:t>(3)</a:t>
            </a:r>
            <a:r>
              <a:rPr kumimoji="1" lang="zh-CN" altLang="en-US" sz="2400" b="1" i="0" u="none" strike="noStrike" kern="1200" cap="none" spc="0" normalizeH="0" baseline="0" noProof="0">
                <a:ln>
                  <a:noFill/>
                </a:ln>
                <a:solidFill>
                  <a:srgbClr val="000066"/>
                </a:solidFill>
                <a:effectLst/>
                <a:uLnTx/>
                <a:uFillTx/>
                <a:latin typeface="+mn-ea"/>
                <a:cs typeface="+mn-cs"/>
              </a:rPr>
              <a:t>根据与或逻辑表达式画逻辑图</a:t>
            </a:r>
          </a:p>
        </p:txBody>
      </p:sp>
      <p:sp>
        <p:nvSpPr>
          <p:cNvPr id="430146" name="Rectangle 66"/>
          <p:cNvSpPr>
            <a:spLocks noChangeArrowheads="1"/>
          </p:cNvSpPr>
          <p:nvPr/>
        </p:nvSpPr>
        <p:spPr bwMode="auto">
          <a:xfrm>
            <a:off x="466725" y="3159125"/>
            <a:ext cx="417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a:ln>
                  <a:noFill/>
                </a:ln>
                <a:solidFill>
                  <a:srgbClr val="CC0000"/>
                </a:solidFill>
                <a:effectLst/>
                <a:uLnTx/>
                <a:uFillTx/>
                <a:latin typeface="+mn-ea"/>
                <a:cs typeface="+mn-cs"/>
              </a:rPr>
              <a:t>2. </a:t>
            </a:r>
            <a:r>
              <a:rPr kumimoji="1" lang="zh-CN" altLang="en-US" sz="2400" b="1" i="0" u="none" strike="noStrike" kern="1200" cap="none" spc="0" normalizeH="0" baseline="0" noProof="0">
                <a:ln>
                  <a:noFill/>
                </a:ln>
                <a:solidFill>
                  <a:srgbClr val="CC0000"/>
                </a:solidFill>
                <a:effectLst/>
                <a:uLnTx/>
                <a:uFillTx/>
                <a:latin typeface="+mn-ea"/>
                <a:cs typeface="+mn-cs"/>
              </a:rPr>
              <a:t>逻辑图到真值表的转换</a:t>
            </a:r>
          </a:p>
        </p:txBody>
      </p:sp>
      <p:sp>
        <p:nvSpPr>
          <p:cNvPr id="430150" name="Rectangle 70"/>
          <p:cNvSpPr>
            <a:spLocks noChangeArrowheads="1"/>
          </p:cNvSpPr>
          <p:nvPr/>
        </p:nvSpPr>
        <p:spPr bwMode="auto">
          <a:xfrm>
            <a:off x="466725" y="3638460"/>
            <a:ext cx="460851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转换步骤：</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zh-CN" altLang="en-US" sz="2400" b="1" i="0" u="none" strike="noStrike" kern="1200" cap="none" spc="0" normalizeH="0" baseline="0" noProof="0" dirty="0">
              <a:ln>
                <a:noFill/>
              </a:ln>
              <a:solidFill>
                <a:srgbClr val="000066"/>
              </a:solidFill>
              <a:effectLst/>
              <a:uLnTx/>
              <a:uFillTx/>
              <a:latin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(1)</a:t>
            </a:r>
            <a:r>
              <a:rPr kumimoji="1" lang="zh-CN" altLang="en-US" sz="2400" b="1" i="0" u="none" strike="noStrike" kern="1200" cap="none" spc="0" normalizeH="0" baseline="0" noProof="0" dirty="0">
                <a:ln>
                  <a:noFill/>
                </a:ln>
                <a:solidFill>
                  <a:srgbClr val="000066"/>
                </a:solidFill>
                <a:effectLst/>
                <a:uLnTx/>
                <a:uFillTx/>
                <a:latin typeface="+mn-ea"/>
                <a:cs typeface="+mn-cs"/>
              </a:rPr>
              <a:t>根据逻辑图逐级写出表达式</a:t>
            </a:r>
          </a:p>
        </p:txBody>
      </p:sp>
      <p:sp>
        <p:nvSpPr>
          <p:cNvPr id="430151" name="Rectangle 71"/>
          <p:cNvSpPr>
            <a:spLocks noChangeArrowheads="1"/>
          </p:cNvSpPr>
          <p:nvPr/>
        </p:nvSpPr>
        <p:spPr bwMode="auto">
          <a:xfrm>
            <a:off x="539750" y="5013325"/>
            <a:ext cx="4176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(2)</a:t>
            </a:r>
            <a:r>
              <a:rPr kumimoji="1" lang="zh-CN" altLang="en-US" sz="2400" b="1" i="0" u="none" strike="noStrike" kern="1200" cap="none" spc="0" normalizeH="0" baseline="0" noProof="0" dirty="0">
                <a:ln>
                  <a:noFill/>
                </a:ln>
                <a:solidFill>
                  <a:srgbClr val="000066"/>
                </a:solidFill>
                <a:effectLst/>
                <a:uLnTx/>
                <a:uFillTx/>
                <a:latin typeface="+mn-ea"/>
                <a:cs typeface="+mn-cs"/>
              </a:rPr>
              <a:t>化简变换求最简与或式</a:t>
            </a:r>
          </a:p>
        </p:txBody>
      </p:sp>
      <p:sp>
        <p:nvSpPr>
          <p:cNvPr id="430152" name="Rectangle 72"/>
          <p:cNvSpPr>
            <a:spLocks noChangeArrowheads="1"/>
          </p:cNvSpPr>
          <p:nvPr/>
        </p:nvSpPr>
        <p:spPr bwMode="auto">
          <a:xfrm>
            <a:off x="539750" y="5585252"/>
            <a:ext cx="48958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400" b="1" i="0" u="none" strike="noStrike" kern="1200" cap="none" spc="0" normalizeH="0" baseline="0" noProof="0" dirty="0">
                <a:ln>
                  <a:noFill/>
                </a:ln>
                <a:solidFill>
                  <a:srgbClr val="000066"/>
                </a:solidFill>
                <a:effectLst/>
                <a:uLnTx/>
                <a:uFillTx/>
                <a:latin typeface="+mn-ea"/>
                <a:cs typeface="+mn-cs"/>
              </a:rPr>
              <a:t>(3)</a:t>
            </a:r>
            <a:r>
              <a:rPr kumimoji="1" lang="zh-CN" altLang="en-US" sz="2400" b="1" i="0" u="none" strike="noStrike" kern="1200" cap="none" spc="0" normalizeH="0" baseline="0" noProof="0" dirty="0">
                <a:ln>
                  <a:noFill/>
                </a:ln>
                <a:solidFill>
                  <a:srgbClr val="000066"/>
                </a:solidFill>
                <a:effectLst/>
                <a:uLnTx/>
                <a:uFillTx/>
                <a:latin typeface="+mn-ea"/>
                <a:cs typeface="+mn-cs"/>
              </a:rPr>
              <a:t>将输入变量的所有取值逐一代入表达式得真值表</a:t>
            </a:r>
          </a:p>
        </p:txBody>
      </p:sp>
      <p:graphicFrame>
        <p:nvGraphicFramePr>
          <p:cNvPr id="430247" name="Group 167"/>
          <p:cNvGraphicFramePr>
            <a:graphicFrameLocks noGrp="1"/>
          </p:cNvGraphicFramePr>
          <p:nvPr/>
        </p:nvGraphicFramePr>
        <p:xfrm>
          <a:off x="6083300" y="4400550"/>
          <a:ext cx="2736850" cy="1985010"/>
        </p:xfrm>
        <a:graphic>
          <a:graphicData uri="http://schemas.openxmlformats.org/drawingml/2006/table">
            <a:tbl>
              <a:tblPr/>
              <a:tblGrid>
                <a:gridCol w="820738">
                  <a:extLst>
                    <a:ext uri="{9D8B030D-6E8A-4147-A177-3AD203B41FA5}">
                      <a16:colId xmlns:a16="http://schemas.microsoft.com/office/drawing/2014/main" val="2789164309"/>
                    </a:ext>
                  </a:extLst>
                </a:gridCol>
                <a:gridCol w="792162">
                  <a:extLst>
                    <a:ext uri="{9D8B030D-6E8A-4147-A177-3AD203B41FA5}">
                      <a16:colId xmlns:a16="http://schemas.microsoft.com/office/drawing/2014/main" val="3134643534"/>
                    </a:ext>
                  </a:extLst>
                </a:gridCol>
                <a:gridCol w="1123950">
                  <a:extLst>
                    <a:ext uri="{9D8B030D-6E8A-4147-A177-3AD203B41FA5}">
                      <a16:colId xmlns:a16="http://schemas.microsoft.com/office/drawing/2014/main" val="1611451863"/>
                    </a:ext>
                  </a:extLst>
                </a:gridCol>
              </a:tblGrid>
              <a:tr h="40005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A</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B</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L</a:t>
                      </a:r>
                    </a:p>
                  </a:txBody>
                  <a:tcPr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69603281"/>
                  </a:ext>
                </a:extLst>
              </a:tr>
              <a:tr h="2809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59107365"/>
                  </a:ext>
                </a:extLst>
              </a:tr>
              <a:tr h="28257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98911242"/>
                  </a:ext>
                </a:extLst>
              </a:tr>
              <a:tr h="2809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75800595"/>
                  </a:ext>
                </a:extLst>
              </a:tr>
              <a:tr h="28257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1</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CN" sz="2000" b="1" i="0" u="none" strike="noStrike" cap="none" normalizeH="0" baseline="0">
                          <a:ln>
                            <a:noFill/>
                          </a:ln>
                          <a:solidFill>
                            <a:srgbClr val="000066"/>
                          </a:solidFill>
                          <a:effectLst/>
                          <a:latin typeface="Times New Roman" panose="02020603050405020304" pitchFamily="18" charset="0"/>
                          <a:ea typeface="华康简宋" charset="-122"/>
                          <a:cs typeface="Times New Roman" panose="02020603050405020304" pitchFamily="18" charset="0"/>
                        </a:rPr>
                        <a:t>0</a:t>
                      </a:r>
                      <a:endParaRPr kumimoji="1" lang="en-US" altLang="zh-CN" sz="20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436820"/>
                  </a:ext>
                </a:extLst>
              </a:tr>
            </a:tbl>
          </a:graphicData>
        </a:graphic>
      </p:graphicFrame>
      <p:grpSp>
        <p:nvGrpSpPr>
          <p:cNvPr id="430253" name="Group 173"/>
          <p:cNvGrpSpPr>
            <a:grpSpLocks/>
          </p:cNvGrpSpPr>
          <p:nvPr/>
        </p:nvGrpSpPr>
        <p:grpSpPr bwMode="auto">
          <a:xfrm>
            <a:off x="755650" y="1268413"/>
            <a:ext cx="3744913" cy="1843087"/>
            <a:chOff x="476" y="799"/>
            <a:chExt cx="2359" cy="1161"/>
          </a:xfrm>
        </p:grpSpPr>
        <p:sp>
          <p:nvSpPr>
            <p:cNvPr id="430137" name="Rectangle 57"/>
            <p:cNvSpPr>
              <a:spLocks noChangeArrowheads="1"/>
            </p:cNvSpPr>
            <p:nvPr/>
          </p:nvSpPr>
          <p:spPr bwMode="auto">
            <a:xfrm>
              <a:off x="476" y="1204"/>
              <a:ext cx="2359" cy="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2400" b="1" i="0" u="none" strike="noStrike" kern="1200" cap="none" spc="0" normalizeH="0" baseline="0" noProof="0" dirty="0">
                  <a:ln>
                    <a:noFill/>
                  </a:ln>
                  <a:solidFill>
                    <a:srgbClr val="000066"/>
                  </a:solidFill>
                  <a:effectLst/>
                  <a:uLnTx/>
                  <a:uFillTx/>
                  <a:latin typeface="+mn-ea"/>
                  <a:cs typeface="+mn-cs"/>
                </a:rPr>
                <a:t>用与、或、非符号代替相应的逻辑符号，注意运算次序。</a:t>
              </a:r>
            </a:p>
          </p:txBody>
        </p:sp>
        <p:graphicFrame>
          <p:nvGraphicFramePr>
            <p:cNvPr id="430252" name="Object 172"/>
            <p:cNvGraphicFramePr>
              <a:graphicFrameLocks noChangeAspect="1"/>
            </p:cNvGraphicFramePr>
            <p:nvPr/>
          </p:nvGraphicFramePr>
          <p:xfrm>
            <a:off x="839" y="799"/>
            <a:ext cx="1560" cy="318"/>
          </p:xfrm>
          <a:graphic>
            <a:graphicData uri="http://schemas.openxmlformats.org/presentationml/2006/ole">
              <mc:AlternateContent xmlns:mc="http://schemas.openxmlformats.org/markup-compatibility/2006">
                <mc:Choice xmlns:v="urn:schemas-microsoft-com:vml" Requires="v">
                  <p:oleObj spid="_x0000_s7205" name="公式" r:id="rId8" imgW="1054080" imgH="215640" progId="Equation.3">
                    <p:embed/>
                  </p:oleObj>
                </mc:Choice>
                <mc:Fallback>
                  <p:oleObj name="公式" r:id="rId8" imgW="1054080" imgH="215640" progId="Equation.3">
                    <p:embed/>
                    <p:pic>
                      <p:nvPicPr>
                        <p:cNvPr id="430252" name="Object 17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9" y="799"/>
                          <a:ext cx="1560" cy="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 name="灯片编号占位符 1">
            <a:extLst>
              <a:ext uri="{FF2B5EF4-FFF2-40B4-BE49-F238E27FC236}">
                <a16:creationId xmlns:a16="http://schemas.microsoft.com/office/drawing/2014/main" id="{972C5FC8-43C8-416A-A28E-41CD93E17FC0}"/>
              </a:ext>
            </a:extLst>
          </p:cNvPr>
          <p:cNvSpPr>
            <a:spLocks noGrp="1"/>
          </p:cNvSpPr>
          <p:nvPr>
            <p:ph type="sldNum" sz="quarter" idx="12"/>
          </p:nvPr>
        </p:nvSpPr>
        <p:spPr/>
        <p:txBody>
          <a:bodyPr/>
          <a:lstStyle/>
          <a:p>
            <a:fld id="{4FAB73BC-B049-4115-A692-8D63A059BFB8}" type="slidenum">
              <a:rPr lang="en-US" smtClean="0"/>
              <a:t>24</a:t>
            </a:fld>
            <a:endParaRPr lang="en-US" dirty="0"/>
          </a:p>
        </p:txBody>
      </p:sp>
    </p:spTree>
    <p:custDataLst>
      <p:tags r:id="rId2"/>
    </p:custDataLst>
    <p:extLst>
      <p:ext uri="{BB962C8B-B14F-4D97-AF65-F5344CB8AC3E}">
        <p14:creationId xmlns:p14="http://schemas.microsoft.com/office/powerpoint/2010/main" val="1725560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0253"/>
                                        </p:tgtEl>
                                        <p:attrNameLst>
                                          <p:attrName>style.visibility</p:attrName>
                                        </p:attrNameLst>
                                      </p:cBhvr>
                                      <p:to>
                                        <p:strVal val="visible"/>
                                      </p:to>
                                    </p:set>
                                    <p:animEffect transition="in" filter="wipe(left)">
                                      <p:cBhvr>
                                        <p:cTn id="7" dur="500"/>
                                        <p:tgtEl>
                                          <p:spTgt spid="4302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30250"/>
                                        </p:tgtEl>
                                        <p:attrNameLst>
                                          <p:attrName>style.visibility</p:attrName>
                                        </p:attrNameLst>
                                      </p:cBhvr>
                                      <p:to>
                                        <p:strVal val="visible"/>
                                      </p:to>
                                    </p:set>
                                    <p:animEffect transition="in" filter="wipe(up)">
                                      <p:cBhvr>
                                        <p:cTn id="12" dur="500"/>
                                        <p:tgtEl>
                                          <p:spTgt spid="4302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0146"/>
                                        </p:tgtEl>
                                        <p:attrNameLst>
                                          <p:attrName>style.visibility</p:attrName>
                                        </p:attrNameLst>
                                      </p:cBhvr>
                                      <p:to>
                                        <p:strVal val="visible"/>
                                      </p:to>
                                    </p:set>
                                    <p:animEffect transition="in" filter="wipe(left)">
                                      <p:cBhvr>
                                        <p:cTn id="17" dur="500"/>
                                        <p:tgtEl>
                                          <p:spTgt spid="430146"/>
                                        </p:tgtEl>
                                      </p:cBhvr>
                                    </p:animEffect>
                                  </p:childTnLst>
                                </p:cTn>
                              </p:par>
                              <p:par>
                                <p:cTn id="18" presetID="22" presetClass="entr" presetSubtype="8" fill="hold" nodeType="withEffect">
                                  <p:stCondLst>
                                    <p:cond delay="0"/>
                                  </p:stCondLst>
                                  <p:childTnLst>
                                    <p:set>
                                      <p:cBhvr>
                                        <p:cTn id="19" dur="1" fill="hold">
                                          <p:stCondLst>
                                            <p:cond delay="0"/>
                                          </p:stCondLst>
                                        </p:cTn>
                                        <p:tgtEl>
                                          <p:spTgt spid="430248"/>
                                        </p:tgtEl>
                                        <p:attrNameLst>
                                          <p:attrName>style.visibility</p:attrName>
                                        </p:attrNameLst>
                                      </p:cBhvr>
                                      <p:to>
                                        <p:strVal val="visible"/>
                                      </p:to>
                                    </p:set>
                                    <p:animEffect transition="in" filter="wipe(left)">
                                      <p:cBhvr>
                                        <p:cTn id="20" dur="500"/>
                                        <p:tgtEl>
                                          <p:spTgt spid="43024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30150"/>
                                        </p:tgtEl>
                                        <p:attrNameLst>
                                          <p:attrName>style.visibility</p:attrName>
                                        </p:attrNameLst>
                                      </p:cBhvr>
                                      <p:to>
                                        <p:strVal val="visible"/>
                                      </p:to>
                                    </p:set>
                                    <p:animEffect transition="in" filter="wipe(left)">
                                      <p:cBhvr>
                                        <p:cTn id="25" dur="500"/>
                                        <p:tgtEl>
                                          <p:spTgt spid="43015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30151"/>
                                        </p:tgtEl>
                                        <p:attrNameLst>
                                          <p:attrName>style.visibility</p:attrName>
                                        </p:attrNameLst>
                                      </p:cBhvr>
                                      <p:to>
                                        <p:strVal val="visible"/>
                                      </p:to>
                                    </p:set>
                                    <p:animEffect transition="in" filter="wipe(left)">
                                      <p:cBhvr>
                                        <p:cTn id="30" dur="500"/>
                                        <p:tgtEl>
                                          <p:spTgt spid="43015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30152"/>
                                        </p:tgtEl>
                                        <p:attrNameLst>
                                          <p:attrName>style.visibility</p:attrName>
                                        </p:attrNameLst>
                                      </p:cBhvr>
                                      <p:to>
                                        <p:strVal val="visible"/>
                                      </p:to>
                                    </p:set>
                                    <p:animEffect transition="in" filter="wipe(left)">
                                      <p:cBhvr>
                                        <p:cTn id="35" dur="500"/>
                                        <p:tgtEl>
                                          <p:spTgt spid="43015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430247"/>
                                        </p:tgtEl>
                                        <p:attrNameLst>
                                          <p:attrName>style.visibility</p:attrName>
                                        </p:attrNameLst>
                                      </p:cBhvr>
                                      <p:to>
                                        <p:strVal val="visible"/>
                                      </p:to>
                                    </p:set>
                                    <p:animEffect transition="in" filter="wipe(left)">
                                      <p:cBhvr>
                                        <p:cTn id="40" dur="500"/>
                                        <p:tgtEl>
                                          <p:spTgt spid="430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46" grpId="0"/>
      <p:bldP spid="430150" grpId="0"/>
      <p:bldP spid="430151" grpId="0"/>
      <p:bldP spid="43015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95269CDE-8CCE-43CE-A758-650644416E1F}"/>
              </a:ext>
            </a:extLst>
          </p:cNvPr>
          <p:cNvSpPr>
            <a:spLocks noGrp="1"/>
          </p:cNvSpPr>
          <p:nvPr>
            <p:ph type="title"/>
          </p:nvPr>
        </p:nvSpPr>
        <p:spPr/>
        <p:txBody>
          <a:bodyPr/>
          <a:lstStyle/>
          <a:p>
            <a:r>
              <a:rPr lang="zh-CN" altLang="en-US" dirty="0"/>
              <a:t>逻辑电路基本表示方法</a:t>
            </a:r>
          </a:p>
        </p:txBody>
      </p:sp>
      <p:sp>
        <p:nvSpPr>
          <p:cNvPr id="4" name="内容占位符 3">
            <a:extLst>
              <a:ext uri="{FF2B5EF4-FFF2-40B4-BE49-F238E27FC236}">
                <a16:creationId xmlns:a16="http://schemas.microsoft.com/office/drawing/2014/main" id="{B499DB9E-9487-488C-ACFF-5DFC97E2D73F}"/>
              </a:ext>
            </a:extLst>
          </p:cNvPr>
          <p:cNvSpPr>
            <a:spLocks noGrp="1"/>
          </p:cNvSpPr>
          <p:nvPr>
            <p:ph idx="1"/>
          </p:nvPr>
        </p:nvSpPr>
        <p:spPr/>
        <p:txBody>
          <a:bodyPr/>
          <a:lstStyle/>
          <a:p>
            <a:r>
              <a:rPr lang="zh-CN" altLang="en-US" dirty="0"/>
              <a:t>逻辑式：逻辑式、逻辑方程组</a:t>
            </a:r>
            <a:endParaRPr lang="en-US" altLang="zh-CN" dirty="0"/>
          </a:p>
          <a:p>
            <a:r>
              <a:rPr lang="zh-CN" altLang="en-US" dirty="0"/>
              <a:t>真值表：真值表、功能表</a:t>
            </a:r>
            <a:endParaRPr lang="en-US" altLang="zh-CN" dirty="0"/>
          </a:p>
          <a:p>
            <a:r>
              <a:rPr lang="zh-CN" altLang="en-US" dirty="0"/>
              <a:t>原理图</a:t>
            </a:r>
            <a:r>
              <a:rPr lang="en-US" altLang="zh-CN" dirty="0"/>
              <a:t>(</a:t>
            </a:r>
            <a:r>
              <a:rPr lang="zh-CN" altLang="en-US" dirty="0"/>
              <a:t>电路图</a:t>
            </a:r>
            <a:r>
              <a:rPr lang="en-US" altLang="zh-CN" dirty="0"/>
              <a:t>)</a:t>
            </a:r>
          </a:p>
          <a:p>
            <a:r>
              <a:rPr lang="zh-CN" altLang="en-US" dirty="0"/>
              <a:t>波形图：波形图，定时图</a:t>
            </a:r>
            <a:endParaRPr lang="en-US" altLang="zh-CN" dirty="0"/>
          </a:p>
          <a:p>
            <a:r>
              <a:rPr lang="zh-CN" altLang="en-US" dirty="0"/>
              <a:t>硬件描述语言：</a:t>
            </a:r>
            <a:r>
              <a:rPr lang="en-US" altLang="zh-CN" dirty="0"/>
              <a:t>VHDL</a:t>
            </a:r>
            <a:r>
              <a:rPr lang="zh-CN" altLang="en-US" dirty="0"/>
              <a:t>、</a:t>
            </a:r>
            <a:r>
              <a:rPr lang="en-US" altLang="zh-CN" dirty="0"/>
              <a:t>Verilog HDL</a:t>
            </a:r>
            <a:r>
              <a:rPr lang="zh-CN" altLang="en-US" dirty="0"/>
              <a:t>等</a:t>
            </a:r>
            <a:endParaRPr lang="en-US" altLang="zh-CN" dirty="0"/>
          </a:p>
        </p:txBody>
      </p:sp>
      <p:sp>
        <p:nvSpPr>
          <p:cNvPr id="2" name="灯片编号占位符 1">
            <a:extLst>
              <a:ext uri="{FF2B5EF4-FFF2-40B4-BE49-F238E27FC236}">
                <a16:creationId xmlns:a16="http://schemas.microsoft.com/office/drawing/2014/main" id="{9D3F057A-CCDC-43B3-830A-E2794C8AE53A}"/>
              </a:ext>
            </a:extLst>
          </p:cNvPr>
          <p:cNvSpPr>
            <a:spLocks noGrp="1"/>
          </p:cNvSpPr>
          <p:nvPr>
            <p:ph type="sldNum" sz="quarter" idx="12"/>
          </p:nvPr>
        </p:nvSpPr>
        <p:spPr/>
        <p:txBody>
          <a:bodyPr/>
          <a:lstStyle/>
          <a:p>
            <a:fld id="{4FAB73BC-B049-4115-A692-8D63A059BFB8}" type="slidenum">
              <a:rPr lang="en-US" smtClean="0"/>
              <a:t>25</a:t>
            </a:fld>
            <a:endParaRPr lang="en-US" dirty="0"/>
          </a:p>
        </p:txBody>
      </p:sp>
    </p:spTree>
    <p:extLst>
      <p:ext uri="{BB962C8B-B14F-4D97-AF65-F5344CB8AC3E}">
        <p14:creationId xmlns:p14="http://schemas.microsoft.com/office/powerpoint/2010/main" val="24652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5C4AE6C-B0F6-4B8A-A539-F7B4F1EDFA98}"/>
              </a:ext>
            </a:extLst>
          </p:cNvPr>
          <p:cNvSpPr>
            <a:spLocks noGrp="1"/>
          </p:cNvSpPr>
          <p:nvPr>
            <p:ph type="sldNum" sz="quarter" idx="12"/>
          </p:nvPr>
        </p:nvSpPr>
        <p:spPr/>
        <p:txBody>
          <a:bodyPr/>
          <a:lstStyle/>
          <a:p>
            <a:fld id="{4FAB73BC-B049-4115-A692-8D63A059BFB8}" type="slidenum">
              <a:rPr lang="en-US" smtClean="0"/>
              <a:t>26</a:t>
            </a:fld>
            <a:endParaRPr lang="en-US" dirty="0"/>
          </a:p>
        </p:txBody>
      </p:sp>
      <p:pic>
        <p:nvPicPr>
          <p:cNvPr id="8194" name="Picture 2">
            <a:extLst>
              <a:ext uri="{FF2B5EF4-FFF2-40B4-BE49-F238E27FC236}">
                <a16:creationId xmlns:a16="http://schemas.microsoft.com/office/drawing/2014/main" id="{D33939C4-0D0E-4BEB-9984-C0803A6E3F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 y="0"/>
            <a:ext cx="84375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281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8.6|27.8|4.7|12.7"/>
</p:tagLst>
</file>

<file path=ppt/tags/tag2.xml><?xml version="1.0" encoding="utf-8"?>
<p:tagLst xmlns:a="http://schemas.openxmlformats.org/drawingml/2006/main" xmlns:r="http://schemas.openxmlformats.org/officeDocument/2006/relationships" xmlns:p="http://schemas.openxmlformats.org/presentationml/2006/main">
  <p:tag name="TIMING" val="|10.1|31.1|64.1|9.7|32.5|8.3"/>
</p:tagLst>
</file>

<file path=ppt/tags/tag3.xml><?xml version="1.0" encoding="utf-8"?>
<p:tagLst xmlns:a="http://schemas.openxmlformats.org/drawingml/2006/main" xmlns:r="http://schemas.openxmlformats.org/officeDocument/2006/relationships" xmlns:p="http://schemas.openxmlformats.org/presentationml/2006/main">
  <p:tag name="TIMING" val="|1.4|14.7|1.5|13.3"/>
</p:tagLst>
</file>

<file path=ppt/tags/tag4.xml><?xml version="1.0" encoding="utf-8"?>
<p:tagLst xmlns:a="http://schemas.openxmlformats.org/drawingml/2006/main" xmlns:r="http://schemas.openxmlformats.org/officeDocument/2006/relationships" xmlns:p="http://schemas.openxmlformats.org/presentationml/2006/main">
  <p:tag name="TIMING" val="|6.3|5.8|41.7|1.9|6.3|6.7"/>
</p:tagLst>
</file>

<file path=ppt/tags/tag5.xml><?xml version="1.0" encoding="utf-8"?>
<p:tagLst xmlns:a="http://schemas.openxmlformats.org/drawingml/2006/main" xmlns:r="http://schemas.openxmlformats.org/officeDocument/2006/relationships" xmlns:p="http://schemas.openxmlformats.org/presentationml/2006/main">
  <p:tag name="TIMING" val="|3.3|16.1|38.6|0.9|26.8"/>
</p:tagLst>
</file>

<file path=ppt/tags/tag6.xml><?xml version="1.0" encoding="utf-8"?>
<p:tagLst xmlns:a="http://schemas.openxmlformats.org/drawingml/2006/main" xmlns:r="http://schemas.openxmlformats.org/officeDocument/2006/relationships" xmlns:p="http://schemas.openxmlformats.org/presentationml/2006/main">
  <p:tag name="TIMING" val="|1.5|5.1|2.6|56.2|3.2|16.4|1.1"/>
</p:tagLst>
</file>

<file path=ppt/tags/tag7.xml><?xml version="1.0" encoding="utf-8"?>
<p:tagLst xmlns:a="http://schemas.openxmlformats.org/drawingml/2006/main" xmlns:r="http://schemas.openxmlformats.org/officeDocument/2006/relationships" xmlns:p="http://schemas.openxmlformats.org/presentationml/2006/main">
  <p:tag name="TIMING" val="|33.1|4|7.9|13.5|11.6"/>
</p:tagLst>
</file>

<file path=ppt/tags/tag8.xml><?xml version="1.0" encoding="utf-8"?>
<p:tagLst xmlns:a="http://schemas.openxmlformats.org/drawingml/2006/main" xmlns:r="http://schemas.openxmlformats.org/officeDocument/2006/relationships" xmlns:p="http://schemas.openxmlformats.org/presentationml/2006/main">
  <p:tag name="TIMING" val="|5.2|0.1|11|9.2"/>
</p:tagLst>
</file>

<file path=ppt/tags/tag9.xml><?xml version="1.0" encoding="utf-8"?>
<p:tagLst xmlns:a="http://schemas.openxmlformats.org/drawingml/2006/main" xmlns:r="http://schemas.openxmlformats.org/officeDocument/2006/relationships" xmlns:p="http://schemas.openxmlformats.org/presentationml/2006/main">
  <p:tag name="TIMING" val="|14.2|3.1|1.1|0.5|2.6|8.5|54.3|48"/>
</p:tagLst>
</file>

<file path=ppt/tags/tag10.xml><?xml version="1.0" encoding="utf-8"?>
<p:tagLst xmlns:a="http://schemas.openxmlformats.org/drawingml/2006/main" xmlns:r="http://schemas.openxmlformats.org/officeDocument/2006/relationships" xmlns:p="http://schemas.openxmlformats.org/presentationml/2006/main">
  <p:tag name="TIMING" val="|0.6|1.3|7|49.9|16.6"/>
</p:tagLst>
</file>

<file path=ppt/tags/tag11.xml><?xml version="1.0" encoding="utf-8"?>
<p:tagLst xmlns:a="http://schemas.openxmlformats.org/drawingml/2006/main" xmlns:r="http://schemas.openxmlformats.org/officeDocument/2006/relationships" xmlns:p="http://schemas.openxmlformats.org/presentationml/2006/main">
  <p:tag name="TIMING" val="|52.9|3.2|17.3|40|5.2|30.3|0.9|1.4|0.6|0.4|0.4"/>
</p:tagLst>
</file>

<file path=ppt/tags/tag12.xml><?xml version="1.0" encoding="utf-8"?>
<p:tagLst xmlns:a="http://schemas.openxmlformats.org/drawingml/2006/main" xmlns:r="http://schemas.openxmlformats.org/officeDocument/2006/relationships" xmlns:p="http://schemas.openxmlformats.org/presentationml/2006/main">
  <p:tag name="TIMING" val="|26.6|0.3|0.4|30.1|22.1|3.9|6.2"/>
</p:tagLst>
</file>

<file path=ppt/tags/tag13.xml><?xml version="1.0" encoding="utf-8"?>
<p:tagLst xmlns:a="http://schemas.openxmlformats.org/drawingml/2006/main" xmlns:r="http://schemas.openxmlformats.org/officeDocument/2006/relationships" xmlns:p="http://schemas.openxmlformats.org/presentationml/2006/main">
  <p:tag name="TIMING" val="|1.3|0.3|11.6|10.3|0"/>
</p:tagLst>
</file>

<file path=ppt/tags/tag14.xml><?xml version="1.0" encoding="utf-8"?>
<p:tagLst xmlns:a="http://schemas.openxmlformats.org/drawingml/2006/main" xmlns:r="http://schemas.openxmlformats.org/officeDocument/2006/relationships" xmlns:p="http://schemas.openxmlformats.org/presentationml/2006/main">
  <p:tag name="TIMING" val="|10.4|12.6|17.4|0.7"/>
</p:tagLst>
</file>

<file path=ppt/tags/tag15.xml><?xml version="1.0" encoding="utf-8"?>
<p:tagLst xmlns:a="http://schemas.openxmlformats.org/drawingml/2006/main" xmlns:r="http://schemas.openxmlformats.org/officeDocument/2006/relationships" xmlns:p="http://schemas.openxmlformats.org/presentationml/2006/main">
  <p:tag name="TIMING" val="|15.9|9|4"/>
</p:tagLst>
</file>

<file path=ppt/tags/tag16.xml><?xml version="1.0" encoding="utf-8"?>
<p:tagLst xmlns:a="http://schemas.openxmlformats.org/drawingml/2006/main" xmlns:r="http://schemas.openxmlformats.org/officeDocument/2006/relationships" xmlns:p="http://schemas.openxmlformats.org/presentationml/2006/main">
  <p:tag name="TIMING" val="|0.6|5.9|2.2|55.7|2.7|10.3|16.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活字">
  <a:themeElements>
    <a:clrScheme name="木活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活字">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木活字">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TM03090434[[fn=木材纹理]]</Template>
  <TotalTime>384</TotalTime>
  <Words>1608</Words>
  <Application>Microsoft Office PowerPoint</Application>
  <PresentationFormat>全屏显示(4:3)</PresentationFormat>
  <Paragraphs>525</Paragraphs>
  <Slides>26</Slides>
  <Notes>6</Notes>
  <HiddenSlides>1</HiddenSlides>
  <MMClips>1</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3</vt:i4>
      </vt:variant>
      <vt:variant>
        <vt:lpstr>幻灯片标题</vt:lpstr>
      </vt:variant>
      <vt:variant>
        <vt:i4>26</vt:i4>
      </vt:variant>
    </vt:vector>
  </HeadingPairs>
  <TitlesOfParts>
    <vt:vector size="40" baseType="lpstr">
      <vt:lpstr>等线</vt:lpstr>
      <vt:lpstr>方正姚体</vt:lpstr>
      <vt:lpstr>楷体_GB2312</vt:lpstr>
      <vt:lpstr>Arial</vt:lpstr>
      <vt:lpstr>Arial Narrow</vt:lpstr>
      <vt:lpstr>Cambria Math</vt:lpstr>
      <vt:lpstr>Rockwell</vt:lpstr>
      <vt:lpstr>Rockwell Condensed</vt:lpstr>
      <vt:lpstr>Times New Roman</vt:lpstr>
      <vt:lpstr>Wingdings</vt:lpstr>
      <vt:lpstr>木活字</vt:lpstr>
      <vt:lpstr>Picture</vt:lpstr>
      <vt:lpstr>图片</vt:lpstr>
      <vt:lpstr>公式</vt:lpstr>
      <vt:lpstr>电子电路基础</vt:lpstr>
      <vt:lpstr>电力电子技术 </vt:lpstr>
      <vt:lpstr>信息电子技术</vt:lpstr>
      <vt:lpstr>没有什么可以阻止电子化  没有什么可以阻止数字化</vt:lpstr>
      <vt:lpstr>先看一个小视频</vt:lpstr>
      <vt:lpstr>某自动驾驶的电路构架</vt:lpstr>
      <vt:lpstr>自动驾驶中的电路系统框架简图</vt:lpstr>
      <vt:lpstr>课堂讲述的顺序</vt:lpstr>
      <vt:lpstr>１．与运算</vt:lpstr>
      <vt:lpstr>１．与运算</vt:lpstr>
      <vt:lpstr>２、或运算</vt:lpstr>
      <vt:lpstr>２、或运算</vt:lpstr>
      <vt:lpstr>　3.　非运算</vt:lpstr>
      <vt:lpstr>3.　非运算</vt:lpstr>
      <vt:lpstr>4.   几种常用复合逻辑运算</vt:lpstr>
      <vt:lpstr>2)或非运算</vt:lpstr>
      <vt:lpstr>3 )　异或逻辑</vt:lpstr>
      <vt:lpstr>4 )　同或运算</vt:lpstr>
      <vt:lpstr>1.6　逻辑函数的建立及其表示方法</vt:lpstr>
      <vt:lpstr>2、逻辑函数表达式表示</vt:lpstr>
      <vt:lpstr>3. 逻辑图表示方法</vt:lpstr>
      <vt:lpstr>4. 波形图表示方法</vt:lpstr>
      <vt:lpstr>1.6.2　逻辑函数表示方法之间的转换</vt:lpstr>
      <vt:lpstr>PowerPoint 演示文稿</vt:lpstr>
      <vt:lpstr>逻辑电路基本表示方法</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电子电路基础</dc:title>
  <dc:creator>Jeng Shawn</dc:creator>
  <cp:lastModifiedBy>njucn</cp:lastModifiedBy>
  <cp:revision>28</cp:revision>
  <dcterms:created xsi:type="dcterms:W3CDTF">2024-06-19T12:38:22Z</dcterms:created>
  <dcterms:modified xsi:type="dcterms:W3CDTF">2024-09-03T12:02:12Z</dcterms:modified>
</cp:coreProperties>
</file>