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3" r:id="rId3"/>
    <p:sldId id="260" r:id="rId4"/>
    <p:sldId id="265" r:id="rId5"/>
    <p:sldId id="266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6405"/>
  </p:normalViewPr>
  <p:slideViewPr>
    <p:cSldViewPr snapToGrid="0">
      <p:cViewPr varScale="1">
        <p:scale>
          <a:sx n="107" d="100"/>
          <a:sy n="107" d="100"/>
        </p:scale>
        <p:origin x="158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922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34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760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39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264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76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201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71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6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9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25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8EF89-12DA-4128-BB3C-5A4CFE56D17B}" type="datetimeFigureOut">
              <a:rPr lang="zh-CN" altLang="en-US" smtClean="0"/>
              <a:t>2024/11/25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33C82-3DD6-48F5-9027-3D4BAB5840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75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32" indent="-28574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2971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160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349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B1D4BD1-3EF9-4D3B-9DD7-729EEB12FCBC}" type="slidenum">
              <a:rPr lang="en-US" altLang="zh-CN" sz="1400"/>
              <a:pPr eaLnBrk="1" hangingPunct="1"/>
              <a:t>1</a:t>
            </a:fld>
            <a:endParaRPr lang="en-US" altLang="zh-CN" sz="14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9506" name="Text Box 2"/>
              <p:cNvSpPr txBox="1">
                <a:spLocks noChangeArrowheads="1"/>
              </p:cNvSpPr>
              <p:nvPr/>
            </p:nvSpPr>
            <p:spPr bwMode="auto">
              <a:xfrm>
                <a:off x="110064" y="770181"/>
                <a:ext cx="8980409" cy="2082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altLang="zh-CN" sz="2800" b="1" dirty="0">
                    <a:solidFill>
                      <a:srgbClr val="0000FF"/>
                    </a:solidFill>
                  </a:rPr>
                  <a:t>1.</a:t>
                </a:r>
                <a:r>
                  <a:rPr lang="zh-CN" altLang="en-US" sz="2800" b="1" dirty="0"/>
                  <a:t> 设随机变量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𝑵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𝟑𝟔</m:t>
                        </m:r>
                      </m:e>
                    </m:d>
                    <m:r>
                      <a:rPr lang="zh-CN" altLang="en-US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，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𝟏𝟓</m:t>
                        </m:r>
                      </m:e>
                    </m:d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</m:t>
                        </m:r>
                        <m:r>
                          <a:rPr lang="en-US" altLang="zh-CN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𝟑𝟓</m:t>
                        </m:r>
                      </m:e>
                    </m:d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zh-CN" sz="2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𝟎𝟒𝟖</m:t>
                    </m:r>
                  </m:oMath>
                </a14:m>
                <a:r>
                  <a:rPr lang="zh-CN" altLang="en-US" sz="2800" b="1" dirty="0"/>
                  <a:t>。另外</a:t>
                </a:r>
                <a14:m>
                  <m:oMath xmlns:m="http://schemas.openxmlformats.org/officeDocument/2006/math">
                    <m:r>
                      <a:rPr lang="zh-CN" altLang="en-US" sz="2800" b="1" i="1" dirty="0" smtClean="0">
                        <a:latin typeface="Cambria Math" panose="02040503050406030204" pitchFamily="18" charset="0"/>
                      </a:rPr>
                      <m:t>𝚽</m:t>
                    </m:r>
                    <m:d>
                      <m:dPr>
                        <m:ctrlPr>
                          <a:rPr lang="en-US" altLang="zh-CN" sz="28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800" b="1" i="1" dirty="0" smtClean="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2800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dirty="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sz="2800" b="1" i="1" dirty="0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2800" b="1" i="1" dirty="0" smtClean="0">
                        <a:latin typeface="Cambria Math" panose="02040503050406030204" pitchFamily="18" charset="0"/>
                      </a:rPr>
                      <m:t>𝟗𝟕𝟕</m:t>
                    </m:r>
                  </m:oMath>
                </a14:m>
                <a:r>
                  <a:rPr lang="zh-CN" altLang="en-US" sz="2800" b="1" dirty="0"/>
                  <a:t>。</a:t>
                </a:r>
                <a:endParaRPr lang="en-US" altLang="zh-CN" sz="2800" b="1" dirty="0"/>
              </a:p>
              <a:p>
                <a:pPr eaLnBrk="1" hangingPunct="1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zh-CN" altLang="en-US" sz="2800" b="1" dirty="0"/>
                  <a:t>试求</a:t>
                </a:r>
                <a14:m>
                  <m:oMath xmlns:m="http://schemas.openxmlformats.org/officeDocument/2006/math">
                    <m:r>
                      <a:rPr lang="zh-CN" alt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zh-CN" altLang="en-US" sz="2800" b="1" dirty="0"/>
                  <a:t>使得</a:t>
                </a:r>
                <a14:m>
                  <m:oMath xmlns:m="http://schemas.openxmlformats.org/officeDocument/2006/math">
                    <m:r>
                      <a:rPr lang="en-US" altLang="zh-CN" sz="2800" b="1" i="1" dirty="0" smtClean="0"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US" altLang="zh-CN" sz="2800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sz="2800" b="1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b="1" i="1" dirty="0" smtClean="0">
                                <a:latin typeface="Cambria Math" panose="02040503050406030204" pitchFamily="18" charset="0"/>
                              </a:rPr>
                              <m:t>𝑿</m:t>
                            </m:r>
                            <m:r>
                              <a:rPr lang="en-US" altLang="zh-CN" sz="2800" b="1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zh-CN" altLang="en-US" sz="2800" b="1" i="1" dirty="0" smtClean="0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</m:d>
                        <m:r>
                          <a:rPr lang="en-US" altLang="zh-CN" sz="28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altLang="zh-CN" sz="2800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e>
                    </m:d>
                    <m:r>
                      <a:rPr lang="en-US" altLang="zh-CN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altLang="zh-CN" sz="28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𝟗𝟓𝟒</m:t>
                    </m:r>
                  </m:oMath>
                </a14:m>
                <a:r>
                  <a:rPr lang="zh-CN" altLang="en-US" sz="2800" b="1" dirty="0"/>
                  <a:t>。</a:t>
                </a:r>
                <a:endParaRPr lang="en-US" altLang="zh-CN" sz="2800" b="1" dirty="0"/>
              </a:p>
              <a:p>
                <a:pPr eaLnBrk="1" hangingPunct="1">
                  <a:lnSpc>
                    <a:spcPct val="110000"/>
                  </a:lnSpc>
                  <a:spcBef>
                    <a:spcPts val="500"/>
                  </a:spcBef>
                </a:pPr>
                <a:endParaRPr lang="zh-CN" altLang="en-US" sz="2800" b="1" dirty="0"/>
              </a:p>
            </p:txBody>
          </p:sp>
        </mc:Choice>
        <mc:Fallback>
          <p:sp>
            <p:nvSpPr>
              <p:cNvPr id="14950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0064" y="770181"/>
                <a:ext cx="8980409" cy="2082108"/>
              </a:xfrm>
              <a:prstGeom prst="rect">
                <a:avLst/>
              </a:prstGeom>
              <a:blipFill>
                <a:blip r:embed="rId2"/>
                <a:stretch>
                  <a:fillRect l="-1358" t="-350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85816" y="590550"/>
          <a:ext cx="7572375" cy="1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0102365" imgH="25201" progId="Photoshop.Image.5">
                  <p:embed/>
                </p:oleObj>
              </mc:Choice>
              <mc:Fallback>
                <p:oleObj name="Image" r:id="rId3" imgW="10102365" imgH="25201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6" y="590550"/>
                        <a:ext cx="7572375" cy="1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概率统计期中试卷   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10064" y="2309833"/>
            <a:ext cx="9033935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0000FF"/>
                </a:solidFill>
              </a:rPr>
              <a:t>2.</a:t>
            </a:r>
            <a:r>
              <a:rPr lang="zh-CN" altLang="en-US" sz="2800" b="1" dirty="0"/>
              <a:t> 供应商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的豆种发芽率为</a:t>
            </a:r>
            <a:r>
              <a:rPr lang="en-US" altLang="zh-CN" sz="2800" b="1" dirty="0"/>
              <a:t>95%</a:t>
            </a:r>
            <a:r>
              <a:rPr lang="zh-CN" altLang="en-US" sz="2800" b="1" dirty="0"/>
              <a:t>，供应商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的豆种发芽率为</a:t>
            </a:r>
            <a:r>
              <a:rPr lang="en-US" altLang="zh-CN" sz="2800" b="1" dirty="0"/>
              <a:t>70%</a:t>
            </a:r>
            <a:r>
              <a:rPr lang="zh-CN" altLang="en-US" sz="2800" b="1" dirty="0"/>
              <a:t>。</a:t>
            </a:r>
            <a:endParaRPr lang="en-US" altLang="zh-CN" sz="2800" b="1" dirty="0"/>
          </a:p>
          <a:p>
            <a:r>
              <a:rPr lang="zh-CN" altLang="en-US" sz="2800" b="1" dirty="0"/>
              <a:t>一个豆种包装公司的豆种</a:t>
            </a:r>
            <a:r>
              <a:rPr lang="en-US" altLang="zh-CN" sz="2800" b="1" dirty="0"/>
              <a:t>30%</a:t>
            </a:r>
            <a:r>
              <a:rPr lang="zh-CN" altLang="en-US" sz="2800" b="1" dirty="0"/>
              <a:t>来自供应商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，</a:t>
            </a:r>
            <a:r>
              <a:rPr lang="en-US" altLang="zh-CN" sz="2800" b="1" dirty="0"/>
              <a:t>70%</a:t>
            </a:r>
            <a:r>
              <a:rPr lang="zh-CN" altLang="en-US" sz="2800" b="1" dirty="0"/>
              <a:t>来自供应商</a:t>
            </a:r>
            <a:r>
              <a:rPr lang="en-US" altLang="zh-CN" sz="2800" b="1" dirty="0"/>
              <a:t>B</a:t>
            </a:r>
            <a:r>
              <a:rPr lang="zh-CN" altLang="en-US" sz="2800" b="1" dirty="0"/>
              <a:t>。并且全部豆种被均匀混合。</a:t>
            </a:r>
            <a:endParaRPr lang="en-US" altLang="zh-CN" sz="2800" b="1" dirty="0"/>
          </a:p>
          <a:p>
            <a:r>
              <a:rPr lang="en-US" altLang="zh-CN" sz="2800" b="1" dirty="0"/>
              <a:t>(a)</a:t>
            </a:r>
            <a:r>
              <a:rPr lang="zh-CN" altLang="en-US" sz="2800" b="1" dirty="0"/>
              <a:t>计算从混合好的豆种中随机抽取的一粒可以发芽的概率。</a:t>
            </a:r>
            <a:endParaRPr lang="en-US" altLang="zh-CN" sz="2800" b="1" dirty="0"/>
          </a:p>
          <a:p>
            <a:r>
              <a:rPr lang="en-US" altLang="zh-CN" sz="2800" b="1" dirty="0"/>
              <a:t>(b)</a:t>
            </a:r>
            <a:r>
              <a:rPr lang="zh-CN" altLang="en-US" sz="2800" b="1" dirty="0"/>
              <a:t>给定一粒被抽取的种子可以发芽，计算它来自供应商</a:t>
            </a:r>
            <a:r>
              <a:rPr lang="en-US" altLang="zh-CN" sz="2800" b="1" dirty="0"/>
              <a:t>A</a:t>
            </a:r>
            <a:r>
              <a:rPr lang="zh-CN" altLang="en-US" sz="2800" b="1" dirty="0"/>
              <a:t>的条件概率。</a:t>
            </a:r>
            <a:endParaRPr lang="zh-CN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2164344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32" indent="-28574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2971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160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349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B1D4BD1-3EF9-4D3B-9DD7-729EEB12FCBC}" type="slidenum">
              <a:rPr lang="en-US" altLang="zh-CN" sz="1400"/>
              <a:pPr eaLnBrk="1" hangingPunct="1"/>
              <a:t>2</a:t>
            </a:fld>
            <a:endParaRPr lang="en-US" altLang="zh-CN" sz="140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85816" y="590550"/>
          <a:ext cx="7572375" cy="1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102365" imgH="25201" progId="Photoshop.Image.5">
                  <p:embed/>
                </p:oleObj>
              </mc:Choice>
              <mc:Fallback>
                <p:oleObj name="Image" r:id="rId2" imgW="10102365" imgH="25201" progId="Photoshop.Image.5">
                  <p:embed/>
                  <p:pic>
                    <p:nvPicPr>
                      <p:cNvPr id="30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6" y="590550"/>
                        <a:ext cx="7572375" cy="1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期中试卷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2"/>
              <p:cNvSpPr txBox="1">
                <a:spLocks noChangeArrowheads="1"/>
              </p:cNvSpPr>
              <p:nvPr/>
            </p:nvSpPr>
            <p:spPr bwMode="auto">
              <a:xfrm>
                <a:off x="467544" y="4181195"/>
                <a:ext cx="8577898" cy="217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en-US" altLang="zh-CN" sz="3000" b="1" dirty="0">
                    <a:solidFill>
                      <a:srgbClr val="0000FF"/>
                    </a:solidFill>
                  </a:rPr>
                  <a:t>4. </a:t>
                </a:r>
                <a:r>
                  <a:rPr lang="en-US" altLang="zh-CN" b="1" dirty="0"/>
                  <a:t>X</a:t>
                </a:r>
                <a:r>
                  <a:rPr lang="zh-CN" altLang="en-US" b="1" dirty="0"/>
                  <a:t>有密度函数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𝒙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altLang="zh-CN" b="1" i="1" smtClean="0"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US" altLang="zh-CN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𝒙</m:t>
                    </m:r>
                    <m:r>
                      <a:rPr lang="en-US" altLang="zh-CN" b="1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&lt;+∞</m:t>
                    </m:r>
                  </m:oMath>
                </a14:m>
                <a:r>
                  <a:rPr lang="zh-CN" altLang="en-US" b="1" dirty="0"/>
                  <a:t>。</a:t>
                </a:r>
              </a:p>
              <a:p>
                <a:pPr eaLnBrk="1" hangingPunct="1">
                  <a:lnSpc>
                    <a:spcPct val="110000"/>
                  </a:lnSpc>
                  <a:spcBef>
                    <a:spcPts val="500"/>
                  </a:spcBef>
                </a:pP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charset="0"/>
                      </a:rPr>
                      <m:t>𝒀</m:t>
                    </m:r>
                    <m:r>
                      <a:rPr lang="en-US" altLang="zh-CN" b="1" i="0" smtClean="0">
                        <a:latin typeface="Cambria Math" charset="0"/>
                      </a:rPr>
                      <m:t>=</m:t>
                    </m:r>
                    <m:sSup>
                      <m:sSup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latin typeface="Cambria Math" charset="0"/>
                          </a:rPr>
                          <m:t>𝑿</m:t>
                        </m:r>
                      </m:e>
                      <m:sup>
                        <m:r>
                          <a:rPr lang="en-US" altLang="zh-CN" b="1" i="1" smtClean="0">
                            <a:latin typeface="Cambria Math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zh-CN" altLang="en-US" b="1" dirty="0"/>
                  <a:t>。</a:t>
                </a:r>
                <a:endParaRPr lang="en-US" altLang="zh-CN" b="1" dirty="0"/>
              </a:p>
              <a:p>
                <a:pPr eaLnBrk="1" hangingPunct="1">
                  <a:lnSpc>
                    <a:spcPct val="110000"/>
                  </a:lnSpc>
                  <a:spcBef>
                    <a:spcPts val="500"/>
                  </a:spcBef>
                </a:pPr>
                <a:r>
                  <a:rPr lang="zh-CN" altLang="en-US" b="1" dirty="0"/>
                  <a:t>计算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charset="0"/>
                      </a:rPr>
                      <m:t>𝒀</m:t>
                    </m:r>
                  </m:oMath>
                </a14:m>
                <a:r>
                  <a:rPr lang="zh-CN" altLang="en-US" b="1" dirty="0"/>
                  <a:t>的密度函数。</a:t>
                </a:r>
                <a:endParaRPr lang="zh-CN" altLang="en-US" sz="3000" b="1" dirty="0"/>
              </a:p>
            </p:txBody>
          </p:sp>
        </mc:Choice>
        <mc:Fallback xmlns="">
          <p:sp>
            <p:nvSpPr>
              <p:cNvPr id="10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4181195"/>
                <a:ext cx="8577898" cy="2175788"/>
              </a:xfrm>
              <a:prstGeom prst="rect">
                <a:avLst/>
              </a:prstGeom>
              <a:blipFill>
                <a:blip r:embed="rId5"/>
                <a:stretch>
                  <a:fillRect l="-1848" b="-50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67543" y="930223"/>
            <a:ext cx="8490291" cy="3331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500"/>
              </a:spcBef>
            </a:pPr>
            <a:r>
              <a:rPr lang="en-US" altLang="zh-CN" sz="3000" b="1" dirty="0">
                <a:solidFill>
                  <a:srgbClr val="0000FF"/>
                </a:solidFill>
              </a:rPr>
              <a:t>3. </a:t>
            </a:r>
            <a:r>
              <a:rPr lang="zh-CN" altLang="en-US" sz="3000" b="1" dirty="0"/>
              <a:t>一个教授给她的学生们出了</a:t>
            </a:r>
            <a:r>
              <a:rPr lang="en-US" altLang="zh-CN" sz="3000" b="1" dirty="0"/>
              <a:t>15</a:t>
            </a:r>
            <a:r>
              <a:rPr lang="zh-CN" altLang="en-US" sz="3000" b="1" dirty="0"/>
              <a:t>道作业题，其中</a:t>
            </a:r>
            <a:r>
              <a:rPr lang="en-US" altLang="zh-CN" sz="3000" b="1" dirty="0"/>
              <a:t>4</a:t>
            </a:r>
            <a:r>
              <a:rPr lang="zh-CN" altLang="en-US" sz="3000" b="1" dirty="0"/>
              <a:t>道将被当作其中考试题。</a:t>
            </a:r>
            <a:endParaRPr lang="en-US" altLang="zh-CN" sz="3000" b="1" dirty="0"/>
          </a:p>
          <a:p>
            <a:pPr eaLnBrk="1" hangingPunct="1">
              <a:lnSpc>
                <a:spcPct val="110000"/>
              </a:lnSpc>
              <a:spcBef>
                <a:spcPts val="500"/>
              </a:spcBef>
            </a:pPr>
            <a:r>
              <a:rPr lang="zh-CN" altLang="en-US" sz="3000" b="1" dirty="0"/>
              <a:t>一个学生只有时间学习</a:t>
            </a:r>
            <a:r>
              <a:rPr lang="en-US" altLang="zh-CN" sz="3000" b="1" dirty="0"/>
              <a:t>15</a:t>
            </a:r>
            <a:r>
              <a:rPr lang="zh-CN" altLang="en-US" sz="3000" b="1" dirty="0"/>
              <a:t>道题中的</a:t>
            </a:r>
            <a:r>
              <a:rPr lang="en-US" altLang="zh-CN" sz="3000" b="1" dirty="0"/>
              <a:t>5</a:t>
            </a:r>
            <a:r>
              <a:rPr lang="zh-CN" altLang="en-US" sz="3000" b="1" dirty="0"/>
              <a:t>道。请计算如下概率：</a:t>
            </a:r>
            <a:endParaRPr lang="en-US" altLang="zh-CN" sz="3000" b="1" dirty="0"/>
          </a:p>
          <a:p>
            <a:pPr eaLnBrk="1" hangingPunct="1">
              <a:lnSpc>
                <a:spcPct val="110000"/>
              </a:lnSpc>
              <a:spcBef>
                <a:spcPts val="500"/>
              </a:spcBef>
            </a:pPr>
            <a:r>
              <a:rPr lang="en-US" altLang="zh-CN" sz="3000" b="1" dirty="0"/>
              <a:t>(a)</a:t>
            </a:r>
            <a:r>
              <a:rPr lang="zh-CN" altLang="en-US" sz="3000" b="1" dirty="0"/>
              <a:t>学生学习到了</a:t>
            </a:r>
            <a:r>
              <a:rPr lang="en-US" altLang="zh-CN" sz="3000" b="1" dirty="0"/>
              <a:t>3</a:t>
            </a:r>
            <a:r>
              <a:rPr lang="zh-CN" altLang="en-US" sz="3000" b="1" dirty="0"/>
              <a:t>道期中考试题。</a:t>
            </a:r>
            <a:endParaRPr lang="en-US" altLang="zh-CN" sz="3000" b="1" dirty="0"/>
          </a:p>
          <a:p>
            <a:pPr eaLnBrk="1" hangingPunct="1">
              <a:lnSpc>
                <a:spcPct val="110000"/>
              </a:lnSpc>
              <a:spcBef>
                <a:spcPts val="500"/>
              </a:spcBef>
            </a:pPr>
            <a:r>
              <a:rPr lang="en-US" altLang="zh-CN" sz="3000" b="1" dirty="0"/>
              <a:t>(b)</a:t>
            </a:r>
            <a:r>
              <a:rPr lang="zh-CN" altLang="en-US" sz="3000" b="1" dirty="0"/>
              <a:t>至少学习到了</a:t>
            </a:r>
            <a:r>
              <a:rPr lang="en-US" altLang="zh-CN" sz="3000" b="1" dirty="0"/>
              <a:t>1</a:t>
            </a:r>
            <a:r>
              <a:rPr lang="zh-CN" altLang="en-US" sz="3000" b="1" dirty="0"/>
              <a:t>道期中考试题。</a:t>
            </a:r>
          </a:p>
        </p:txBody>
      </p:sp>
    </p:spTree>
    <p:extLst>
      <p:ext uri="{BB962C8B-B14F-4D97-AF65-F5344CB8AC3E}">
        <p14:creationId xmlns:p14="http://schemas.microsoft.com/office/powerpoint/2010/main" val="23177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32" indent="-28574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2971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160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349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B1D4BD1-3EF9-4D3B-9DD7-729EEB12FCBC}" type="slidenum">
              <a:rPr lang="en-US" altLang="zh-CN" sz="1400"/>
              <a:pPr eaLnBrk="1" hangingPunct="1"/>
              <a:t>3</a:t>
            </a:fld>
            <a:endParaRPr lang="en-US" altLang="zh-CN" sz="140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85816" y="590550"/>
          <a:ext cx="7572375" cy="1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102365" imgH="25201" progId="Photoshop.Image.5">
                  <p:embed/>
                </p:oleObj>
              </mc:Choice>
              <mc:Fallback>
                <p:oleObj name="Image" r:id="rId2" imgW="10102365" imgH="25201" progId="Photoshop.Image.5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6" y="590550"/>
                        <a:ext cx="7572375" cy="1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期中试卷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2"/>
              <p:cNvSpPr txBox="1">
                <a:spLocks noChangeArrowheads="1"/>
              </p:cNvSpPr>
              <p:nvPr/>
            </p:nvSpPr>
            <p:spPr bwMode="auto">
              <a:xfrm>
                <a:off x="395536" y="934244"/>
                <a:ext cx="8748464" cy="435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altLang="zh-CN" sz="3000" b="1" dirty="0">
                    <a:solidFill>
                      <a:srgbClr val="0000FF"/>
                    </a:solidFill>
                  </a:rPr>
                  <a:t>5. </a:t>
                </a:r>
                <a:r>
                  <a:rPr lang="zh-CN" altLang="en-US" b="1" dirty="0"/>
                  <a:t>对于下面每个函数，</a:t>
                </a:r>
                <a:endParaRPr lang="en-US" altLang="zh-CN" b="1" dirty="0"/>
              </a:p>
              <a:p>
                <a:pPr>
                  <a:spcBef>
                    <a:spcPts val="600"/>
                  </a:spcBef>
                </a:pPr>
                <a:r>
                  <a:rPr lang="en-US" altLang="zh-CN" b="1" dirty="0"/>
                  <a:t>(a) 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𝟑</m:t>
                        </m:r>
                      </m:num>
                      <m:den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𝟏𝟔</m:t>
                        </m:r>
                      </m:den>
                    </m:f>
                    <m:sSup>
                      <m:sSup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altLang="zh-CN" b="1" i="1">
                        <a:latin typeface="Cambria Math" panose="02040503050406030204" pitchFamily="18" charset="0"/>
                      </a:rPr>
                      <m:t>, −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𝒙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𝒄</m:t>
                    </m:r>
                  </m:oMath>
                </a14:m>
                <a:endParaRPr lang="en-US" altLang="zh-CN" b="1" dirty="0"/>
              </a:p>
              <a:p>
                <a:pPr>
                  <a:spcBef>
                    <a:spcPts val="600"/>
                  </a:spcBef>
                </a:pPr>
                <a:r>
                  <a:rPr lang="en-US" altLang="zh-CN" b="1" dirty="0"/>
                  <a:t>(b)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𝒄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rad>
                      </m:den>
                    </m:f>
                    <m:r>
                      <a:rPr lang="en-US" altLang="zh-CN" b="1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𝒙</m:t>
                    </m:r>
                    <m:r>
                      <a:rPr lang="en-US" altLang="zh-CN" b="1" i="1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r>
                      <a:rPr lang="en-US" altLang="zh-CN" b="1" i="1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𝟏</m:t>
                    </m:r>
                  </m:oMath>
                </a14:m>
                <a:endParaRPr lang="en-US" altLang="zh-CN" b="1" dirty="0"/>
              </a:p>
              <a:p>
                <a:pPr>
                  <a:spcBef>
                    <a:spcPts val="600"/>
                  </a:spcBef>
                </a:pPr>
                <a:r>
                  <a:rPr lang="en-US" altLang="zh-CN" b="1" dirty="0"/>
                  <a:t>(</a:t>
                </a:r>
                <a:r>
                  <a:rPr lang="en-US" altLang="zh-CN" b="1" dirty="0" err="1"/>
                  <a:t>i</a:t>
                </a:r>
                <a:r>
                  <a:rPr lang="en-US" altLang="zh-CN" b="1" dirty="0"/>
                  <a:t>)</a:t>
                </a:r>
                <a:r>
                  <a:rPr lang="zh-CN" altLang="en-US" b="1" dirty="0"/>
                  <a:t>计算常量</a:t>
                </a:r>
                <a:r>
                  <a:rPr lang="en-US" altLang="zh-CN" b="1" dirty="0"/>
                  <a:t>c</a:t>
                </a:r>
                <a:r>
                  <a:rPr lang="zh-CN" altLang="en-US" b="1" dirty="0"/>
                  <a:t>使得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𝒑</m:t>
                    </m:r>
                    <m:d>
                      <m:d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</m:oMath>
                </a14:m>
                <a:r>
                  <a:rPr lang="zh-CN" altLang="en-US" b="1" dirty="0"/>
                  <a:t>是一个随机变量</a:t>
                </a:r>
                <a:r>
                  <a:rPr lang="en-US" altLang="zh-CN" b="1" dirty="0"/>
                  <a:t>X</a:t>
                </a:r>
                <a:r>
                  <a:rPr lang="zh-CN" altLang="en-US" b="1" dirty="0"/>
                  <a:t>的密度函数，</a:t>
                </a:r>
                <a:endParaRPr lang="en-US" altLang="zh-CN" b="1" dirty="0"/>
              </a:p>
              <a:p>
                <a:pPr>
                  <a:spcBef>
                    <a:spcPts val="600"/>
                  </a:spcBef>
                </a:pPr>
                <a:r>
                  <a:rPr lang="en-US" altLang="zh-CN" b="1" dirty="0"/>
                  <a:t>(ii)</a:t>
                </a:r>
                <a:r>
                  <a:rPr lang="zh-CN" altLang="en-US" b="1" dirty="0"/>
                  <a:t>计算概率分布函数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𝑭</m:t>
                    </m:r>
                    <m:d>
                      <m:d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b="1" dirty="0"/>
                  <a:t>，</a:t>
                </a:r>
                <a:endParaRPr lang="en-US" altLang="zh-CN" b="1" dirty="0"/>
              </a:p>
              <a:p>
                <a:pPr>
                  <a:spcBef>
                    <a:spcPts val="600"/>
                  </a:spcBef>
                </a:pPr>
                <a:r>
                  <a:rPr lang="en-US" altLang="zh-CN" b="1" dirty="0"/>
                  <a:t>(iii)</a:t>
                </a:r>
                <a:r>
                  <a:rPr lang="zh-CN" altLang="en-US" b="1" dirty="0"/>
                  <a:t>计算</a:t>
                </a:r>
                <a:r>
                  <a:rPr lang="en-US" altLang="zh-CN" b="1" dirty="0"/>
                  <a:t>X</a:t>
                </a:r>
                <a:r>
                  <a:rPr lang="zh-CN" altLang="en-US" b="1" dirty="0"/>
                  <a:t>均值</a:t>
                </a:r>
                <a:r>
                  <a:rPr lang="en-US" altLang="zh-CN" b="1" dirty="0"/>
                  <a:t>EX</a:t>
                </a:r>
                <a:r>
                  <a:rPr lang="zh-CN" altLang="en-US" b="1" dirty="0"/>
                  <a:t>和方差</a:t>
                </a:r>
                <a:r>
                  <a:rPr lang="en-US" altLang="zh-CN" b="1" dirty="0"/>
                  <a:t>DX</a:t>
                </a:r>
                <a:r>
                  <a:rPr lang="zh-CN" altLang="en-US" b="1" dirty="0"/>
                  <a:t>。</a:t>
                </a:r>
                <a:endParaRPr lang="en-US" altLang="zh-CN" b="1" dirty="0"/>
              </a:p>
            </p:txBody>
          </p:sp>
        </mc:Choice>
        <mc:Fallback xmlns="">
          <p:sp>
            <p:nvSpPr>
              <p:cNvPr id="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934244"/>
                <a:ext cx="8748464" cy="4357218"/>
              </a:xfrm>
              <a:prstGeom prst="rect">
                <a:avLst/>
              </a:prstGeom>
              <a:blipFill>
                <a:blip r:embed="rId5"/>
                <a:stretch>
                  <a:fillRect l="-1812" t="-2378" b="-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73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32" indent="-28574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2971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160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349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B1D4BD1-3EF9-4D3B-9DD7-729EEB12FCBC}" type="slidenum">
              <a:rPr lang="en-US" altLang="zh-CN" sz="1400"/>
              <a:pPr eaLnBrk="1" hangingPunct="1"/>
              <a:t>4</a:t>
            </a:fld>
            <a:endParaRPr lang="en-US" altLang="zh-CN" sz="140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85816" y="590550"/>
          <a:ext cx="7572375" cy="1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102365" imgH="25201" progId="Photoshop.Image.5">
                  <p:embed/>
                </p:oleObj>
              </mc:Choice>
              <mc:Fallback>
                <p:oleObj name="Image" r:id="rId2" imgW="10102365" imgH="25201" progId="Photoshop.Image.5">
                  <p:embed/>
                  <p:pic>
                    <p:nvPicPr>
                      <p:cNvPr id="30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6" y="590550"/>
                        <a:ext cx="7572375" cy="1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期中试卷   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95536" y="934244"/>
            <a:ext cx="8748464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ts val="600"/>
              </a:spcBef>
            </a:pPr>
            <a:r>
              <a:rPr lang="en-US" altLang="zh-CN" sz="3000" b="1" dirty="0">
                <a:solidFill>
                  <a:srgbClr val="0000FF"/>
                </a:solidFill>
              </a:rPr>
              <a:t>6. </a:t>
            </a:r>
            <a:r>
              <a:rPr lang="zh-CN" altLang="en-US" b="1" dirty="0"/>
              <a:t>投掷两枚骰子，一个红色，一个黑色。每一个骰子等可能出现</a:t>
            </a:r>
            <a:r>
              <a:rPr lang="en-US" altLang="zh-CN" b="1" dirty="0"/>
              <a:t>1</a:t>
            </a:r>
            <a:r>
              <a:rPr lang="zh-CN" altLang="en-US" b="1" dirty="0"/>
              <a:t>、</a:t>
            </a:r>
            <a:r>
              <a:rPr lang="en-US" altLang="zh-CN" b="1" dirty="0"/>
              <a:t>2</a:t>
            </a:r>
            <a:r>
              <a:rPr lang="zh-CN" altLang="en-US" b="1" dirty="0"/>
              <a:t>、</a:t>
            </a:r>
            <a:r>
              <a:rPr lang="en-US" altLang="zh-CN" b="1" dirty="0"/>
              <a:t>3</a:t>
            </a:r>
            <a:r>
              <a:rPr lang="zh-CN" altLang="en-US" b="1" dirty="0"/>
              <a:t>、</a:t>
            </a:r>
            <a:r>
              <a:rPr lang="en-US" altLang="zh-CN" b="1" dirty="0"/>
              <a:t>4</a:t>
            </a:r>
            <a:r>
              <a:rPr lang="zh-CN" altLang="en-US" b="1" dirty="0"/>
              <a:t>、</a:t>
            </a:r>
            <a:r>
              <a:rPr lang="en-US" altLang="zh-CN" b="1" dirty="0"/>
              <a:t>5</a:t>
            </a:r>
            <a:r>
              <a:rPr lang="zh-CN" altLang="en-US" b="1" dirty="0"/>
              <a:t>、</a:t>
            </a:r>
            <a:r>
              <a:rPr lang="en-US" altLang="zh-CN" b="1" dirty="0"/>
              <a:t>6</a:t>
            </a:r>
            <a:r>
              <a:rPr lang="zh-CN" altLang="en-US" b="1" dirty="0"/>
              <a:t>六种结果。</a:t>
            </a:r>
            <a:endParaRPr lang="en-US" altLang="zh-CN" b="1" dirty="0"/>
          </a:p>
          <a:p>
            <a:pPr>
              <a:spcBef>
                <a:spcPts val="600"/>
              </a:spcBef>
            </a:pPr>
            <a:r>
              <a:rPr lang="zh-CN" altLang="en-US" b="1" dirty="0"/>
              <a:t>用</a:t>
            </a:r>
            <a:r>
              <a:rPr lang="en-US" altLang="zh-CN" b="1" dirty="0"/>
              <a:t>X</a:t>
            </a:r>
            <a:r>
              <a:rPr lang="zh-CN" altLang="en-US" b="1" dirty="0"/>
              <a:t>代表红色骰子出现的结果除以</a:t>
            </a:r>
            <a:r>
              <a:rPr lang="en-US" altLang="zh-CN" b="1" dirty="0"/>
              <a:t>3</a:t>
            </a:r>
            <a:r>
              <a:rPr lang="zh-CN" altLang="en-US" b="1" dirty="0"/>
              <a:t>的余数，用</a:t>
            </a:r>
            <a:r>
              <a:rPr lang="en-US" altLang="zh-CN" b="1" dirty="0"/>
              <a:t>Y</a:t>
            </a:r>
            <a:r>
              <a:rPr lang="zh-CN" altLang="en-US" b="1" dirty="0"/>
              <a:t>代表黑色骰子出现的结果除以</a:t>
            </a:r>
            <a:r>
              <a:rPr lang="en-US" altLang="zh-CN" b="1" dirty="0"/>
              <a:t>3</a:t>
            </a:r>
            <a:r>
              <a:rPr lang="zh-CN" altLang="en-US" b="1" dirty="0"/>
              <a:t>的余数。</a:t>
            </a:r>
            <a:endParaRPr lang="en-US" altLang="zh-CN" b="1" dirty="0"/>
          </a:p>
          <a:p>
            <a:pPr>
              <a:spcBef>
                <a:spcPts val="600"/>
              </a:spcBef>
            </a:pPr>
            <a:r>
              <a:rPr lang="en-US" altLang="zh-CN" b="1" dirty="0"/>
              <a:t>Z=X+Y</a:t>
            </a:r>
            <a:r>
              <a:rPr lang="zh-CN" altLang="en-US" b="1" dirty="0"/>
              <a:t>。</a:t>
            </a:r>
            <a:endParaRPr lang="en-US" altLang="zh-CN" b="1" dirty="0"/>
          </a:p>
          <a:p>
            <a:pPr marL="514350" indent="-514350">
              <a:spcBef>
                <a:spcPts val="600"/>
              </a:spcBef>
              <a:buAutoNum type="alphaLcParenBoth"/>
            </a:pPr>
            <a:r>
              <a:rPr lang="zh-CN" altLang="en-US" b="1" dirty="0"/>
              <a:t>计算</a:t>
            </a:r>
            <a:r>
              <a:rPr lang="en-US" altLang="zh-CN" b="1" dirty="0"/>
              <a:t>X</a:t>
            </a:r>
            <a:r>
              <a:rPr lang="zh-CN" altLang="en-US" b="1" dirty="0"/>
              <a:t>，</a:t>
            </a:r>
            <a:r>
              <a:rPr lang="en-US" altLang="zh-CN" b="1" dirty="0"/>
              <a:t>Z</a:t>
            </a:r>
            <a:r>
              <a:rPr lang="zh-CN" altLang="en-US" b="1" dirty="0"/>
              <a:t>的联合分布列。</a:t>
            </a:r>
            <a:endParaRPr lang="en-US" altLang="zh-CN" b="1" dirty="0"/>
          </a:p>
          <a:p>
            <a:pPr marL="514350" indent="-514350">
              <a:spcBef>
                <a:spcPts val="600"/>
              </a:spcBef>
              <a:buAutoNum type="alphaLcParenBoth"/>
            </a:pPr>
            <a:r>
              <a:rPr lang="en-US" altLang="zh-CN" b="1" dirty="0"/>
              <a:t> </a:t>
            </a:r>
            <a:r>
              <a:rPr lang="zh-CN" altLang="en-US" b="1" dirty="0"/>
              <a:t>计算</a:t>
            </a:r>
            <a:r>
              <a:rPr lang="en-US" altLang="zh-CN" b="1" dirty="0"/>
              <a:t>X</a:t>
            </a:r>
            <a:r>
              <a:rPr lang="zh-CN" altLang="en-US" b="1" dirty="0"/>
              <a:t>的边缘分布列。</a:t>
            </a:r>
            <a:endParaRPr lang="en-US" altLang="zh-CN" b="1" dirty="0"/>
          </a:p>
          <a:p>
            <a:pPr marL="514350" indent="-514350">
              <a:spcBef>
                <a:spcPts val="600"/>
              </a:spcBef>
              <a:buAutoNum type="alphaLcParenBoth"/>
            </a:pPr>
            <a:r>
              <a:rPr lang="en-US" altLang="zh-CN" b="1" dirty="0"/>
              <a:t> </a:t>
            </a:r>
            <a:r>
              <a:rPr lang="zh-CN" altLang="en-US" b="1" dirty="0"/>
              <a:t>计算</a:t>
            </a:r>
            <a:r>
              <a:rPr lang="en-US" altLang="zh-CN" b="1" dirty="0"/>
              <a:t>Z</a:t>
            </a:r>
            <a:r>
              <a:rPr lang="zh-CN" altLang="en-US" b="1" dirty="0"/>
              <a:t>的边缘分布列。</a:t>
            </a:r>
            <a:endParaRPr lang="en-US" altLang="zh-CN" b="1" dirty="0"/>
          </a:p>
          <a:p>
            <a:pPr marL="514350" indent="-514350">
              <a:spcBef>
                <a:spcPts val="600"/>
              </a:spcBef>
              <a:buAutoNum type="alphaLcParenBoth"/>
            </a:pPr>
            <a:r>
              <a:rPr lang="en-US" altLang="zh-CN" b="1" dirty="0"/>
              <a:t> </a:t>
            </a:r>
            <a:r>
              <a:rPr lang="zh-CN" altLang="en-US" b="1" dirty="0"/>
              <a:t>请说明</a:t>
            </a:r>
            <a:r>
              <a:rPr lang="en-US" altLang="zh-CN" b="1" dirty="0"/>
              <a:t>X</a:t>
            </a:r>
            <a:r>
              <a:rPr lang="zh-CN" altLang="en-US" b="1" dirty="0"/>
              <a:t>，</a:t>
            </a:r>
            <a:r>
              <a:rPr lang="en-US" altLang="zh-CN" b="1" dirty="0"/>
              <a:t>Z</a:t>
            </a:r>
            <a:r>
              <a:rPr lang="zh-CN" altLang="en-US" b="1" dirty="0"/>
              <a:t>是否独立，及其原因。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329409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32" indent="-28574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2971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160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349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B1D4BD1-3EF9-4D3B-9DD7-729EEB12FCBC}" type="slidenum">
              <a:rPr lang="en-US" altLang="zh-CN" sz="1400"/>
              <a:pPr eaLnBrk="1" hangingPunct="1"/>
              <a:t>5</a:t>
            </a:fld>
            <a:endParaRPr lang="en-US" altLang="zh-CN" sz="140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85816" y="590550"/>
          <a:ext cx="7572375" cy="1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102365" imgH="25201" progId="Photoshop.Image.5">
                  <p:embed/>
                </p:oleObj>
              </mc:Choice>
              <mc:Fallback>
                <p:oleObj name="Image" r:id="rId2" imgW="10102365" imgH="25201" progId="Photoshop.Image.5">
                  <p:embed/>
                  <p:pic>
                    <p:nvPicPr>
                      <p:cNvPr id="30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6" y="590550"/>
                        <a:ext cx="7572375" cy="1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期中试卷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Box 2"/>
              <p:cNvSpPr txBox="1">
                <a:spLocks noChangeArrowheads="1"/>
              </p:cNvSpPr>
              <p:nvPr/>
            </p:nvSpPr>
            <p:spPr bwMode="auto">
              <a:xfrm>
                <a:off x="395536" y="945746"/>
                <a:ext cx="8748464" cy="3924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altLang="zh-CN" sz="3000" b="1" dirty="0">
                    <a:solidFill>
                      <a:srgbClr val="0000FF"/>
                    </a:solidFill>
                  </a:rPr>
                  <a:t>7. </a:t>
                </a:r>
                <a:r>
                  <a:rPr lang="en-US" altLang="zh-CN" b="1" dirty="0"/>
                  <a:t>X,Y</a:t>
                </a:r>
                <a:r>
                  <a:rPr lang="zh-CN" altLang="en-US" b="1" dirty="0"/>
                  <a:t>有密度函数</a:t>
                </a:r>
                <a:endParaRPr lang="en-US" altLang="zh-CN" b="1" dirty="0"/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𝒑</m:t>
                      </m:r>
                      <m:d>
                        <m:dPr>
                          <m:ctrlPr>
                            <a:rPr lang="en-US" altLang="zh-CN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𝒚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altLang="zh-CN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US" altLang="zh-CN" b="1" dirty="0"/>
              </a:p>
              <a:p>
                <a:pPr marL="514350" indent="-514350">
                  <a:spcBef>
                    <a:spcPts val="600"/>
                  </a:spcBef>
                  <a:buAutoNum type="alphaLcParenBoth"/>
                </a:pPr>
                <a:r>
                  <a:rPr lang="zh-CN" altLang="en-US" b="1" dirty="0"/>
                  <a:t>计算边缘密度函数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sub>
                    </m:sSub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b="1" dirty="0"/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smtClean="0">
                            <a:latin typeface="Cambria Math" panose="02040503050406030204" pitchFamily="18" charset="0"/>
                          </a:rPr>
                          <m:t>𝒀</m:t>
                        </m:r>
                      </m:sub>
                    </m:sSub>
                    <m:r>
                      <a:rPr lang="en-US" altLang="zh-CN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altLang="zh-CN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b="1" dirty="0"/>
                  <a:t>。</a:t>
                </a:r>
                <a:endParaRPr lang="en-US" altLang="zh-CN" b="1" dirty="0"/>
              </a:p>
              <a:p>
                <a:pPr marL="514350" indent="-514350">
                  <a:spcBef>
                    <a:spcPts val="600"/>
                  </a:spcBef>
                  <a:buAutoNum type="alphaLcParenBoth"/>
                </a:pPr>
                <a:r>
                  <a:rPr lang="zh-CN" altLang="en-US" b="1" dirty="0"/>
                  <a:t>随机变量</a:t>
                </a:r>
                <a:r>
                  <a:rPr lang="en-US" altLang="zh-CN" b="1" dirty="0"/>
                  <a:t>X, Y</a:t>
                </a:r>
                <a:r>
                  <a:rPr lang="zh-CN" altLang="en-US" b="1" dirty="0"/>
                  <a:t>是否独立？请解释原因。</a:t>
                </a:r>
                <a:endParaRPr lang="en-US" altLang="zh-CN" b="1" dirty="0"/>
              </a:p>
              <a:p>
                <a:pPr marL="514350" indent="-514350">
                  <a:spcBef>
                    <a:spcPts val="600"/>
                  </a:spcBef>
                  <a:buAutoNum type="alphaLcParenBoth"/>
                </a:pPr>
                <a:r>
                  <a:rPr lang="zh-CN" altLang="en-US" b="1" dirty="0"/>
                  <a:t>计算</a:t>
                </a:r>
                <a:r>
                  <a:rPr lang="en-US" altLang="zh-CN" b="1" dirty="0"/>
                  <a:t>X, Y</a:t>
                </a:r>
                <a:r>
                  <a:rPr lang="zh-CN" altLang="en-US" b="1" dirty="0"/>
                  <a:t>的均值和方差。</a:t>
                </a:r>
                <a:endParaRPr lang="en-US" altLang="zh-CN" b="1" dirty="0"/>
              </a:p>
              <a:p>
                <a:pPr marL="514350" indent="-514350">
                  <a:spcBef>
                    <a:spcPts val="600"/>
                  </a:spcBef>
                  <a:buAutoNum type="alphaLcParenBoth"/>
                </a:pPr>
                <a:r>
                  <a:rPr lang="zh-CN" altLang="en-US" b="1" dirty="0"/>
                  <a:t>计算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𝑷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𝒀</m:t>
                    </m:r>
                    <m:r>
                      <a:rPr lang="en-US" altLang="zh-CN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b="1" dirty="0"/>
                  <a:t>。</a:t>
                </a:r>
                <a:endParaRPr lang="en-US" altLang="zh-CN" b="1" dirty="0"/>
              </a:p>
              <a:p>
                <a:pPr marL="514350" indent="-514350">
                  <a:spcBef>
                    <a:spcPts val="600"/>
                  </a:spcBef>
                  <a:buAutoNum type="alphaLcParenBoth"/>
                </a:pPr>
                <a:r>
                  <a:rPr lang="zh-CN" altLang="en-US" b="1" dirty="0"/>
                  <a:t>计算</a:t>
                </a:r>
                <a:r>
                  <a:rPr lang="en-US" altLang="zh-CN" b="1" dirty="0"/>
                  <a:t>Z=X+Y</a:t>
                </a:r>
                <a:r>
                  <a:rPr lang="zh-CN" altLang="en-US" b="1" dirty="0"/>
                  <a:t>的密度函数。</a:t>
                </a:r>
                <a:endParaRPr lang="en-US" altLang="zh-CN" b="1" dirty="0"/>
              </a:p>
            </p:txBody>
          </p:sp>
        </mc:Choice>
        <mc:Fallback xmlns="">
          <p:sp>
            <p:nvSpPr>
              <p:cNvPr id="6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945746"/>
                <a:ext cx="8748464" cy="3924151"/>
              </a:xfrm>
              <a:prstGeom prst="rect">
                <a:avLst/>
              </a:prstGeom>
              <a:blipFill>
                <a:blip r:embed="rId5"/>
                <a:stretch>
                  <a:fillRect l="-1672" t="-2640" b="-419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24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32" indent="-28574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2971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160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349" indent="-228594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EB1D4BD1-3EF9-4D3B-9DD7-729EEB12FCBC}" type="slidenum">
              <a:rPr lang="en-US" altLang="zh-CN" sz="1400"/>
              <a:pPr eaLnBrk="1" hangingPunct="1"/>
              <a:t>6</a:t>
            </a:fld>
            <a:endParaRPr lang="en-US" altLang="zh-CN" sz="1400"/>
          </a:p>
        </p:txBody>
      </p:sp>
      <p:graphicFrame>
        <p:nvGraphicFramePr>
          <p:cNvPr id="3079" name="Object 7"/>
          <p:cNvGraphicFramePr>
            <a:graphicFrameLocks noChangeAspect="1"/>
          </p:cNvGraphicFramePr>
          <p:nvPr/>
        </p:nvGraphicFramePr>
        <p:xfrm>
          <a:off x="785816" y="590550"/>
          <a:ext cx="7572375" cy="190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0102365" imgH="25201" progId="Photoshop.Image.5">
                  <p:embed/>
                </p:oleObj>
              </mc:Choice>
              <mc:Fallback>
                <p:oleObj name="Image" r:id="rId2" imgW="10102365" imgH="25201" progId="Photoshop.Image.5">
                  <p:embed/>
                  <p:pic>
                    <p:nvPicPr>
                      <p:cNvPr id="307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816" y="590550"/>
                        <a:ext cx="7572375" cy="190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85800" y="228600"/>
            <a:ext cx="7772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tx2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期中试卷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2"/>
              <p:cNvSpPr txBox="1">
                <a:spLocks noChangeArrowheads="1"/>
              </p:cNvSpPr>
              <p:nvPr/>
            </p:nvSpPr>
            <p:spPr bwMode="auto">
              <a:xfrm>
                <a:off x="526947" y="876490"/>
                <a:ext cx="8424936" cy="2391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altLang="zh-CN" sz="2900" b="1" dirty="0">
                    <a:solidFill>
                      <a:srgbClr val="0000FF"/>
                    </a:solidFill>
                  </a:rPr>
                  <a:t>8.</a:t>
                </a:r>
                <a:r>
                  <a:rPr lang="en-US" altLang="zh-CN" sz="2900" b="1" dirty="0"/>
                  <a:t> </a:t>
                </a:r>
                <a:r>
                  <a:rPr lang="zh-CN" altLang="en-US" sz="2900" b="1" dirty="0"/>
                  <a:t>随机变量</a:t>
                </a:r>
                <a:r>
                  <a:rPr lang="en-US" altLang="zh-CN" sz="2900" b="1" dirty="0"/>
                  <a:t>X,Y</a:t>
                </a:r>
                <a:r>
                  <a:rPr lang="zh-CN" altLang="en-US" sz="2900" b="1" dirty="0"/>
                  <a:t>有联合分布列</a:t>
                </a:r>
                <a:endParaRPr lang="en-US" altLang="zh-CN" sz="2900" b="1" dirty="0"/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𝒑</m:t>
                      </m:r>
                      <m:d>
                        <m:dPr>
                          <m:ctrlPr>
                            <a:rPr lang="en-US" altLang="zh-CN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US" altLang="zh-CN" sz="2800" b="1" i="1">
                          <a:latin typeface="Cambria Math" panose="02040503050406030204" pitchFamily="18" charset="0"/>
                        </a:rPr>
                        <m:t>, 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𝑺</m:t>
                      </m:r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={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,−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d>
                        <m:dPr>
                          <m:ctrlP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r>
                        <a:rPr lang="en-US" altLang="zh-CN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US" altLang="zh-CN" sz="2900" b="1" dirty="0"/>
              </a:p>
              <a:p>
                <a:pPr>
                  <a:spcBef>
                    <a:spcPts val="600"/>
                  </a:spcBef>
                </a:pPr>
                <a:r>
                  <a:rPr lang="en-US" altLang="zh-CN" sz="2900" b="1" dirty="0"/>
                  <a:t>(a) X</a:t>
                </a:r>
                <a:r>
                  <a:rPr lang="zh-CN" altLang="en-US" sz="2900" b="1" dirty="0"/>
                  <a:t>，</a:t>
                </a:r>
                <a:r>
                  <a:rPr lang="en-US" altLang="zh-CN" sz="2900" b="1" dirty="0"/>
                  <a:t>Y</a:t>
                </a:r>
                <a:r>
                  <a:rPr lang="zh-CN" altLang="en-US" sz="2900" b="1" dirty="0"/>
                  <a:t>是否独立？请解释原因。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altLang="zh-CN" sz="2900" b="1" dirty="0"/>
                  <a:t>(b) </a:t>
                </a:r>
                <a:r>
                  <a:rPr lang="zh-CN" altLang="en-US" sz="2900" b="1" dirty="0"/>
                  <a:t>计算协方差和相关系数。</a:t>
                </a:r>
                <a:endParaRPr lang="zh-CN" altLang="zh-CN" sz="2900" b="1" dirty="0"/>
              </a:p>
            </p:txBody>
          </p:sp>
        </mc:Choice>
        <mc:Fallback xmlns="">
          <p:sp>
            <p:nvSpPr>
              <p:cNvPr id="7" name="Text 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6947" y="876490"/>
                <a:ext cx="8424936" cy="2391680"/>
              </a:xfrm>
              <a:prstGeom prst="rect">
                <a:avLst/>
              </a:prstGeom>
              <a:blipFill>
                <a:blip r:embed="rId5"/>
                <a:stretch>
                  <a:fillRect l="-1520" t="-3571" b="-66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0162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</TotalTime>
  <Words>563</Words>
  <Application>Microsoft Office PowerPoint</Application>
  <PresentationFormat>全屏显示(4:3)</PresentationFormat>
  <Paragraphs>49</Paragraphs>
  <Slides>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隶书</vt:lpstr>
      <vt:lpstr>Arial</vt:lpstr>
      <vt:lpstr>Calibri</vt:lpstr>
      <vt:lpstr>Calibri Light</vt:lpstr>
      <vt:lpstr>Cambria Math</vt:lpstr>
      <vt:lpstr>Office 主题</vt:lpstr>
      <vt:lpstr>Image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ZENGPengfei(전자전기공학과)</cp:lastModifiedBy>
  <cp:revision>40</cp:revision>
  <dcterms:created xsi:type="dcterms:W3CDTF">2018-12-05T09:08:58Z</dcterms:created>
  <dcterms:modified xsi:type="dcterms:W3CDTF">2024-11-25T09:54:14Z</dcterms:modified>
</cp:coreProperties>
</file>